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0" d="100"/>
          <a:sy n="110" d="100"/>
        </p:scale>
        <p:origin x="-99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7AB38BA3-2124-4B2F-9C71-CB56DBA0DFDC}"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1393584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AB38BA3-2124-4B2F-9C71-CB56DBA0DFDC}"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4264314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AB38BA3-2124-4B2F-9C71-CB56DBA0DFDC}"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111947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7AB38BA3-2124-4B2F-9C71-CB56DBA0DFDC}"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1219198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B38BA3-2124-4B2F-9C71-CB56DBA0DFDC}" type="datetimeFigureOut">
              <a:rPr lang="ar-EG" smtClean="0"/>
              <a:t>23/07/1441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2134047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7AB38BA3-2124-4B2F-9C71-CB56DBA0DFDC}"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301398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7AB38BA3-2124-4B2F-9C71-CB56DBA0DFDC}" type="datetimeFigureOut">
              <a:rPr lang="ar-EG" smtClean="0"/>
              <a:t>23/07/1441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1311181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7AB38BA3-2124-4B2F-9C71-CB56DBA0DFDC}" type="datetimeFigureOut">
              <a:rPr lang="ar-EG" smtClean="0"/>
              <a:t>23/07/1441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526807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38BA3-2124-4B2F-9C71-CB56DBA0DFDC}" type="datetimeFigureOut">
              <a:rPr lang="ar-EG" smtClean="0"/>
              <a:t>23/07/1441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144239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B38BA3-2124-4B2F-9C71-CB56DBA0DFDC}"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250988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B38BA3-2124-4B2F-9C71-CB56DBA0DFDC}" type="datetimeFigureOut">
              <a:rPr lang="ar-EG" smtClean="0"/>
              <a:t>23/07/1441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B6D3811-A4EC-4621-8CCD-3D30A9556718}" type="slidenum">
              <a:rPr lang="ar-EG" smtClean="0"/>
              <a:t>‹#›</a:t>
            </a:fld>
            <a:endParaRPr lang="ar-EG"/>
          </a:p>
        </p:txBody>
      </p:sp>
    </p:spTree>
    <p:extLst>
      <p:ext uri="{BB962C8B-B14F-4D97-AF65-F5344CB8AC3E}">
        <p14:creationId xmlns:p14="http://schemas.microsoft.com/office/powerpoint/2010/main" val="1234077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AB38BA3-2124-4B2F-9C71-CB56DBA0DFDC}" type="datetimeFigureOut">
              <a:rPr lang="ar-EG" smtClean="0"/>
              <a:t>23/07/1441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6D3811-A4EC-4621-8CCD-3D30A9556718}" type="slidenum">
              <a:rPr lang="ar-EG" smtClean="0"/>
              <a:t>‹#›</a:t>
            </a:fld>
            <a:endParaRPr lang="ar-EG"/>
          </a:p>
        </p:txBody>
      </p:sp>
    </p:spTree>
    <p:extLst>
      <p:ext uri="{BB962C8B-B14F-4D97-AF65-F5344CB8AC3E}">
        <p14:creationId xmlns:p14="http://schemas.microsoft.com/office/powerpoint/2010/main" val="797370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16633"/>
            <a:ext cx="8496944" cy="5256583"/>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الفرقة الرابعة </a:t>
            </a:r>
            <a:r>
              <a:rPr lang="ar-EG" sz="2000">
                <a:solidFill>
                  <a:prstClr val="black"/>
                </a:solidFill>
              </a:rPr>
              <a:t/>
            </a:r>
            <a:br>
              <a:rPr lang="ar-EG" sz="2000">
                <a:solidFill>
                  <a:prstClr val="black"/>
                </a:solidFill>
              </a:rPr>
            </a:br>
            <a:r>
              <a:rPr lang="ar-EG" sz="2000" smtClean="0">
                <a:solidFill>
                  <a:prstClr val="black"/>
                </a:solidFill>
              </a:rPr>
              <a:t>الإعداد النفسى للرياضيين</a:t>
            </a:r>
            <a:r>
              <a:rPr lang="ar-EG" sz="2000" dirty="0">
                <a:solidFill>
                  <a:prstClr val="black"/>
                </a:solidFill>
              </a:rPr>
              <a:t/>
            </a:r>
            <a:br>
              <a:rPr lang="ar-EG" sz="2000" dirty="0">
                <a:solidFill>
                  <a:prstClr val="black"/>
                </a:solidFill>
              </a:rPr>
            </a:b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مساعد دكتور رامى جاد</a:t>
            </a:r>
            <a:br>
              <a:rPr lang="ar-EG" sz="2000" dirty="0">
                <a:solidFill>
                  <a:prstClr val="black"/>
                </a:solidFill>
              </a:rPr>
            </a:br>
            <a:r>
              <a:rPr lang="ar-EG" sz="2000" dirty="0">
                <a:solidFill>
                  <a:prstClr val="black"/>
                </a:solidFill>
              </a:rPr>
              <a:t/>
            </a:r>
            <a:br>
              <a:rPr lang="ar-EG" sz="2000" dirty="0">
                <a:solidFill>
                  <a:prstClr val="black"/>
                </a:solidFill>
              </a:rPr>
            </a:br>
            <a:r>
              <a:rPr lang="ar-EG" sz="2000" dirty="0">
                <a:solidFill>
                  <a:prstClr val="black"/>
                </a:solidFill>
              </a:rPr>
              <a:t>عنوان المحاضرة  الثقة بالنفس ودافعية الانجاز</a:t>
            </a:r>
            <a:br>
              <a:rPr lang="ar-EG" sz="2000" dirty="0">
                <a:solidFill>
                  <a:prstClr val="black"/>
                </a:solidFill>
              </a:rPr>
            </a:br>
            <a:r>
              <a:rPr lang="ar-EG" sz="2000" dirty="0">
                <a:solidFill>
                  <a:prstClr val="black"/>
                </a:solidFill>
              </a:rPr>
              <a:t>تاريخ 2020</a:t>
            </a:r>
            <a:endParaRPr lang="ar-EG" sz="2000" dirty="0"/>
          </a:p>
        </p:txBody>
      </p:sp>
      <p:sp>
        <p:nvSpPr>
          <p:cNvPr id="3" name="Subtitle 2"/>
          <p:cNvSpPr>
            <a:spLocks noGrp="1"/>
          </p:cNvSpPr>
          <p:nvPr>
            <p:ph type="subTitle" idx="1"/>
          </p:nvPr>
        </p:nvSpPr>
        <p:spPr>
          <a:xfrm flipV="1">
            <a:off x="1371600" y="5638800"/>
            <a:ext cx="6400800" cy="166464"/>
          </a:xfrm>
        </p:spPr>
        <p:txBody>
          <a:bodyPr>
            <a:normAutofit fontScale="25000" lnSpcReduction="20000"/>
          </a:bodyPr>
          <a:lstStyle/>
          <a:p>
            <a:endParaRPr lang="ar-EG" dirty="0"/>
          </a:p>
        </p:txBody>
      </p:sp>
    </p:spTree>
    <p:extLst>
      <p:ext uri="{BB962C8B-B14F-4D97-AF65-F5344CB8AC3E}">
        <p14:creationId xmlns:p14="http://schemas.microsoft.com/office/powerpoint/2010/main" val="2094795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EG" sz="2000" b="1" dirty="0"/>
              <a:t>الإفتقاد إلى الثقة بالنفس ( ضعف الثقة ) </a:t>
            </a:r>
            <a:r>
              <a:rPr lang="en-US" sz="2000" b="1" dirty="0"/>
              <a:t>Lack of self-confidence                                                                               </a:t>
            </a:r>
            <a:r>
              <a:rPr lang="en-US" sz="2000" dirty="0"/>
              <a:t/>
            </a:r>
            <a:br>
              <a:rPr lang="en-US" sz="2000" dirty="0"/>
            </a:br>
            <a:r>
              <a:rPr lang="ar-EG" sz="2000" dirty="0"/>
              <a:t>إن ضعف الثقة بالنفس أو التوقعات السلبية تضعف من كفاءة الأداء كما أنه يؤدى إلى حدوث القلق وضعف التركيز وعدم التأكد من الهدف ونقص تقدير الذات ، والرياضيين الذين تعوزهم الثقة يكون تركيزهم أكثر نحو نقاط الضعف مما يصرف إنتباههم عن الأشياء الضرورية للأداء الجيد ، ويراودهم الشعور بعدم الكفاءة حتى مع إستمرار الممارسة وأنهم ليس فى وسعهم أن يفعلوا الأفضل ، لذلك فإنهم يتوقعون المزيد من المحاولة ويعرضون عن الممارسة وبذل الجهد ، وحتى إن إستمرت الممارسة لأنها تفتقد إلى المتعة بالشعور بالرضا0( 13 : 339 )</a:t>
            </a:r>
            <a:r>
              <a:rPr lang="en-US" sz="2000" dirty="0"/>
              <a:t/>
            </a:r>
            <a:br>
              <a:rPr lang="en-US" sz="2000" dirty="0"/>
            </a:br>
            <a:r>
              <a:rPr lang="ar-EG" sz="2000" dirty="0"/>
              <a:t> </a:t>
            </a:r>
            <a:r>
              <a:rPr lang="en-US" sz="2000" dirty="0"/>
              <a:t/>
            </a:r>
            <a:br>
              <a:rPr lang="en-US" sz="2000" dirty="0"/>
            </a:br>
            <a:r>
              <a:rPr lang="ar-EG" sz="2000" b="1" dirty="0"/>
              <a:t>الثقة الزائفة فى النفس ( الثقة الزائدة ) </a:t>
            </a:r>
            <a:r>
              <a:rPr lang="en-US" sz="2000" b="1" dirty="0"/>
              <a:t>False confidence in self                                                                    </a:t>
            </a:r>
            <a:r>
              <a:rPr lang="en-US" sz="2000" dirty="0"/>
              <a:t/>
            </a:r>
            <a:br>
              <a:rPr lang="en-US" sz="2000" dirty="0"/>
            </a:br>
            <a:r>
              <a:rPr lang="ar-EG" sz="2000" dirty="0"/>
              <a:t>الرياضيون الذين لديهم ثقة زائدة فى النفس فى الحقيقة يتميزون بثقة زائفه بمعنى أن ثقتهم تزيد عن قدراتهم الفعلية ، ويهبط مستوى أدائهم بسبب إعتقادهم أنهم لا يعدون أنفسهم أو يبذلون الجهد لأداء العمل المطلوب منهم ، وكقاعدة عامة فإن الثقة فى النفس تعتبر مشكلة اقل حدة من مشكلة ضعف الثقة كما أنها تعتبر نوع من الخداع النفسى0 </a:t>
            </a:r>
            <a:r>
              <a:rPr lang="en-US" sz="2000" dirty="0"/>
              <a:t/>
            </a:r>
            <a:br>
              <a:rPr lang="en-US" sz="2000" dirty="0"/>
            </a:br>
            <a:endParaRPr lang="ar-EG" sz="2000" dirty="0"/>
          </a:p>
        </p:txBody>
      </p:sp>
      <p:sp>
        <p:nvSpPr>
          <p:cNvPr id="3" name="Content Placeholder 2"/>
          <p:cNvSpPr>
            <a:spLocks noGrp="1"/>
          </p:cNvSpPr>
          <p:nvPr>
            <p:ph idx="1"/>
          </p:nvPr>
        </p:nvSpPr>
        <p:spPr>
          <a:xfrm>
            <a:off x="457200" y="5733256"/>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2864989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rmAutofit/>
          </a:bodyPr>
          <a:lstStyle/>
          <a:p>
            <a:pPr algn="r"/>
            <a:r>
              <a:rPr lang="ar-EG" sz="2000" b="1" dirty="0"/>
              <a:t>فوائد الثقة بالنفس للرياضيين </a:t>
            </a:r>
            <a:r>
              <a:rPr lang="en-US" sz="2000" b="1" dirty="0"/>
              <a:t>The benefits of self-confidence for the athletes                                                    </a:t>
            </a:r>
            <a:r>
              <a:rPr lang="en-US" sz="2000" dirty="0"/>
              <a:t/>
            </a:r>
            <a:br>
              <a:rPr lang="en-US" sz="2000" dirty="0"/>
            </a:br>
            <a:r>
              <a:rPr lang="ar-EG" sz="2000" dirty="0"/>
              <a:t>عندما يتمتع الرياضى بالثقة فى النفس فإن ذلك يساعده على تطوير أدائه الرياضى كما يتميز بالتوقع الإيجابى بدرجة عالية للنجاح ، وللثقة بالنفس فوائد متعددة أهمها :</a:t>
            </a:r>
            <a:r>
              <a:rPr lang="en-US" sz="2000" dirty="0"/>
              <a:t/>
            </a:r>
            <a:br>
              <a:rPr lang="en-US" sz="2000" dirty="0"/>
            </a:br>
            <a:r>
              <a:rPr lang="ar-EG" sz="2000" dirty="0"/>
              <a:t> </a:t>
            </a:r>
            <a:r>
              <a:rPr lang="en-US" sz="2000" dirty="0"/>
              <a:t/>
            </a:r>
            <a:br>
              <a:rPr lang="en-US" sz="2000" dirty="0"/>
            </a:br>
            <a:r>
              <a:rPr lang="ar-EG" sz="2000" dirty="0"/>
              <a:t>الثقة تثير الإنفعالات الإيجابية0</a:t>
            </a:r>
            <a:r>
              <a:rPr lang="en-US" sz="2000" dirty="0"/>
              <a:t/>
            </a:r>
            <a:br>
              <a:rPr lang="en-US" sz="2000" dirty="0"/>
            </a:br>
            <a:r>
              <a:rPr lang="ar-EG" sz="2000" dirty="0"/>
              <a:t>الثقة تساعد على تركيز الإنتباه0</a:t>
            </a:r>
            <a:r>
              <a:rPr lang="en-US" sz="2000" dirty="0"/>
              <a:t/>
            </a:r>
            <a:br>
              <a:rPr lang="en-US" sz="2000" dirty="0"/>
            </a:br>
            <a:r>
              <a:rPr lang="ar-EG" sz="2000" dirty="0"/>
              <a:t>الثقة تؤثر فى وضع الأهداف0</a:t>
            </a:r>
            <a:r>
              <a:rPr lang="en-US" sz="2000" dirty="0"/>
              <a:t/>
            </a:r>
            <a:br>
              <a:rPr lang="en-US" sz="2000" dirty="0"/>
            </a:br>
            <a:r>
              <a:rPr lang="ar-EG" sz="2000" dirty="0"/>
              <a:t>الثقة تزيد المثابرة فى بذل الجهد0</a:t>
            </a:r>
            <a:r>
              <a:rPr lang="en-US" sz="2000" dirty="0"/>
              <a:t/>
            </a:r>
            <a:br>
              <a:rPr lang="en-US" sz="2000" dirty="0"/>
            </a:br>
            <a:r>
              <a:rPr lang="ar-EG" sz="2000" dirty="0"/>
              <a:t>الثقة بالنفس لا تعتبر بديلا للكفاءة البدنية والمهارية0</a:t>
            </a:r>
            <a:r>
              <a:rPr lang="en-US" sz="2000" dirty="0"/>
              <a:t/>
            </a:r>
            <a:br>
              <a:rPr lang="en-US" sz="2000" dirty="0"/>
            </a:br>
            <a:r>
              <a:rPr lang="ar-EG" sz="2000" dirty="0"/>
              <a:t>الثقة بالنفس تؤثر فى إستراتيجية اللعب0</a:t>
            </a:r>
            <a:r>
              <a:rPr lang="en-US" sz="2000" dirty="0"/>
              <a:t/>
            </a:r>
            <a:br>
              <a:rPr lang="en-US" sz="2000" dirty="0"/>
            </a:br>
            <a:r>
              <a:rPr lang="ar-EG" sz="2000" dirty="0"/>
              <a:t>الثقة بالنفس تؤثر فى تدعيم الطاقة النفسية0 </a:t>
            </a:r>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3354248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a:bodyPr>
          <a:lstStyle/>
          <a:p>
            <a:pPr algn="r"/>
            <a:r>
              <a:rPr lang="ar-EG" sz="2000" dirty="0"/>
              <a:t>المراجع العلمية :</a:t>
            </a:r>
            <a:br>
              <a:rPr lang="ar-EG" sz="2000" dirty="0"/>
            </a:br>
            <a:r>
              <a:rPr lang="ar-EG" sz="2000" b="1" dirty="0"/>
              <a:t>أسامة كامل راتب </a:t>
            </a:r>
            <a:r>
              <a:rPr lang="ar-SA" sz="2000" dirty="0"/>
              <a:t>(</a:t>
            </a:r>
            <a:r>
              <a:rPr lang="ar-SA" sz="2000" b="1" dirty="0"/>
              <a:t>2000م</a:t>
            </a:r>
            <a:r>
              <a:rPr lang="ar-SA" sz="2000" dirty="0"/>
              <a:t>) : تدريب المهارات النفسية ، تطبيقات فى المجال الرياضى ، دار الفكر العربى ، القاهرة0</a:t>
            </a:r>
            <a:r>
              <a:rPr lang="en-US" sz="2000" dirty="0"/>
              <a:t/>
            </a:r>
            <a:br>
              <a:rPr lang="en-US"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EG" sz="2000" b="1" dirty="0"/>
              <a:t>محمد العربى شمعون</a:t>
            </a:r>
            <a:r>
              <a:rPr lang="ar-SA" sz="2000" b="1" dirty="0"/>
              <a:t> (1996م) :</a:t>
            </a:r>
            <a:r>
              <a:rPr lang="ar-SA" sz="2000" dirty="0"/>
              <a:t> التدريب العقلى فى المجال الرياضى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615205"/>
          </a:xfrm>
        </p:spPr>
        <p:txBody>
          <a:bodyPr/>
          <a:lstStyle/>
          <a:p>
            <a:endParaRPr lang="ar-EG" dirty="0"/>
          </a:p>
        </p:txBody>
      </p:sp>
    </p:spTree>
    <p:extLst>
      <p:ext uri="{BB962C8B-B14F-4D97-AF65-F5344CB8AC3E}">
        <p14:creationId xmlns:p14="http://schemas.microsoft.com/office/powerpoint/2010/main" val="2804222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2000" b="1" dirty="0"/>
              <a:t>مهارة تركيز الإنتباه </a:t>
            </a:r>
            <a:r>
              <a:rPr lang="en-US" sz="2000" b="1" dirty="0"/>
              <a:t>Attention concentration skill  </a:t>
            </a:r>
            <a:r>
              <a:rPr lang="en-US" sz="2000" dirty="0"/>
              <a:t/>
            </a:r>
            <a:br>
              <a:rPr lang="en-US" sz="2000" dirty="0"/>
            </a:br>
            <a:r>
              <a:rPr lang="ar-EG" sz="2000" b="1" dirty="0"/>
              <a:t>مفهوم مهارة تركيز الإنتباه وأهميتها :</a:t>
            </a:r>
            <a:r>
              <a:rPr lang="en-US" sz="2000" dirty="0"/>
              <a:t/>
            </a:r>
            <a:br>
              <a:rPr lang="en-US" sz="2000" dirty="0"/>
            </a:br>
            <a:r>
              <a:rPr lang="ar-EG" sz="2000" dirty="0"/>
              <a:t>يعتبر تركيز الإنتباه أحد المهارات العقلية الهامة وهو الأساس لنجاح عملية التعليم أو التدريب أو المنافسة0</a:t>
            </a:r>
            <a:r>
              <a:rPr lang="en-US" sz="2000" dirty="0"/>
              <a:t/>
            </a:r>
            <a:br>
              <a:rPr lang="en-US" sz="2000" dirty="0"/>
            </a:br>
            <a:r>
              <a:rPr lang="ar-EG" sz="2000" dirty="0"/>
              <a:t> </a:t>
            </a:r>
            <a:r>
              <a:rPr lang="en-US" sz="2000" dirty="0"/>
              <a:t/>
            </a:r>
            <a:br>
              <a:rPr lang="en-US" sz="2000" dirty="0"/>
            </a:br>
            <a:r>
              <a:rPr lang="ar-EG" sz="2000" dirty="0"/>
              <a:t>كما يعرفه </a:t>
            </a:r>
            <a:r>
              <a:rPr lang="ar-EG" sz="2000" b="1" dirty="0"/>
              <a:t>" محمد العربى شمعون " ( 2001م ) </a:t>
            </a:r>
            <a:r>
              <a:rPr lang="ar-EG" sz="2000" dirty="0"/>
              <a:t>بأنه " القدرة على تثبيت الإنتباه على مثير مختار لفترة من الزمن" 0 </a:t>
            </a:r>
            <a:r>
              <a:rPr lang="en-US" sz="2000" dirty="0"/>
              <a:t/>
            </a:r>
            <a:br>
              <a:rPr lang="en-US" sz="2000" dirty="0"/>
            </a:br>
            <a:r>
              <a:rPr lang="ar-EG" sz="2000" dirty="0"/>
              <a:t> </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2886700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2000" dirty="0"/>
              <a:t>كما عرفه </a:t>
            </a:r>
            <a:r>
              <a:rPr lang="ar-EG" sz="2000" b="1" dirty="0"/>
              <a:t>" أسامة كامل راتب " ( 1997م )</a:t>
            </a:r>
            <a:r>
              <a:rPr lang="ar-EG" sz="2000" dirty="0"/>
              <a:t> بأنه " نوع من تضييق الإنتباه وتثبيته على مثير ، ويعد بمثابة إنتباه إنتقائى يعكس قدرة الفرد على توجيه الإنتباه ودرجة شدته "0 </a:t>
            </a:r>
            <a:r>
              <a:rPr lang="en-US" sz="2000" dirty="0"/>
              <a:t/>
            </a:r>
            <a:br>
              <a:rPr lang="en-US" sz="2000" dirty="0"/>
            </a:br>
            <a:r>
              <a:rPr lang="ar-EG" sz="2000" dirty="0"/>
              <a:t> </a:t>
            </a:r>
            <a:r>
              <a:rPr lang="en-US" sz="2000" dirty="0"/>
              <a:t/>
            </a:r>
            <a:br>
              <a:rPr lang="en-US" sz="2000" dirty="0"/>
            </a:br>
            <a:r>
              <a:rPr lang="ar-EG" sz="2000" dirty="0"/>
              <a:t>بينما عرفه </a:t>
            </a:r>
            <a:r>
              <a:rPr lang="ar-EG" sz="2000" b="1" dirty="0"/>
              <a:t>" محمود عبدالفتاح عنان " ( 1995م )</a:t>
            </a:r>
            <a:r>
              <a:rPr lang="ar-EG" sz="2000" dirty="0"/>
              <a:t> بأنه " توجيه الإنتباه بدرجة عالية من التدقيق والحدة نحو بعض المثيرات "0</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404317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EG" sz="2000" b="1" dirty="0"/>
              <a:t>مهارات الإنتباه </a:t>
            </a:r>
            <a:r>
              <a:rPr lang="en-US" sz="2000" b="1" dirty="0"/>
              <a:t>attention Skills </a:t>
            </a:r>
            <a:r>
              <a:rPr lang="en-US" sz="2000" dirty="0"/>
              <a:t/>
            </a:r>
            <a:br>
              <a:rPr lang="en-US" sz="2000" dirty="0"/>
            </a:br>
            <a:r>
              <a:rPr lang="ar-EG" sz="2000" dirty="0"/>
              <a:t>ويؤكد </a:t>
            </a:r>
            <a:r>
              <a:rPr lang="ar-EG" sz="2000" b="1" dirty="0"/>
              <a:t>محمد العربى شمعون ( 1996م )</a:t>
            </a:r>
            <a:r>
              <a:rPr lang="ar-EG" sz="2000" dirty="0"/>
              <a:t> أنه تشتمل مهارات الإنتباه على :</a:t>
            </a:r>
            <a:r>
              <a:rPr lang="en-US" sz="2000" dirty="0"/>
              <a:t/>
            </a:r>
            <a:br>
              <a:rPr lang="en-US" sz="2000" dirty="0"/>
            </a:br>
            <a:r>
              <a:rPr lang="ar-EG" sz="2000" dirty="0"/>
              <a:t> </a:t>
            </a:r>
            <a:r>
              <a:rPr lang="en-US" sz="2000" dirty="0"/>
              <a:t/>
            </a:r>
            <a:br>
              <a:rPr lang="en-US" sz="2000" dirty="0"/>
            </a:br>
            <a:r>
              <a:rPr lang="ar-EG" sz="2000" b="1" dirty="0"/>
              <a:t>إنتقاء الإنتباه </a:t>
            </a:r>
            <a:r>
              <a:rPr lang="en-US" sz="2000" b="1" dirty="0"/>
              <a:t>Attention selection   </a:t>
            </a:r>
            <a:r>
              <a:rPr lang="en-US" sz="2000" dirty="0"/>
              <a:t/>
            </a:r>
            <a:br>
              <a:rPr lang="en-US" sz="2000" dirty="0"/>
            </a:br>
            <a:r>
              <a:rPr lang="ar-EG" sz="2000" dirty="0"/>
              <a:t>تعتبر القدرة على إختبار المثيرات أو الرموز الصحيحة الواجب على اللاعب تركيز الإنتباه عليها من بين العديد من المتغيرات غير المرتبطة0</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a:p>
        </p:txBody>
      </p:sp>
    </p:spTree>
    <p:extLst>
      <p:ext uri="{BB962C8B-B14F-4D97-AF65-F5344CB8AC3E}">
        <p14:creationId xmlns:p14="http://schemas.microsoft.com/office/powerpoint/2010/main" val="155068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EG" sz="2000" b="1" dirty="0"/>
              <a:t>تحويل الإنتباه </a:t>
            </a:r>
            <a:r>
              <a:rPr lang="en-US" sz="2000" b="1" dirty="0"/>
              <a:t>Attention Shift  </a:t>
            </a:r>
            <a:r>
              <a:rPr lang="en-US" sz="2000" dirty="0"/>
              <a:t/>
            </a:r>
            <a:br>
              <a:rPr lang="en-US" sz="2000" dirty="0"/>
            </a:br>
            <a:r>
              <a:rPr lang="ar-EG" sz="2000" dirty="0"/>
              <a:t>عملية مستمرة بين المثيرات فى البيئة لمحاولة إختيار الإستجابات الصحيحة التى تعمل على تحقيق الأهداف ، ويمثل فى المجال الرياضى فى الإنتقال من الذات الداخلية إلى الجو المحيط بالتنافس وفقا لمتطلبات الموقف ، ويجب أن يتعامل مع المتغيرات الخارجية والداخلية سواء فى التدريب أو المنافسة وهذا يتطلب فاعلية الإنتباه والتحكم وتحويل سعة وإتجاه الإنتباه0</a:t>
            </a:r>
            <a:r>
              <a:rPr lang="en-US" sz="2000" dirty="0"/>
              <a:t/>
            </a:r>
            <a:br>
              <a:rPr lang="en-US" sz="2000" dirty="0"/>
            </a:br>
            <a:r>
              <a:rPr lang="ar-EG" sz="2000" dirty="0"/>
              <a:t> </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283111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46450"/>
          </a:xfrm>
        </p:spPr>
        <p:txBody>
          <a:bodyPr>
            <a:normAutofit/>
          </a:bodyPr>
          <a:lstStyle/>
          <a:p>
            <a:pPr algn="r"/>
            <a:r>
              <a:rPr lang="ar-EG" sz="2000" b="1" dirty="0"/>
              <a:t>شدة الإنتباه </a:t>
            </a:r>
            <a:r>
              <a:rPr lang="en-US" sz="2000" b="1" dirty="0"/>
              <a:t>Attention Of Intensity</a:t>
            </a:r>
            <a:r>
              <a:rPr lang="en-US" sz="2000" dirty="0"/>
              <a:t/>
            </a:r>
            <a:br>
              <a:rPr lang="en-US" sz="2000" dirty="0"/>
            </a:br>
            <a:r>
              <a:rPr lang="ar-EG" sz="2000" dirty="0"/>
              <a:t>تمثل أحد مهارات الإنتباه الهامة ، حيث أن بعد إختيار المثير الصحيح وإمتلاك القدرة على تحويل الإنتباه بشدة عالية فى أوقات محددة وتتضمن شدة الإنتباة بعدين هما:</a:t>
            </a:r>
            <a:r>
              <a:rPr lang="en-US" sz="2000" dirty="0"/>
              <a:t/>
            </a:r>
            <a:br>
              <a:rPr lang="en-US" sz="2000" dirty="0"/>
            </a:br>
            <a:r>
              <a:rPr lang="ar-EG" sz="2000" dirty="0"/>
              <a:t>البعد الأول : تركيز الإنتباه  </a:t>
            </a:r>
            <a:r>
              <a:rPr lang="en-US" sz="2000" b="1" dirty="0"/>
              <a:t>Attention </a:t>
            </a:r>
            <a:r>
              <a:rPr lang="en-US" sz="2000" b="1" dirty="0" err="1"/>
              <a:t>Contcentration</a:t>
            </a:r>
            <a:r>
              <a:rPr lang="en-US" sz="2000" dirty="0"/>
              <a:t> </a:t>
            </a:r>
            <a:br>
              <a:rPr lang="en-US" sz="2000" dirty="0"/>
            </a:br>
            <a:r>
              <a:rPr lang="ar-EG" sz="2000" dirty="0"/>
              <a:t>البعد الثانى : اليقظة </a:t>
            </a:r>
            <a:r>
              <a:rPr lang="en-US" sz="2000" dirty="0"/>
              <a:t>Alertness </a:t>
            </a:r>
            <a:br>
              <a:rPr lang="en-US" sz="2000" dirty="0"/>
            </a:br>
            <a:endParaRPr lang="ar-EG" sz="20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1155429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EG" sz="2000" b="1" dirty="0"/>
              <a:t>الثقة بالنفس </a:t>
            </a:r>
            <a:r>
              <a:rPr lang="en-US" sz="2000" b="1" dirty="0"/>
              <a:t>Self </a:t>
            </a:r>
            <a:r>
              <a:rPr lang="ar-EG" sz="2000" b="1" dirty="0"/>
              <a:t>–</a:t>
            </a:r>
            <a:r>
              <a:rPr lang="en-US" sz="2000" b="1" dirty="0"/>
              <a:t> Confidence </a:t>
            </a:r>
            <a:r>
              <a:rPr lang="en-US" sz="2000" dirty="0"/>
              <a:t/>
            </a:r>
            <a:br>
              <a:rPr lang="en-US" sz="2000" dirty="0"/>
            </a:br>
            <a:r>
              <a:rPr lang="ar-EG" sz="2000" b="1" dirty="0"/>
              <a:t>مفهوم وأهمية الثقة بالنفس</a:t>
            </a:r>
            <a:r>
              <a:rPr lang="en-US" sz="2000" b="1" dirty="0"/>
              <a:t/>
            </a:r>
            <a:br>
              <a:rPr lang="en-US" sz="2000" b="1" dirty="0"/>
            </a:br>
            <a:r>
              <a:rPr lang="ar-EG" sz="2000" dirty="0"/>
              <a:t>تعرف الثقة بالنفس لدى بعض المهتمين بالدراسات النفسية للرياضيين بأنها " درجة التأكد أو الإعتقاد التى يتملكها الرياضى عن مدى قدرته على تحقيق النجاح فى رياضته "0</a:t>
            </a:r>
            <a:r>
              <a:rPr lang="en-US" sz="2000" dirty="0"/>
              <a:t/>
            </a:r>
            <a:br>
              <a:rPr lang="en-US" sz="2000" dirty="0"/>
            </a:br>
            <a:r>
              <a:rPr lang="ar-EG" sz="2000" dirty="0"/>
              <a:t>ولاشك أن توقع الرياضى لنتائج أدائه يعتبر عاملا هاما من حيث التأثير على نتائج الأداء ، بمعنى أخر يمكن إعتبار الثقة بالنفس بمثابة الزيادة فى درجة التوقع لنتائج الأداء أو بمعنى أخر فإن الثقة تعنى مدى تأكد اللاعب من مقدرته على تحقيق إنجاز معين0</a:t>
            </a:r>
            <a:r>
              <a:rPr lang="en-US" sz="2000" dirty="0"/>
              <a:t/>
            </a:r>
            <a:br>
              <a:rPr lang="en-US" sz="2000" dirty="0"/>
            </a:br>
            <a:r>
              <a:rPr lang="ar-EG" sz="2000" dirty="0"/>
              <a:t>والثقة بالنفس</a:t>
            </a:r>
            <a:r>
              <a:rPr lang="en-US" sz="2000" dirty="0"/>
              <a:t>Self </a:t>
            </a:r>
            <a:r>
              <a:rPr lang="ar-EG" sz="2000" dirty="0"/>
              <a:t>–</a:t>
            </a:r>
            <a:r>
              <a:rPr lang="en-US" sz="2000" dirty="0"/>
              <a:t> </a:t>
            </a:r>
            <a:r>
              <a:rPr lang="en-US" sz="2000" dirty="0" err="1"/>
              <a:t>Confidenc</a:t>
            </a:r>
            <a:r>
              <a:rPr lang="ar-EG" sz="2000" dirty="0"/>
              <a:t> هى درجة إعتقاد الفرد أو تأكده من مقدرته على النجاح فى مهمة معينة0 </a:t>
            </a:r>
            <a:r>
              <a:rPr lang="en-US" sz="2000" dirty="0"/>
              <a:t/>
            </a:r>
            <a:br>
              <a:rPr lang="en-US" sz="2000" dirty="0"/>
            </a:br>
            <a:r>
              <a:rPr lang="ar-EG" sz="2000" dirty="0"/>
              <a:t> </a:t>
            </a:r>
            <a:r>
              <a:rPr lang="en-US" sz="2000" dirty="0"/>
              <a:t/>
            </a:r>
            <a:br>
              <a:rPr lang="en-US" sz="2000" dirty="0"/>
            </a:br>
            <a:r>
              <a:rPr lang="ar-EG" sz="2000" dirty="0"/>
              <a:t>ويرى كثير من الرياضيين أن الثقة بالنفس هى الإعتقاد فى تحقيق المكسب أو الفوز ، وهذا إعتقاد خاطئ ، وربما يقود إلى المزيد من الإعتقاد إلى الثقة أو إلى الثقة الزائدة0</a:t>
            </a:r>
            <a:r>
              <a:rPr lang="en-US" sz="2000" dirty="0"/>
              <a:t/>
            </a:r>
            <a:br>
              <a:rPr lang="en-US" sz="2000" dirty="0"/>
            </a:br>
            <a:r>
              <a:rPr lang="ar-EG" sz="2000" dirty="0"/>
              <a:t>ولكن المفهوم الصحيح للثقة بالنفس يعنى " توقع الرياضى الواقعى لتحقيق النجاح " فالثقة بالنفس لاتعنى ماذا يأمل أن يفعله الرياضى لتحقيق النجاح ، ولكن ماهى الأشياء الواقعية التى يتوقع عملها0 </a:t>
            </a:r>
            <a:r>
              <a:rPr lang="en-US" sz="2000" dirty="0"/>
              <a:t/>
            </a:r>
            <a:br>
              <a:rPr lang="en-US" sz="2000" dirty="0"/>
            </a:br>
            <a:endParaRPr lang="ar-EG" sz="2000" dirty="0"/>
          </a:p>
        </p:txBody>
      </p:sp>
      <p:sp>
        <p:nvSpPr>
          <p:cNvPr id="3" name="Content Placeholder 2"/>
          <p:cNvSpPr>
            <a:spLocks noGrp="1"/>
          </p:cNvSpPr>
          <p:nvPr>
            <p:ph idx="1"/>
          </p:nvPr>
        </p:nvSpPr>
        <p:spPr>
          <a:xfrm flipV="1">
            <a:off x="457200" y="6126163"/>
            <a:ext cx="8229600" cy="183157"/>
          </a:xfrm>
        </p:spPr>
        <p:txBody>
          <a:bodyPr>
            <a:normAutofit fontScale="25000" lnSpcReduction="20000"/>
          </a:bodyPr>
          <a:lstStyle/>
          <a:p>
            <a:endParaRPr lang="ar-EG" dirty="0"/>
          </a:p>
        </p:txBody>
      </p:sp>
    </p:spTree>
    <p:extLst>
      <p:ext uri="{BB962C8B-B14F-4D97-AF65-F5344CB8AC3E}">
        <p14:creationId xmlns:p14="http://schemas.microsoft.com/office/powerpoint/2010/main" val="742853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algn="r"/>
            <a:r>
              <a:rPr lang="ar-EG" sz="2000" b="1" dirty="0"/>
              <a:t>مستوى الثقة بالنفس لدى اللاعب </a:t>
            </a:r>
            <a:r>
              <a:rPr lang="en-US" sz="2000" b="1" dirty="0"/>
              <a:t>The level of self-confidence of the player                                                         </a:t>
            </a:r>
            <a:r>
              <a:rPr lang="en-US" sz="2000" dirty="0"/>
              <a:t/>
            </a:r>
            <a:br>
              <a:rPr lang="en-US" sz="2000" dirty="0"/>
            </a:br>
            <a:r>
              <a:rPr lang="ar-EG" sz="2000" dirty="0"/>
              <a:t> ويلاحظ فى مجال الممارسة الرياضية أن هناك بعض الرياضيين يكونون غير واثقين من أنفسهم بينما هناك بعض الرياضيين يتميزون بدرجة مبالغ فيها من الثقة بالنفس أو " الثقة الزائدة " ، ويوجد فريق ثالث من الرياضيين لديهم مقدار من الثقة فى النفس ، وهذا هو المستوى المرغوب فيه من الثقة بالنفس ، كما أن الثقة الرياضية العالية تعتبر من بين أهم السمات التى تميز اللاعبين ذوى دافعية الإنجاز الرياضى                 العالى0</a:t>
            </a:r>
            <a:r>
              <a:rPr lang="en-US" sz="2000" dirty="0"/>
              <a:t/>
            </a:r>
            <a:br>
              <a:rPr lang="en-US" sz="2000" dirty="0"/>
            </a:b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167023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normAutofit fontScale="90000"/>
          </a:bodyPr>
          <a:lstStyle/>
          <a:p>
            <a:pPr algn="r"/>
            <a:r>
              <a:rPr lang="ar-EG" b="1" dirty="0"/>
              <a:t>الثقة بالنفس المثلى </a:t>
            </a:r>
            <a:r>
              <a:rPr lang="en-US" b="1" dirty="0"/>
              <a:t>The best self-confidence</a:t>
            </a:r>
            <a:br>
              <a:rPr lang="en-US" b="1" dirty="0"/>
            </a:br>
            <a:r>
              <a:rPr lang="ar-EG" dirty="0"/>
              <a:t>إن الرياضيين الذين يتميزون بالثقة بالنفس المثلى  </a:t>
            </a:r>
            <a:r>
              <a:rPr lang="en-US" dirty="0"/>
              <a:t> Optimal Self </a:t>
            </a:r>
            <a:r>
              <a:rPr lang="en-US" dirty="0" err="1"/>
              <a:t>Confidance</a:t>
            </a:r>
            <a:r>
              <a:rPr lang="ar-EG" dirty="0"/>
              <a:t> يضعون لأنفسهم أهدافا واقعية تتمشى مع قدراتهم وإنهم يفهموا قدراتهم بشكل جيد يجعلهم يشعرون بالنجاح عندما يصلون إلى حدودهم العليا لقدراتهم ولا يحاولون إنجاز أهداف غير واقعية بالنسبة لهم0</a:t>
            </a:r>
            <a:r>
              <a:rPr lang="en-US" dirty="0"/>
              <a:t/>
            </a:r>
            <a:br>
              <a:rPr lang="en-US" dirty="0"/>
            </a:br>
            <a:endParaRPr lang="ar-EG" dirty="0"/>
          </a:p>
        </p:txBody>
      </p:sp>
      <p:sp>
        <p:nvSpPr>
          <p:cNvPr id="3" name="Content Placeholder 2"/>
          <p:cNvSpPr>
            <a:spLocks noGrp="1"/>
          </p:cNvSpPr>
          <p:nvPr>
            <p:ph idx="1"/>
          </p:nvPr>
        </p:nvSpPr>
        <p:spPr>
          <a:xfrm>
            <a:off x="457200" y="6080444"/>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1695985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102</Words>
  <Application>Microsoft Office PowerPoint</Application>
  <PresentationFormat>On-screen Show (4:3)</PresentationFormat>
  <Paragraphs>12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محاضرة  الفرقة الرابعة  الإعداد النفسى للرياضيين  استاذ المادة  استاذ  مساعد دكتور رامى جاد  عنوان المحاضرة  الثقة بالنفس ودافعية الانجاز تاريخ 2020</vt:lpstr>
      <vt:lpstr>مهارة تركيز الإنتباه Attention concentration skill   مفهوم مهارة تركيز الإنتباه وأهميتها : يعتبر تركيز الإنتباه أحد المهارات العقلية الهامة وهو الأساس لنجاح عملية التعليم أو التدريب أو المنافسة0   كما يعرفه " محمد العربى شمعون " ( 2001م ) بأنه " القدرة على تثبيت الإنتباه على مثير مختار لفترة من الزمن" 0    </vt:lpstr>
      <vt:lpstr>كما عرفه " أسامة كامل راتب " ( 1997م ) بأنه " نوع من تضييق الإنتباه وتثبيته على مثير ، ويعد بمثابة إنتباه إنتقائى يعكس قدرة الفرد على توجيه الإنتباه ودرجة شدته "0    بينما عرفه " محمود عبدالفتاح عنان " ( 1995م ) بأنه " توجيه الإنتباه بدرجة عالية من التدقيق والحدة نحو بعض المثيرات "0 </vt:lpstr>
      <vt:lpstr>مهارات الإنتباه attention Skills  ويؤكد محمد العربى شمعون ( 1996م ) أنه تشتمل مهارات الإنتباه على :   إنتقاء الإنتباه Attention selection    تعتبر القدرة على إختبار المثيرات أو الرموز الصحيحة الواجب على اللاعب تركيز الإنتباه عليها من بين العديد من المتغيرات غير المرتبطة0 </vt:lpstr>
      <vt:lpstr>تحويل الإنتباه Attention Shift   عملية مستمرة بين المثيرات فى البيئة لمحاولة إختيار الإستجابات الصحيحة التى تعمل على تحقيق الأهداف ، ويمثل فى المجال الرياضى فى الإنتقال من الذات الداخلية إلى الجو المحيط بالتنافس وفقا لمتطلبات الموقف ، ويجب أن يتعامل مع المتغيرات الخارجية والداخلية سواء فى التدريب أو المنافسة وهذا يتطلب فاعلية الإنتباه والتحكم وتحويل سعة وإتجاه الإنتباه0   </vt:lpstr>
      <vt:lpstr>شدة الإنتباه Attention Of Intensity تمثل أحد مهارات الإنتباه الهامة ، حيث أن بعد إختيار المثير الصحيح وإمتلاك القدرة على تحويل الإنتباه بشدة عالية فى أوقات محددة وتتضمن شدة الإنتباة بعدين هما: البعد الأول : تركيز الإنتباه  Attention Contcentration  البعد الثانى : اليقظة Alertness  </vt:lpstr>
      <vt:lpstr>الثقة بالنفس Self – Confidence  مفهوم وأهمية الثقة بالنفس تعرف الثقة بالنفس لدى بعض المهتمين بالدراسات النفسية للرياضيين بأنها " درجة التأكد أو الإعتقاد التى يتملكها الرياضى عن مدى قدرته على تحقيق النجاح فى رياضته "0 ولاشك أن توقع الرياضى لنتائج أدائه يعتبر عاملا هاما من حيث التأثير على نتائج الأداء ، بمعنى أخر يمكن إعتبار الثقة بالنفس بمثابة الزيادة فى درجة التوقع لنتائج الأداء أو بمعنى أخر فإن الثقة تعنى مدى تأكد اللاعب من مقدرته على تحقيق إنجاز معين0 والثقة بالنفسSelf – Confidenc هى درجة إعتقاد الفرد أو تأكده من مقدرته على النجاح فى مهمة معينة0    ويرى كثير من الرياضيين أن الثقة بالنفس هى الإعتقاد فى تحقيق المكسب أو الفوز ، وهذا إعتقاد خاطئ ، وربما يقود إلى المزيد من الإعتقاد إلى الثقة أو إلى الثقة الزائدة0 ولكن المفهوم الصحيح للثقة بالنفس يعنى " توقع الرياضى الواقعى لتحقيق النجاح " فالثقة بالنفس لاتعنى ماذا يأمل أن يفعله الرياضى لتحقيق النجاح ، ولكن ماهى الأشياء الواقعية التى يتوقع عملها0  </vt:lpstr>
      <vt:lpstr>مستوى الثقة بالنفس لدى اللاعب The level of self-confidence of the player                                                           ويلاحظ فى مجال الممارسة الرياضية أن هناك بعض الرياضيين يكونون غير واثقين من أنفسهم بينما هناك بعض الرياضيين يتميزون بدرجة مبالغ فيها من الثقة بالنفس أو " الثقة الزائدة " ، ويوجد فريق ثالث من الرياضيين لديهم مقدار من الثقة فى النفس ، وهذا هو المستوى المرغوب فيه من الثقة بالنفس ، كما أن الثقة الرياضية العالية تعتبر من بين أهم السمات التى تميز اللاعبين ذوى دافعية الإنجاز الرياضى                 العالى0 </vt:lpstr>
      <vt:lpstr>الثقة بالنفس المثلى The best self-confidence إن الرياضيين الذين يتميزون بالثقة بالنفس المثلى   Optimal Self Confidance يضعون لأنفسهم أهدافا واقعية تتمشى مع قدراتهم وإنهم يفهموا قدراتهم بشكل جيد يجعلهم يشعرون بالنجاح عندما يصلون إلى حدودهم العليا لقدراتهم ولا يحاولون إنجاز أهداف غير واقعية بالنسبة لهم0 </vt:lpstr>
      <vt:lpstr>الإفتقاد إلى الثقة بالنفس ( ضعف الثقة ) Lack of self-confidence                                                                                إن ضعف الثقة بالنفس أو التوقعات السلبية تضعف من كفاءة الأداء كما أنه يؤدى إلى حدوث القلق وضعف التركيز وعدم التأكد من الهدف ونقص تقدير الذات ، والرياضيين الذين تعوزهم الثقة يكون تركيزهم أكثر نحو نقاط الضعف مما يصرف إنتباههم عن الأشياء الضرورية للأداء الجيد ، ويراودهم الشعور بعدم الكفاءة حتى مع إستمرار الممارسة وأنهم ليس فى وسعهم أن يفعلوا الأفضل ، لذلك فإنهم يتوقعون المزيد من المحاولة ويعرضون عن الممارسة وبذل الجهد ، وحتى إن إستمرت الممارسة لأنها تفتقد إلى المتعة بالشعور بالرضا0( 13 : 339 )   الثقة الزائفة فى النفس ( الثقة الزائدة ) False confidence in self                                                                     الرياضيون الذين لديهم ثقة زائدة فى النفس فى الحقيقة يتميزون بثقة زائفه بمعنى أن ثقتهم تزيد عن قدراتهم الفعلية ، ويهبط مستوى أدائهم بسبب إعتقادهم أنهم لا يعدون أنفسهم أو يبذلون الجهد لأداء العمل المطلوب منهم ، وكقاعدة عامة فإن الثقة فى النفس تعتبر مشكلة اقل حدة من مشكلة ضعف الثقة كما أنها تعتبر نوع من الخداع النفسى0  </vt:lpstr>
      <vt:lpstr>فوائد الثقة بالنفس للرياضيين The benefits of self-confidence for the athletes                                                     عندما يتمتع الرياضى بالثقة فى النفس فإن ذلك يساعده على تطوير أدائه الرياضى كما يتميز بالتوقع الإيجابى بدرجة عالية للنجاح ، وللثقة بالنفس فوائد متعددة أهمها :   الثقة تثير الإنفعالات الإيجابية0 الثقة تساعد على تركيز الإنتباه0 الثقة تؤثر فى وضع الأهداف0 الثقة تزيد المثابرة فى بذل الجهد0 الثقة بالنفس لا تعتبر بديلا للكفاءة البدنية والمهارية0 الثقة بالنفس تؤثر فى إستراتيجية اللعب0 الثقة بالنفس تؤثر فى تدعيم الطاقة النفسية0 </vt:lpstr>
      <vt:lpstr>المراجع العلمية : أسامة كامل راتب (2000م) : تدريب المهارات النفسية ، تطبيقات فى المجال الرياضى ، دار الفكر العربى ، القاهرة0 أسامة كامل راتب (2001م) : الإعداد النفسى لتدريب الناشئين ، دار الفكر العربى ، القاهرة0 محمد العربى شمعون (1996م) : التدريب العقلى فى المجال الرياضى ، دار الفكر العربى ، القاهرة0 محمد حسن علاوى (1992م) : سيكولوجية التدريب والمنافسات ، ط 7 ، دار المعارف ، القاهرة0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بنين سيكولوجى استاذ المادة  استاذ دكتور عاطف نمر خليفة  استاذ مساعد دكتور محمد عبد الكريم نبهان عنوان المحاضرة  تركيز الانتباة والثقة بالنفس تاريخ 14-3-  2020</dc:title>
  <dc:creator>a</dc:creator>
  <cp:lastModifiedBy>pc</cp:lastModifiedBy>
  <cp:revision>4</cp:revision>
  <dcterms:created xsi:type="dcterms:W3CDTF">2020-03-16T14:43:01Z</dcterms:created>
  <dcterms:modified xsi:type="dcterms:W3CDTF">2020-03-17T10:59:20Z</dcterms:modified>
</cp:coreProperties>
</file>