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0" d="100"/>
          <a:sy n="110" d="100"/>
        </p:scale>
        <p:origin x="-164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B2C77B33-4DEF-4861-A1AB-FB7F148468F7}"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2927845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2C77B33-4DEF-4861-A1AB-FB7F148468F7}"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389088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2C77B33-4DEF-4861-A1AB-FB7F148468F7}"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1038820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2C77B33-4DEF-4861-A1AB-FB7F148468F7}"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1540446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C77B33-4DEF-4861-A1AB-FB7F148468F7}"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2630296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B2C77B33-4DEF-4861-A1AB-FB7F148468F7}" type="datetimeFigureOut">
              <a:rPr lang="ar-EG" smtClean="0"/>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50225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B2C77B33-4DEF-4861-A1AB-FB7F148468F7}" type="datetimeFigureOut">
              <a:rPr lang="ar-EG" smtClean="0"/>
              <a:t>23/07/1441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3564063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B2C77B33-4DEF-4861-A1AB-FB7F148468F7}" type="datetimeFigureOut">
              <a:rPr lang="ar-EG" smtClean="0"/>
              <a:t>23/07/1441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3186195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77B33-4DEF-4861-A1AB-FB7F148468F7}" type="datetimeFigureOut">
              <a:rPr lang="ar-EG" smtClean="0"/>
              <a:t>23/07/1441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285828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C77B33-4DEF-4861-A1AB-FB7F148468F7}" type="datetimeFigureOut">
              <a:rPr lang="ar-EG" smtClean="0"/>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3307867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C77B33-4DEF-4861-A1AB-FB7F148468F7}" type="datetimeFigureOut">
              <a:rPr lang="ar-EG" smtClean="0"/>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ACF5222F-8AD4-4B8A-BEB5-254DEE759263}" type="slidenum">
              <a:rPr lang="ar-EG" smtClean="0"/>
              <a:t>‹#›</a:t>
            </a:fld>
            <a:endParaRPr lang="ar-EG"/>
          </a:p>
        </p:txBody>
      </p:sp>
    </p:spTree>
    <p:extLst>
      <p:ext uri="{BB962C8B-B14F-4D97-AF65-F5344CB8AC3E}">
        <p14:creationId xmlns:p14="http://schemas.microsoft.com/office/powerpoint/2010/main" val="3152809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2C77B33-4DEF-4861-A1AB-FB7F148468F7}" type="datetimeFigureOut">
              <a:rPr lang="ar-EG" smtClean="0"/>
              <a:t>23/07/1441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CF5222F-8AD4-4B8A-BEB5-254DEE759263}" type="slidenum">
              <a:rPr lang="ar-EG" smtClean="0"/>
              <a:t>‹#›</a:t>
            </a:fld>
            <a:endParaRPr lang="ar-EG"/>
          </a:p>
        </p:txBody>
      </p:sp>
    </p:spTree>
    <p:extLst>
      <p:ext uri="{BB962C8B-B14F-4D97-AF65-F5344CB8AC3E}">
        <p14:creationId xmlns:p14="http://schemas.microsoft.com/office/powerpoint/2010/main" val="1374406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404664"/>
            <a:ext cx="7772400" cy="5112568"/>
          </a:xfrm>
        </p:spPr>
        <p:txBody>
          <a:bodyPr>
            <a:normAutofit/>
          </a:bodyPr>
          <a:lstStyle/>
          <a:p>
            <a:r>
              <a:rPr lang="ar-EG" sz="2000" dirty="0">
                <a:solidFill>
                  <a:prstClr val="black"/>
                </a:solidFill>
              </a:rPr>
              <a:t>محاضرة </a:t>
            </a:r>
            <a:br>
              <a:rPr lang="ar-EG" sz="2000" dirty="0">
                <a:solidFill>
                  <a:prstClr val="black"/>
                </a:solidFill>
              </a:rPr>
            </a:br>
            <a:r>
              <a:rPr lang="ar-EG" sz="2000" dirty="0" smtClean="0">
                <a:solidFill>
                  <a:prstClr val="black"/>
                </a:solidFill>
              </a:rPr>
              <a:t>الفرقة الرابعة </a:t>
            </a:r>
            <a:r>
              <a:rPr lang="ar-EG" sz="2000" smtClean="0">
                <a:solidFill>
                  <a:prstClr val="black"/>
                </a:solidFill>
              </a:rPr>
              <a:t/>
            </a:r>
            <a:br>
              <a:rPr lang="ar-EG" sz="2000" smtClean="0">
                <a:solidFill>
                  <a:prstClr val="black"/>
                </a:solidFill>
              </a:rPr>
            </a:br>
            <a:r>
              <a:rPr lang="ar-EG" sz="2000" smtClean="0">
                <a:solidFill>
                  <a:prstClr val="black"/>
                </a:solidFill>
              </a:rPr>
              <a:t>الاعداد النفسى للرياضيين</a:t>
            </a:r>
            <a:r>
              <a:rPr lang="ar-EG" sz="2000" dirty="0" smtClean="0">
                <a:solidFill>
                  <a:prstClr val="black"/>
                </a:solidFill>
              </a:rPr>
              <a:t/>
            </a:r>
            <a:br>
              <a:rPr lang="ar-EG" sz="2000" dirty="0" smtClean="0">
                <a:solidFill>
                  <a:prstClr val="black"/>
                </a:solidFill>
              </a:rPr>
            </a:br>
            <a:r>
              <a:rPr lang="ar-EG" sz="2000" dirty="0">
                <a:solidFill>
                  <a:prstClr val="black"/>
                </a:solidFill>
              </a:rPr>
              <a:t/>
            </a:r>
            <a:br>
              <a:rPr lang="ar-EG" sz="2000" dirty="0">
                <a:solidFill>
                  <a:prstClr val="black"/>
                </a:solidFill>
              </a:rPr>
            </a:br>
            <a:r>
              <a:rPr lang="ar-EG" sz="2000" dirty="0">
                <a:solidFill>
                  <a:prstClr val="black"/>
                </a:solidFill>
              </a:rPr>
              <a:t>استاذ المادة </a:t>
            </a:r>
            <a:br>
              <a:rPr lang="ar-EG" sz="2000" dirty="0">
                <a:solidFill>
                  <a:prstClr val="black"/>
                </a:solidFill>
              </a:rPr>
            </a:br>
            <a:r>
              <a:rPr lang="ar-EG" sz="2000" dirty="0" smtClean="0">
                <a:solidFill>
                  <a:prstClr val="black"/>
                </a:solidFill>
              </a:rPr>
              <a:t>استاذ  مساعد </a:t>
            </a:r>
            <a:r>
              <a:rPr lang="ar-EG" sz="2000" dirty="0">
                <a:solidFill>
                  <a:prstClr val="black"/>
                </a:solidFill>
              </a:rPr>
              <a:t>دكتور </a:t>
            </a:r>
            <a:r>
              <a:rPr lang="ar-EG" sz="2000" dirty="0" smtClean="0">
                <a:solidFill>
                  <a:prstClr val="black"/>
                </a:solidFill>
              </a:rPr>
              <a:t>رامى جاد</a:t>
            </a:r>
            <a:r>
              <a:rPr lang="ar-EG" sz="2000" dirty="0">
                <a:solidFill>
                  <a:prstClr val="black"/>
                </a:solidFill>
              </a:rPr>
              <a:t/>
            </a:r>
            <a:br>
              <a:rPr lang="ar-EG" sz="2000" dirty="0">
                <a:solidFill>
                  <a:prstClr val="black"/>
                </a:solidFill>
              </a:rPr>
            </a:br>
            <a:r>
              <a:rPr lang="ar-EG" sz="2000" dirty="0">
                <a:solidFill>
                  <a:prstClr val="black"/>
                </a:solidFill>
              </a:rPr>
              <a:t/>
            </a:r>
            <a:br>
              <a:rPr lang="ar-EG" sz="2000" dirty="0">
                <a:solidFill>
                  <a:prstClr val="black"/>
                </a:solidFill>
              </a:rPr>
            </a:br>
            <a:r>
              <a:rPr lang="ar-EG" sz="2000" dirty="0">
                <a:solidFill>
                  <a:prstClr val="black"/>
                </a:solidFill>
              </a:rPr>
              <a:t>عنوان المحاضرة  </a:t>
            </a:r>
            <a:r>
              <a:rPr lang="ar-EG" sz="2000" dirty="0" smtClean="0">
                <a:solidFill>
                  <a:prstClr val="black"/>
                </a:solidFill>
              </a:rPr>
              <a:t>الثقة بالنفس ودافعية الانجاز</a:t>
            </a:r>
            <a:r>
              <a:rPr lang="ar-EG" sz="2000" dirty="0">
                <a:solidFill>
                  <a:prstClr val="black"/>
                </a:solidFill>
              </a:rPr>
              <a:t/>
            </a:r>
            <a:br>
              <a:rPr lang="ar-EG" sz="2000" dirty="0">
                <a:solidFill>
                  <a:prstClr val="black"/>
                </a:solidFill>
              </a:rPr>
            </a:br>
            <a:r>
              <a:rPr lang="ar-EG" sz="2000" dirty="0" smtClean="0">
                <a:solidFill>
                  <a:prstClr val="black"/>
                </a:solidFill>
              </a:rPr>
              <a:t>تاريخ </a:t>
            </a:r>
            <a:r>
              <a:rPr lang="ar-EG" sz="2000" dirty="0">
                <a:solidFill>
                  <a:prstClr val="black"/>
                </a:solidFill>
              </a:rPr>
              <a:t>2020</a:t>
            </a:r>
            <a:endParaRPr lang="ar-EG" sz="2000" dirty="0"/>
          </a:p>
        </p:txBody>
      </p:sp>
      <p:sp>
        <p:nvSpPr>
          <p:cNvPr id="3" name="Subtitle 2"/>
          <p:cNvSpPr>
            <a:spLocks noGrp="1"/>
          </p:cNvSpPr>
          <p:nvPr>
            <p:ph type="subTitle" idx="1"/>
          </p:nvPr>
        </p:nvSpPr>
        <p:spPr>
          <a:xfrm flipV="1">
            <a:off x="1371600" y="5638800"/>
            <a:ext cx="6400800" cy="598512"/>
          </a:xfrm>
        </p:spPr>
        <p:txBody>
          <a:bodyPr/>
          <a:lstStyle/>
          <a:p>
            <a:endParaRPr lang="ar-EG" dirty="0"/>
          </a:p>
        </p:txBody>
      </p:sp>
    </p:spTree>
    <p:extLst>
      <p:ext uri="{BB962C8B-B14F-4D97-AF65-F5344CB8AC3E}">
        <p14:creationId xmlns:p14="http://schemas.microsoft.com/office/powerpoint/2010/main" val="2195553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a:bodyPr>
          <a:lstStyle/>
          <a:p>
            <a:pPr algn="r"/>
            <a:r>
              <a:rPr lang="ar-EG" sz="2000" b="1" dirty="0"/>
              <a:t>* المثابرة على السلوك </a:t>
            </a:r>
            <a:r>
              <a:rPr lang="en-US" sz="2000" b="1" dirty="0"/>
              <a:t>Staying behavior</a:t>
            </a:r>
            <a:r>
              <a:rPr lang="en-US" sz="2000" dirty="0"/>
              <a:t/>
            </a:r>
            <a:br>
              <a:rPr lang="en-US" sz="2000" dirty="0"/>
            </a:br>
            <a:r>
              <a:rPr lang="ar-EG" sz="2000" dirty="0"/>
              <a:t>يقصد بها إستمرار اللاعب لممارسة التدريب لفترات طويلة بمعنى دوام السلوك ، بينما اللاعب الذى يفتقر إلى المثابرة ينسحب من ممارسة النشاط وإذا إستمر فلا يستطيع تحقيق إنجازات رياضية0</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98003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normAutofit/>
          </a:bodyPr>
          <a:lstStyle/>
          <a:p>
            <a:pPr algn="r"/>
            <a:r>
              <a:rPr lang="ar-EG" sz="2000" dirty="0"/>
              <a:t>المراجع العلمية :</a:t>
            </a:r>
            <a:br>
              <a:rPr lang="ar-EG" sz="2000" dirty="0"/>
            </a:br>
            <a:r>
              <a:rPr lang="ar-EG" sz="2000" b="1" dirty="0"/>
              <a:t>أسامة كامل راتب </a:t>
            </a:r>
            <a:r>
              <a:rPr lang="ar-SA" sz="2000" dirty="0"/>
              <a:t>(</a:t>
            </a:r>
            <a:r>
              <a:rPr lang="ar-SA" sz="2000" b="1" dirty="0"/>
              <a:t>2000م</a:t>
            </a:r>
            <a:r>
              <a:rPr lang="ar-SA" sz="2000" dirty="0"/>
              <a:t>) : تدريب المهارات النفسية ، تطبيقات فى المجال الرياضى ، دار الفكر العربى ، القاهرة0</a:t>
            </a:r>
            <a:r>
              <a:rPr lang="en-US" sz="2000" dirty="0"/>
              <a:t/>
            </a:r>
            <a:br>
              <a:rPr lang="en-US" sz="2000" dirty="0"/>
            </a:br>
            <a:r>
              <a:rPr lang="ar-EG" sz="2000" b="1" dirty="0"/>
              <a:t>أسامة كامل راتب</a:t>
            </a:r>
            <a:r>
              <a:rPr lang="ar-SA" sz="2000" b="1" dirty="0"/>
              <a:t> (2001م) :</a:t>
            </a:r>
            <a:r>
              <a:rPr lang="ar-SA" sz="2000" dirty="0"/>
              <a:t> الإعداد النفسى لتدريب الناشئين ، دار الفكر العربى ، القاهرة0</a:t>
            </a:r>
            <a:r>
              <a:rPr lang="en-US" sz="2000" dirty="0"/>
              <a:t/>
            </a:r>
            <a:br>
              <a:rPr lang="en-US" sz="2000" dirty="0"/>
            </a:br>
            <a:r>
              <a:rPr lang="ar-EG" sz="2000" b="1" dirty="0"/>
              <a:t>محمد العربى شمعون</a:t>
            </a:r>
            <a:r>
              <a:rPr lang="ar-SA" sz="2000" b="1" dirty="0"/>
              <a:t> (1996م) :</a:t>
            </a:r>
            <a:r>
              <a:rPr lang="ar-SA" sz="2000" dirty="0"/>
              <a:t> التدريب العقلى فى المجال الرياضى ، دار الفكر العربى ، القاهرة0</a:t>
            </a:r>
            <a:r>
              <a:rPr lang="en-US" sz="2000" dirty="0"/>
              <a:t/>
            </a:r>
            <a:br>
              <a:rPr lang="en-US" sz="2000" dirty="0"/>
            </a:br>
            <a:r>
              <a:rPr lang="ar-SA" sz="2000" b="1" dirty="0"/>
              <a:t>محمد حسن علاوى (1992م) :</a:t>
            </a:r>
            <a:r>
              <a:rPr lang="ar-SA" sz="2000" dirty="0"/>
              <a:t> سيكولوجية التدريب والمنافسات ، ط 7 ، دار المعارف ، القاهرة0</a:t>
            </a:r>
            <a:r>
              <a:rPr lang="en-US" sz="2000" dirty="0"/>
              <a:t/>
            </a:r>
            <a:br>
              <a:rPr lang="en-US" sz="2000" dirty="0"/>
            </a:br>
            <a:r>
              <a:rPr lang="en-US" sz="2000" dirty="0"/>
              <a:t/>
            </a:r>
            <a:br>
              <a:rPr lang="en-US" sz="2000" dirty="0"/>
            </a:br>
            <a:r>
              <a:rPr lang="ar-EG" sz="2000" dirty="0"/>
              <a:t/>
            </a:r>
            <a:br>
              <a:rPr lang="ar-EG"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632193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58618"/>
          </a:xfrm>
        </p:spPr>
        <p:txBody>
          <a:bodyPr>
            <a:normAutofit/>
          </a:bodyPr>
          <a:lstStyle/>
          <a:p>
            <a:pPr algn="r"/>
            <a:r>
              <a:rPr lang="ar-EG" sz="2000" b="1" dirty="0"/>
              <a:t>مستوى الثقة بالنفس لدى اللاعب </a:t>
            </a:r>
            <a:r>
              <a:rPr lang="en-US" sz="2000" b="1" dirty="0"/>
              <a:t>The level of self-confidence of the player                                                         </a:t>
            </a:r>
            <a:r>
              <a:rPr lang="en-US" sz="2000" dirty="0"/>
              <a:t/>
            </a:r>
            <a:br>
              <a:rPr lang="en-US" sz="2000" dirty="0"/>
            </a:br>
            <a:r>
              <a:rPr lang="ar-EG" sz="2000" dirty="0"/>
              <a:t> ويلاحظ فى مجال الممارسة الرياضية أن هناك بعض الرياضيين يكونون غير واثقين من أنفسهم بينما هناك بعض الرياضيين يتميزون بدرجة مبالغ فيها من الثقة بالنفس أو " الثقة الزائدة " ، ويوجد فريق ثالث من الرياضيين لديهم مقدار من الثقة فى النفس ، وهذا هو المستوى المرغوب فيه من الثقة بالنفس ، كما أن الثقة الرياضية العالية تعتبر من بين أهم السمات التى تميز اللاعبين ذوى دافعية الإنجاز الرياضى                 العالى0</a:t>
            </a:r>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529034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pPr algn="r"/>
            <a:r>
              <a:rPr lang="ar-EG" sz="1600" b="1" dirty="0"/>
              <a:t>الثقة بالنفس المثلى </a:t>
            </a:r>
            <a:r>
              <a:rPr lang="en-US" sz="1600" b="1" dirty="0"/>
              <a:t>The best self-confidence</a:t>
            </a:r>
            <a:br>
              <a:rPr lang="en-US" sz="1600" b="1" dirty="0"/>
            </a:br>
            <a:r>
              <a:rPr lang="ar-EG" sz="1600" dirty="0"/>
              <a:t>إن الرياضيين الذين يتميزون بالثقة بالنفس المثلى  </a:t>
            </a:r>
            <a:r>
              <a:rPr lang="en-US" sz="1600" dirty="0"/>
              <a:t> Optimal Self </a:t>
            </a:r>
            <a:r>
              <a:rPr lang="en-US" sz="1600" dirty="0" err="1"/>
              <a:t>Confidance</a:t>
            </a:r>
            <a:r>
              <a:rPr lang="ar-EG" sz="1600" dirty="0"/>
              <a:t> يضعون لأنفسهم أهدافا واقعية تتمشى مع قدراتهم وإنهم يفهموا قدراتهم بشكل جيد يجعلهم يشعرون بالنجاح عندما يصلون إلى حدودهم العليا لقدراتهم ولا يحاولون إنجاز أهداف غير واقعية بالنسبة لهم0</a:t>
            </a:r>
            <a:r>
              <a:rPr lang="en-US" sz="1600" dirty="0"/>
              <a:t/>
            </a:r>
            <a:br>
              <a:rPr lang="en-US" sz="1600" dirty="0"/>
            </a:br>
            <a:r>
              <a:rPr lang="ar-EG" sz="1600" dirty="0"/>
              <a:t>وعندما نتحدث عن الثقة بالنفس المثلى فإن هناك إعتقاد شائعا لدى بعض الرياضيين أن الثقة بالنفس تكسبهم مناعة ضد حدوث الأخطاء ، والحقيقة ليست كذلك ولكن الثقة فى النفس تمنح الرياضى كفاءة فى التعامل مع الأخطاء0 ( 13 : 338 )</a:t>
            </a:r>
            <a:r>
              <a:rPr lang="en-US" sz="1600" dirty="0"/>
              <a:t/>
            </a:r>
            <a:br>
              <a:rPr lang="en-US" sz="1600" dirty="0"/>
            </a:br>
            <a:r>
              <a:rPr lang="ar-EG" sz="1600" dirty="0"/>
              <a:t> </a:t>
            </a:r>
            <a:r>
              <a:rPr lang="en-US" sz="1600" dirty="0"/>
              <a:t/>
            </a:r>
            <a:br>
              <a:rPr lang="en-US" sz="1600" dirty="0"/>
            </a:br>
            <a:r>
              <a:rPr lang="ar-EG" sz="1600" b="1" dirty="0"/>
              <a:t>الإفتقاد إلى الثقة بالنفس ( ضعف الثقة ) </a:t>
            </a:r>
            <a:r>
              <a:rPr lang="en-US" sz="1600" b="1" dirty="0"/>
              <a:t>Lack of self-confidence                                                                               </a:t>
            </a:r>
            <a:r>
              <a:rPr lang="en-US" sz="1600" dirty="0"/>
              <a:t/>
            </a:r>
            <a:br>
              <a:rPr lang="en-US" sz="1600" dirty="0"/>
            </a:br>
            <a:r>
              <a:rPr lang="ar-EG" sz="1600" dirty="0"/>
              <a:t>إن ضعف الثقة بالنفس أو التوقعات السلبية تضعف من كفاءة الأداء كما أنه يؤدى إلى حدوث القلق وضعف التركيز وعدم التأكد من الهدف ونقص تقدير الذات ، والرياضيين الذين تعوزهم الثقة يكون تركيزهم أكثر نحو نقاط الضعف مما يصرف إنتباههم عن الأشياء الضرورية للأداء الجيد ، ويراودهم الشعور بعدم الكفاءة حتى مع إستمرار الممارسة وأنهم ليس فى وسعهم أن يفعلوا الأفضل ، لذلك فإنهم يتوقعون المزيد من المحاولة ويعرضون عن الممارسة وبذل الجهد ، وحتى إن إستمرت الممارسة لأنها تفتقد إلى المتعة بالشعور بالرضا0( 13 : 339 )</a:t>
            </a:r>
            <a:r>
              <a:rPr lang="en-US" sz="1600" dirty="0"/>
              <a:t/>
            </a:r>
            <a:br>
              <a:rPr lang="en-US" sz="1600" dirty="0"/>
            </a:br>
            <a:r>
              <a:rPr lang="ar-EG" sz="1600" dirty="0"/>
              <a:t> </a:t>
            </a:r>
            <a:r>
              <a:rPr lang="en-US" sz="1600" dirty="0"/>
              <a:t/>
            </a:r>
            <a:br>
              <a:rPr lang="en-US" sz="1600" dirty="0"/>
            </a:br>
            <a:r>
              <a:rPr lang="ar-EG" sz="1600" b="1" dirty="0"/>
              <a:t>الثقة الزائفة فى النفس ( الثقة الزائدة ) </a:t>
            </a:r>
            <a:r>
              <a:rPr lang="en-US" sz="1600" b="1" dirty="0"/>
              <a:t>False confidence in self                                                                    </a:t>
            </a:r>
            <a:r>
              <a:rPr lang="en-US" sz="1600" dirty="0"/>
              <a:t/>
            </a:r>
            <a:br>
              <a:rPr lang="en-US" sz="1600" dirty="0"/>
            </a:br>
            <a:r>
              <a:rPr lang="ar-EG" sz="1600" dirty="0"/>
              <a:t>الرياضيون الذين لديهم ثقة زائدة فى النفس فى الحقيقة يتميزون بثقة زائفه بمعنى أن ثقتهم تزيد عن قدراتهم الفعلية ، ويهبط مستوى أدائهم بسبب إعتقادهم أنهم لا يعدون أنفسهم أو يبذلون الجهد لأداء العمل المطلوب منهم ، وكقاعدة عامة فإن الثقة فى النفس تعتبر مشكلة اقل حدة من مشكلة ضعف الثقة كما أنها تعتبر نوع من الخداع النفسى0 </a:t>
            </a:r>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3824534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normAutofit/>
          </a:bodyPr>
          <a:lstStyle/>
          <a:p>
            <a:pPr algn="r"/>
            <a:r>
              <a:rPr lang="ar-EG" sz="2000" b="1" dirty="0"/>
              <a:t>الدافعية </a:t>
            </a:r>
            <a:r>
              <a:rPr lang="en-US" sz="2000" b="1" dirty="0"/>
              <a:t>Motivation </a:t>
            </a:r>
            <a:r>
              <a:rPr lang="en-US" sz="2000" dirty="0"/>
              <a:t/>
            </a:r>
            <a:br>
              <a:rPr lang="en-US" sz="2000" dirty="0"/>
            </a:br>
            <a:r>
              <a:rPr lang="ar-EG" sz="2000" b="1" dirty="0"/>
              <a:t>الدافعية ( المفهوم – الخصائص )</a:t>
            </a:r>
            <a:r>
              <a:rPr lang="ar-EG" sz="2000" dirty="0"/>
              <a:t> </a:t>
            </a:r>
            <a:r>
              <a:rPr lang="en-US" sz="2000" b="1" dirty="0" err="1"/>
              <a:t>Mativation</a:t>
            </a:r>
            <a:r>
              <a:rPr lang="en-US" sz="2000" b="1" dirty="0"/>
              <a:t> concept-characteristics                                                                                       </a:t>
            </a:r>
            <a:r>
              <a:rPr lang="ar-EG" sz="2000" b="1" dirty="0"/>
              <a:t>   </a:t>
            </a:r>
            <a:r>
              <a:rPr lang="ar-EG" sz="2000" dirty="0"/>
              <a:t>تناول علماء النفس الأوائل دراسة الدافعية بإعتبارها حالة تعمل على بدء وتوجيه وتنشيط السلوك وإستمراره حيث إنها حالة تكمن وراء هذا السلوك وليست نمطا سلوكيا ، ومن ثم تعد الدافعية من أهم موضوعات علم النفس أهمية وإثارة للباحثين المهتمين بدراسة السلوك0</a:t>
            </a:r>
            <a:r>
              <a:rPr lang="en-US" sz="2000" dirty="0"/>
              <a:t/>
            </a:r>
            <a:br>
              <a:rPr lang="en-US" sz="2000" dirty="0"/>
            </a:br>
            <a:r>
              <a:rPr lang="ar-EG" sz="2000" dirty="0"/>
              <a:t>كما يشير إليها </a:t>
            </a:r>
            <a:r>
              <a:rPr lang="ar-EG" sz="2000" b="1" dirty="0"/>
              <a:t>أسامة كامل راتب (1990م) </a:t>
            </a:r>
            <a:r>
              <a:rPr lang="ar-EG" sz="2000" dirty="0"/>
              <a:t>بأنها حالة من التوتر تثير السلوك فى ظروف معينة وتوجهه وتؤثر عليه ، أو بمعنى أخر أنها حالة من التفاعل من نوع خاص توجه سلوك الفرد0 </a:t>
            </a:r>
            <a:r>
              <a:rPr lang="en-US" sz="2000" dirty="0"/>
              <a:t/>
            </a:r>
            <a:br>
              <a:rPr lang="en-US" sz="2000" dirty="0"/>
            </a:br>
            <a:r>
              <a:rPr lang="ar-EG" sz="2000" dirty="0"/>
              <a:t>ويعرفها </a:t>
            </a:r>
            <a:r>
              <a:rPr lang="ar-EG" sz="2000" b="1" dirty="0"/>
              <a:t>محمد حسن علاوى ( 1998م ) </a:t>
            </a:r>
            <a:r>
              <a:rPr lang="ar-EG" sz="2000" dirty="0"/>
              <a:t>بأنها " علاقة دينامية بين الفرد وبيئته وتشتمل على العوامل والحالات المختلفة ( الفطرية والمكتسبة ، الداخلية والخارجية ، المعتملة والغير معتملة ، الشعورية واللاشعورية ) ، وغيرها والتى تعمل على بدء وتوجيه السلوك حتى يتحقق هدف ما "0(</a:t>
            </a:r>
            <a:r>
              <a:rPr lang="en-US" sz="2000" dirty="0"/>
              <a:t/>
            </a:r>
            <a:br>
              <a:rPr lang="en-US" sz="2000" dirty="0"/>
            </a:br>
            <a:r>
              <a:rPr lang="ar-EG" sz="2000" dirty="0"/>
              <a:t> </a:t>
            </a:r>
            <a:r>
              <a:rPr lang="en-US" sz="2000" dirty="0"/>
              <a:t/>
            </a:r>
            <a:br>
              <a:rPr lang="en-US" sz="2000" dirty="0"/>
            </a:br>
            <a:r>
              <a:rPr lang="ar-EG" sz="2000" dirty="0"/>
              <a:t>ومن خلال العرض السابق تم ملاحظة إتفاق علماء النفس فى تحديدهم لمفهوم الدافعية ، على إنها " وجود قوى كامنة تحرك السلوك وتوجهه"، مما دعى الباحث لإستخلاص الخصائص التالية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2926280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568952" cy="5616624"/>
          </a:xfrm>
        </p:spPr>
        <p:txBody>
          <a:bodyPr>
            <a:normAutofit/>
          </a:bodyPr>
          <a:lstStyle/>
          <a:p>
            <a:pPr lvl="0" algn="r"/>
            <a:r>
              <a:rPr lang="ar-EG" sz="1800" dirty="0"/>
              <a:t>الدافعية تكوين فرضى غير قابل للملاحظة وإنما يستدل عليها من سلوك الفرد0</a:t>
            </a:r>
            <a:r>
              <a:rPr lang="en-US" sz="1800" dirty="0"/>
              <a:t/>
            </a:r>
            <a:br>
              <a:rPr lang="en-US" sz="1800" dirty="0"/>
            </a:br>
            <a:r>
              <a:rPr lang="ar-EG" sz="1800" dirty="0"/>
              <a:t>الدافعية ليست نمطا سلوكيا وإنما حالة تعمل كموجه للسلوك0</a:t>
            </a:r>
            <a:r>
              <a:rPr lang="en-US" sz="1800" dirty="0"/>
              <a:t/>
            </a:r>
            <a:br>
              <a:rPr lang="en-US" sz="1800" dirty="0"/>
            </a:br>
            <a:r>
              <a:rPr lang="ar-EG" sz="1800" dirty="0"/>
              <a:t>الدافعية محصلة لتفاعل كل المتغيرات الشخصية والعوامل الموقفية0</a:t>
            </a:r>
            <a:r>
              <a:rPr lang="en-US" sz="1800" dirty="0"/>
              <a:t/>
            </a:r>
            <a:br>
              <a:rPr lang="en-US" sz="1800" dirty="0"/>
            </a:br>
            <a:r>
              <a:rPr lang="ar-EG" sz="1800" dirty="0"/>
              <a:t>الدافعية إستعداد لبذل الجهد فى موقف ما0</a:t>
            </a:r>
            <a:r>
              <a:rPr lang="en-US" sz="1800" dirty="0"/>
              <a:t/>
            </a:r>
            <a:br>
              <a:rPr lang="en-US" sz="1800" dirty="0"/>
            </a:br>
            <a:r>
              <a:rPr lang="ar-EG" sz="1800" dirty="0"/>
              <a:t>الدافعية لا تستثير السلوك فحسب وإنما تعمل على تعميمه0</a:t>
            </a:r>
            <a:r>
              <a:rPr lang="en-US" sz="1800" dirty="0"/>
              <a:t/>
            </a:r>
            <a:br>
              <a:rPr lang="en-US" sz="1800" dirty="0"/>
            </a:br>
            <a:r>
              <a:rPr lang="ar-EG" sz="1800" dirty="0"/>
              <a:t> </a:t>
            </a:r>
            <a:r>
              <a:rPr lang="en-US" sz="1800" dirty="0"/>
              <a:t/>
            </a:r>
            <a:br>
              <a:rPr lang="en-US" sz="1800" dirty="0"/>
            </a:br>
            <a:r>
              <a:rPr lang="ar-EG" sz="1800" dirty="0"/>
              <a:t>ويؤكد </a:t>
            </a:r>
            <a:r>
              <a:rPr lang="ar-EG" sz="1800" b="1" dirty="0"/>
              <a:t>أسامة كامل راتب ( 1990م )</a:t>
            </a:r>
            <a:r>
              <a:rPr lang="ar-EG" sz="1800" dirty="0"/>
              <a:t> أنه يتوقع أن تلعب الدافعية دورا هاما فى الرياضة كما يرى </a:t>
            </a:r>
            <a:r>
              <a:rPr lang="ar-EG" sz="1800" b="1" dirty="0"/>
              <a:t>أسامة كامل راتب (1990م ) </a:t>
            </a:r>
            <a:r>
              <a:rPr lang="ar-EG" sz="1800" dirty="0"/>
              <a:t>نقلا عن "</a:t>
            </a:r>
            <a:r>
              <a:rPr lang="ar-EG" sz="1800" b="1" dirty="0"/>
              <a:t> وليام وران "</a:t>
            </a:r>
            <a:r>
              <a:rPr lang="ar-EG" sz="1800" dirty="0"/>
              <a:t> أن لإستثارة الدافع بهدف التفوق فى النشاط الرياضى لدى اللاعب يمثل من (70٪ : 90٪) من العملية التدريبية0 </a:t>
            </a:r>
            <a:r>
              <a:rPr lang="en-US" sz="1800" dirty="0"/>
              <a:t/>
            </a:r>
            <a:br>
              <a:rPr lang="en-US" sz="1800" dirty="0"/>
            </a:br>
            <a:r>
              <a:rPr lang="ar-EG" sz="1800" dirty="0"/>
              <a:t> </a:t>
            </a:r>
            <a:r>
              <a:rPr lang="en-US" sz="1800" dirty="0"/>
              <a:t/>
            </a:r>
            <a:br>
              <a:rPr lang="en-US" sz="1800" dirty="0"/>
            </a:br>
            <a:r>
              <a:rPr lang="ar-EG" sz="1800" dirty="0"/>
              <a:t>ويرى </a:t>
            </a:r>
            <a:r>
              <a:rPr lang="ar-EG" sz="1800" b="1" dirty="0"/>
              <a:t>محمود عبدالفتاح عنان ( 1995م ) </a:t>
            </a:r>
            <a:r>
              <a:rPr lang="ar-EG" sz="1800" dirty="0"/>
              <a:t>أن العوامل الشخصية التى تحدد مستوى الدافعية الرياضية تتمثل فى مستوى الطموح ، والقبول الإجتماعى ، الحاجة إلى التفوق ، الرغبة لتفادى الفشل ، الرغبة فى النجاح ، مستوى القلق ، مفهوم الذات ، ومصدرى الدافعية الداخلى والخارجى0 </a:t>
            </a:r>
            <a:r>
              <a:rPr lang="en-US" sz="1800" dirty="0"/>
              <a:t/>
            </a:r>
            <a:br>
              <a:rPr lang="en-US" sz="1800" dirty="0"/>
            </a:br>
            <a:endParaRPr lang="ar-EG" sz="1800" dirty="0"/>
          </a:p>
        </p:txBody>
      </p:sp>
      <p:sp>
        <p:nvSpPr>
          <p:cNvPr id="3" name="Content Placeholder 2"/>
          <p:cNvSpPr>
            <a:spLocks noGrp="1"/>
          </p:cNvSpPr>
          <p:nvPr>
            <p:ph idx="1"/>
          </p:nvPr>
        </p:nvSpPr>
        <p:spPr>
          <a:xfrm>
            <a:off x="539552" y="6165304"/>
            <a:ext cx="8229600" cy="1501627"/>
          </a:xfrm>
        </p:spPr>
        <p:txBody>
          <a:bodyPr/>
          <a:lstStyle/>
          <a:p>
            <a:endParaRPr lang="ar-EG" dirty="0"/>
          </a:p>
        </p:txBody>
      </p:sp>
    </p:spTree>
    <p:extLst>
      <p:ext uri="{BB962C8B-B14F-4D97-AF65-F5344CB8AC3E}">
        <p14:creationId xmlns:p14="http://schemas.microsoft.com/office/powerpoint/2010/main" val="4270937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58618"/>
          </a:xfrm>
        </p:spPr>
        <p:txBody>
          <a:bodyPr>
            <a:noAutofit/>
          </a:bodyPr>
          <a:lstStyle/>
          <a:p>
            <a:pPr algn="r"/>
            <a:r>
              <a:rPr lang="ar-EG" sz="1600" b="1" dirty="0"/>
              <a:t>دافعية الإنجاز </a:t>
            </a:r>
            <a:r>
              <a:rPr lang="en-US" sz="1600" b="1" dirty="0" err="1"/>
              <a:t>Mativation</a:t>
            </a:r>
            <a:r>
              <a:rPr lang="en-US" sz="1600" b="1" dirty="0"/>
              <a:t> Achievement</a:t>
            </a:r>
            <a:r>
              <a:rPr lang="en-US" sz="1600" dirty="0"/>
              <a:t/>
            </a:r>
            <a:br>
              <a:rPr lang="en-US" sz="1600" dirty="0"/>
            </a:br>
            <a:r>
              <a:rPr lang="ar-EG" sz="1600" b="1" dirty="0"/>
              <a:t>المفهوم والخصائص </a:t>
            </a:r>
            <a:r>
              <a:rPr lang="en-US" sz="1600" dirty="0"/>
              <a:t>The concept and characteristics                                                                           </a:t>
            </a:r>
            <a:r>
              <a:rPr lang="en-US" sz="1600" b="1" dirty="0"/>
              <a:t/>
            </a:r>
            <a:br>
              <a:rPr lang="en-US" sz="1600" b="1" dirty="0"/>
            </a:br>
            <a:r>
              <a:rPr lang="ar-EG" sz="1600" dirty="0"/>
              <a:t>يشير إليها </a:t>
            </a:r>
            <a:r>
              <a:rPr lang="ar-EG" sz="1600" b="1" dirty="0"/>
              <a:t>محمود عبدالقادر (1977م )</a:t>
            </a:r>
            <a:r>
              <a:rPr lang="ar-EG" sz="1600" dirty="0"/>
              <a:t> بأنها " تكوين فرضى يتضمن الشعور أو الوجدان المتعلق بالأداء التقيمى لبلوغ معايير الإمتياز وهو محصلة ثلاثة عوامل هى الطموح العام ، والمثابرة وبذل الجهد ، التحمل من أجل الوصول إلى الهدف بجانب بعض المتغيرات الأخرى التى تختلف تبعا للسن والجنس والمستوى        التعليمى"0</a:t>
            </a:r>
            <a:r>
              <a:rPr lang="en-US" sz="1600" dirty="0"/>
              <a:t/>
            </a:r>
            <a:br>
              <a:rPr lang="en-US" sz="1600" dirty="0"/>
            </a:br>
            <a:r>
              <a:rPr lang="ar-EG" sz="1600" dirty="0"/>
              <a:t> </a:t>
            </a:r>
            <a:r>
              <a:rPr lang="en-US" sz="1600" dirty="0"/>
              <a:t/>
            </a:r>
            <a:br>
              <a:rPr lang="en-US" sz="1600" dirty="0"/>
            </a:br>
            <a:r>
              <a:rPr lang="ar-EG" sz="1600" dirty="0"/>
              <a:t>ويراها </a:t>
            </a:r>
            <a:r>
              <a:rPr lang="ar-EG" sz="1600" b="1" dirty="0"/>
              <a:t>إبراهيم قشقوش ، طلعت منصور ( 1979م ) </a:t>
            </a:r>
            <a:r>
              <a:rPr lang="ar-EG" sz="1600" dirty="0"/>
              <a:t>بأنها "سعى الفرد لتحقيق التفوق وتحفيز الأنا والإعتزاز والفخر وإحترام الذات وتأكيدها"0</a:t>
            </a:r>
            <a:r>
              <a:rPr lang="en-US" sz="1600" dirty="0"/>
              <a:t/>
            </a:r>
            <a:br>
              <a:rPr lang="en-US" sz="1600" dirty="0"/>
            </a:br>
            <a:r>
              <a:rPr lang="ar-EG" sz="1600" dirty="0"/>
              <a:t> </a:t>
            </a:r>
            <a:r>
              <a:rPr lang="en-US" sz="1600" dirty="0"/>
              <a:t/>
            </a:r>
            <a:br>
              <a:rPr lang="en-US" sz="1600" dirty="0"/>
            </a:br>
            <a:r>
              <a:rPr lang="ar-EG" sz="1600" dirty="0"/>
              <a:t>ويراها </a:t>
            </a:r>
            <a:r>
              <a:rPr lang="ar-EG" sz="1600" b="1" dirty="0"/>
              <a:t>جيل </a:t>
            </a:r>
            <a:r>
              <a:rPr lang="en-US" sz="1600" b="1" dirty="0"/>
              <a:t>Gill</a:t>
            </a:r>
            <a:r>
              <a:rPr lang="ar-EG" sz="1600" b="1" dirty="0"/>
              <a:t> (1983م)</a:t>
            </a:r>
            <a:r>
              <a:rPr lang="ar-EG" sz="1600" dirty="0"/>
              <a:t> بأنها "التوجه الشخصى للكفاح من أجل النجاح والمثابرة فى مواجهه الفشل وخبرته للإنجازت"0</a:t>
            </a:r>
            <a:r>
              <a:rPr lang="en-US" sz="1600" dirty="0"/>
              <a:t/>
            </a:r>
            <a:br>
              <a:rPr lang="en-US" sz="1600" dirty="0"/>
            </a:br>
            <a:r>
              <a:rPr lang="ar-EG" sz="1600" dirty="0"/>
              <a:t> </a:t>
            </a:r>
            <a:r>
              <a:rPr lang="en-US" sz="1600" dirty="0"/>
              <a:t/>
            </a:r>
            <a:br>
              <a:rPr lang="en-US" sz="1600" dirty="0"/>
            </a:br>
            <a:r>
              <a:rPr lang="ar-EG" sz="1600" dirty="0"/>
              <a:t>بينما يعرفها </a:t>
            </a:r>
            <a:r>
              <a:rPr lang="ar-EG" sz="1600" b="1" dirty="0"/>
              <a:t>" محمود عبدالفتاح عنان " (1995م)</a:t>
            </a:r>
            <a:r>
              <a:rPr lang="ar-EG" sz="1600" dirty="0"/>
              <a:t> بأنها "إستعداد اللاعب للإقتراب من موقف المنافسة إيجابيا ويتمثل فى الرغبة فى التفوق والسعى الجاد المخطط واقعيا لإنجاز النجاح فى المنافسة الرياضية وبناء الأهداف الدافعية من خلال مستويات الطموح الإيجابية"0</a:t>
            </a:r>
            <a:r>
              <a:rPr lang="en-US" sz="1600" dirty="0"/>
              <a:t/>
            </a:r>
            <a:br>
              <a:rPr lang="en-US" sz="1600" dirty="0"/>
            </a:br>
            <a:r>
              <a:rPr lang="ar-EG" sz="1600" dirty="0"/>
              <a:t> </a:t>
            </a:r>
            <a:r>
              <a:rPr lang="en-US" sz="1600" dirty="0"/>
              <a:t/>
            </a:r>
            <a:br>
              <a:rPr lang="en-US" sz="1600" dirty="0"/>
            </a:br>
            <a:r>
              <a:rPr lang="ar-EG" sz="1600" dirty="0"/>
              <a:t>أما </a:t>
            </a:r>
            <a:r>
              <a:rPr lang="ar-EG" sz="1600" b="1" dirty="0"/>
              <a:t>" محمد حسن علاوى "(1998م)</a:t>
            </a:r>
            <a:r>
              <a:rPr lang="ar-EG" sz="1600" dirty="0"/>
              <a:t> فيعرفها بأنها إستعداد اللاعب الرياضى لمواجهة مواقف المنافسة الرياضية ومحاولة التفوق والإمتياز عن طريق إظهار قدر كبير من النشاط والفاعلية والمثابرة كتعبير عن الرغبة فى الكفاح والنضال من أجل التفوق والإمتياز فى مواقف المنافسة الرياضية0</a:t>
            </a:r>
            <a:r>
              <a:rPr lang="en-US" sz="1600" dirty="0"/>
              <a:t/>
            </a:r>
            <a:br>
              <a:rPr lang="en-US" sz="1600" dirty="0"/>
            </a:br>
            <a:endParaRPr lang="ar-EG" sz="16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2779313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30626"/>
          </a:xfrm>
        </p:spPr>
        <p:txBody>
          <a:bodyPr>
            <a:normAutofit/>
          </a:bodyPr>
          <a:lstStyle/>
          <a:p>
            <a:pPr algn="r"/>
            <a:r>
              <a:rPr lang="ar-EG" sz="2000" b="1" dirty="0"/>
              <a:t>أبعاد ومكونات دافعية الإنجاز الرياضى </a:t>
            </a:r>
            <a:r>
              <a:rPr lang="en-US" sz="2000" b="1" dirty="0"/>
              <a:t>sports achievement motivation dimensions and components     </a:t>
            </a:r>
            <a:r>
              <a:rPr lang="en-US" sz="2000" dirty="0"/>
              <a:t/>
            </a:r>
            <a:br>
              <a:rPr lang="en-US" sz="2000" dirty="0"/>
            </a:br>
            <a:r>
              <a:rPr lang="ar-EG" sz="2000" dirty="0"/>
              <a:t>أشار العديد من الباحثين فى علم النفس الرياضى إلى أن أهم مكونات الشخصية لدافعية الإنجاز الرياضى هما: دافعية إنجاز النجاح ، دافع تجنب الفشل0</a:t>
            </a:r>
            <a:r>
              <a:rPr lang="en-US" sz="2000" dirty="0"/>
              <a:t/>
            </a:r>
            <a:br>
              <a:rPr lang="en-US" sz="2000" dirty="0"/>
            </a:br>
            <a:r>
              <a:rPr lang="ar-EG" sz="2000" b="1" dirty="0"/>
              <a:t>دافعية إنجاز النجاح :</a:t>
            </a:r>
            <a:r>
              <a:rPr lang="ar-EG" sz="2000" dirty="0"/>
              <a:t> هذا الدافع يمثل الدافعية الداخلية للاعب للإقبال نحو أنشطة معينة ويدفعه لمحاولة تحقيق التفوق0</a:t>
            </a:r>
            <a:r>
              <a:rPr lang="en-US" sz="2000" dirty="0"/>
              <a:t/>
            </a:r>
            <a:br>
              <a:rPr lang="en-US" sz="2000" dirty="0"/>
            </a:br>
            <a:r>
              <a:rPr lang="ar-EG" sz="2000" b="1" dirty="0"/>
              <a:t>دافع تجنب الفشل :</a:t>
            </a:r>
            <a:r>
              <a:rPr lang="ar-EG" sz="2000" dirty="0"/>
              <a:t> وهو تكوين نفسى يرتبط بالخوف من الفشل الذى يتمثل فى الإهتمام المعرفى بعواقب أو نتائج الفشل فى الأداء والوعى الشعورى بإنفعالات غير سارة مما يسهم فى محاولة تجنب أو تحاشى مواقف الإنجاز       الرياضى0</a:t>
            </a:r>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2455025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lstStyle/>
          <a:p>
            <a:endParaRPr lang="ar-EG" dirty="0"/>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pic>
        <p:nvPicPr>
          <p:cNvPr id="205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27784" y="908720"/>
            <a:ext cx="5416550" cy="2236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1631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30626"/>
          </a:xfrm>
        </p:spPr>
        <p:txBody>
          <a:bodyPr>
            <a:normAutofit/>
          </a:bodyPr>
          <a:lstStyle/>
          <a:p>
            <a:pPr algn="r"/>
            <a:r>
              <a:rPr lang="ar-EG" sz="2000" b="1" dirty="0"/>
              <a:t>* إختيار السلوك </a:t>
            </a:r>
            <a:r>
              <a:rPr lang="en-US" sz="2000" b="1" dirty="0"/>
              <a:t>behavior Selection </a:t>
            </a:r>
            <a:r>
              <a:rPr lang="en-US" sz="2000" dirty="0"/>
              <a:t/>
            </a:r>
            <a:br>
              <a:rPr lang="en-US" sz="2000" dirty="0"/>
            </a:br>
            <a:r>
              <a:rPr lang="ar-EG" sz="2000" dirty="0"/>
              <a:t>يقصد بإختيار السلوك الإنجازى المقدرة على الإختيار من بين بدائل ، والإتجاه نحو سلوك معين بمعنى أن إختيار اللاعب لممارسة نشاط ما يتعدد عن طريق توقع اللاعب للنجاح والقيمة العائدة من ممارسة هذا النشاط0</a:t>
            </a:r>
            <a:r>
              <a:rPr lang="en-US" sz="2000" dirty="0"/>
              <a:t/>
            </a:r>
            <a:br>
              <a:rPr lang="en-US" sz="2000" dirty="0"/>
            </a:br>
            <a:r>
              <a:rPr lang="ar-EG" sz="2000" dirty="0"/>
              <a:t> </a:t>
            </a:r>
            <a:r>
              <a:rPr lang="en-US" sz="2000" dirty="0"/>
              <a:t/>
            </a:r>
            <a:br>
              <a:rPr lang="en-US" sz="2000" dirty="0"/>
            </a:br>
            <a:r>
              <a:rPr lang="ar-EG" sz="2000" b="1" dirty="0"/>
              <a:t>* شدة السلوك </a:t>
            </a:r>
            <a:r>
              <a:rPr lang="en-US" sz="2000" b="1" dirty="0"/>
              <a:t>behavior intensity</a:t>
            </a:r>
            <a:r>
              <a:rPr lang="en-US" sz="2000" dirty="0"/>
              <a:t/>
            </a:r>
            <a:br>
              <a:rPr lang="en-US" sz="2000" dirty="0"/>
            </a:br>
            <a:r>
              <a:rPr lang="ar-EG" sz="2000" dirty="0"/>
              <a:t>يقصد بشدة السلوك مستوى ودرجة تنشيط السلوك ويعنى قدرة اللاعب على الإستمرار فى بذل الجهد ومزاولة التدريب الذى يتميز بشدة عالية وحجم مرتفع0</a:t>
            </a:r>
          </a:p>
        </p:txBody>
      </p:sp>
      <p:sp>
        <p:nvSpPr>
          <p:cNvPr id="3" name="Content Placeholder 2"/>
          <p:cNvSpPr>
            <a:spLocks noGrp="1"/>
          </p:cNvSpPr>
          <p:nvPr>
            <p:ph idx="1"/>
          </p:nvPr>
        </p:nvSpPr>
        <p:spPr>
          <a:xfrm>
            <a:off x="457200" y="6021288"/>
            <a:ext cx="8229600" cy="104875"/>
          </a:xfrm>
        </p:spPr>
        <p:txBody>
          <a:bodyPr>
            <a:normAutofit fontScale="25000" lnSpcReduction="20000"/>
          </a:bodyPr>
          <a:lstStyle/>
          <a:p>
            <a:endParaRPr lang="ar-EG" dirty="0"/>
          </a:p>
        </p:txBody>
      </p:sp>
    </p:spTree>
    <p:extLst>
      <p:ext uri="{BB962C8B-B14F-4D97-AF65-F5344CB8AC3E}">
        <p14:creationId xmlns:p14="http://schemas.microsoft.com/office/powerpoint/2010/main" val="2110422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62</Words>
  <Application>Microsoft Office PowerPoint</Application>
  <PresentationFormat>On-screen Show (4:3)</PresentationFormat>
  <Paragraphs>10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محاضرة  الفرقة الرابعة  الاعداد النفسى للرياضيين  استاذ المادة  استاذ  مساعد دكتور رامى جاد  عنوان المحاضرة  الثقة بالنفس ودافعية الانجاز تاريخ 2020</vt:lpstr>
      <vt:lpstr>مستوى الثقة بالنفس لدى اللاعب The level of self-confidence of the player                                                           ويلاحظ فى مجال الممارسة الرياضية أن هناك بعض الرياضيين يكونون غير واثقين من أنفسهم بينما هناك بعض الرياضيين يتميزون بدرجة مبالغ فيها من الثقة بالنفس أو " الثقة الزائدة " ، ويوجد فريق ثالث من الرياضيين لديهم مقدار من الثقة فى النفس ، وهذا هو المستوى المرغوب فيه من الثقة بالنفس ، كما أن الثقة الرياضية العالية تعتبر من بين أهم السمات التى تميز اللاعبين ذوى دافعية الإنجاز الرياضى                 العالى0</vt:lpstr>
      <vt:lpstr>الثقة بالنفس المثلى The best self-confidence إن الرياضيين الذين يتميزون بالثقة بالنفس المثلى   Optimal Self Confidance يضعون لأنفسهم أهدافا واقعية تتمشى مع قدراتهم وإنهم يفهموا قدراتهم بشكل جيد يجعلهم يشعرون بالنجاح عندما يصلون إلى حدودهم العليا لقدراتهم ولا يحاولون إنجاز أهداف غير واقعية بالنسبة لهم0 وعندما نتحدث عن الثقة بالنفس المثلى فإن هناك إعتقاد شائعا لدى بعض الرياضيين أن الثقة بالنفس تكسبهم مناعة ضد حدوث الأخطاء ، والحقيقة ليست كذلك ولكن الثقة فى النفس تمنح الرياضى كفاءة فى التعامل مع الأخطاء0 ( 13 : 338 )   الإفتقاد إلى الثقة بالنفس ( ضعف الثقة ) Lack of self-confidence                                                                                إن ضعف الثقة بالنفس أو التوقعات السلبية تضعف من كفاءة الأداء كما أنه يؤدى إلى حدوث القلق وضعف التركيز وعدم التأكد من الهدف ونقص تقدير الذات ، والرياضيين الذين تعوزهم الثقة يكون تركيزهم أكثر نحو نقاط الضعف مما يصرف إنتباههم عن الأشياء الضرورية للأداء الجيد ، ويراودهم الشعور بعدم الكفاءة حتى مع إستمرار الممارسة وأنهم ليس فى وسعهم أن يفعلوا الأفضل ، لذلك فإنهم يتوقعون المزيد من المحاولة ويعرضون عن الممارسة وبذل الجهد ، وحتى إن إستمرت الممارسة لأنها تفتقد إلى المتعة بالشعور بالرضا0( 13 : 339 )   الثقة الزائفة فى النفس ( الثقة الزائدة ) False confidence in self                                                                     الرياضيون الذين لديهم ثقة زائدة فى النفس فى الحقيقة يتميزون بثقة زائفه بمعنى أن ثقتهم تزيد عن قدراتهم الفعلية ، ويهبط مستوى أدائهم بسبب إعتقادهم أنهم لا يعدون أنفسهم أو يبذلون الجهد لأداء العمل المطلوب منهم ، وكقاعدة عامة فإن الثقة فى النفس تعتبر مشكلة اقل حدة من مشكلة ضعف الثقة كما أنها تعتبر نوع من الخداع النفسى0 </vt:lpstr>
      <vt:lpstr>الدافعية Motivation  الدافعية ( المفهوم – الخصائص ) Mativation concept-characteristics                                                                                          تناول علماء النفس الأوائل دراسة الدافعية بإعتبارها حالة تعمل على بدء وتوجيه وتنشيط السلوك وإستمراره حيث إنها حالة تكمن وراء هذا السلوك وليست نمطا سلوكيا ، ومن ثم تعد الدافعية من أهم موضوعات علم النفس أهمية وإثارة للباحثين المهتمين بدراسة السلوك0 كما يشير إليها أسامة كامل راتب (1990م) بأنها حالة من التوتر تثير السلوك فى ظروف معينة وتوجهه وتؤثر عليه ، أو بمعنى أخر أنها حالة من التفاعل من نوع خاص توجه سلوك الفرد0  ويعرفها محمد حسن علاوى ( 1998م ) بأنها " علاقة دينامية بين الفرد وبيئته وتشتمل على العوامل والحالات المختلفة ( الفطرية والمكتسبة ، الداخلية والخارجية ، المعتملة والغير معتملة ، الشعورية واللاشعورية ) ، وغيرها والتى تعمل على بدء وتوجيه السلوك حتى يتحقق هدف ما "0(   ومن خلال العرض السابق تم ملاحظة إتفاق علماء النفس فى تحديدهم لمفهوم الدافعية ، على إنها " وجود قوى كامنة تحرك السلوك وتوجهه"، مما دعى الباحث لإستخلاص الخصائص التالية : </vt:lpstr>
      <vt:lpstr>الدافعية تكوين فرضى غير قابل للملاحظة وإنما يستدل عليها من سلوك الفرد0 الدافعية ليست نمطا سلوكيا وإنما حالة تعمل كموجه للسلوك0 الدافعية محصلة لتفاعل كل المتغيرات الشخصية والعوامل الموقفية0 الدافعية إستعداد لبذل الجهد فى موقف ما0 الدافعية لا تستثير السلوك فحسب وإنما تعمل على تعميمه0   ويؤكد أسامة كامل راتب ( 1990م ) أنه يتوقع أن تلعب الدافعية دورا هاما فى الرياضة كما يرى أسامة كامل راتب (1990م ) نقلا عن " وليام وران " أن لإستثارة الدافع بهدف التفوق فى النشاط الرياضى لدى اللاعب يمثل من (70٪ : 90٪) من العملية التدريبية0    ويرى محمود عبدالفتاح عنان ( 1995م ) أن العوامل الشخصية التى تحدد مستوى الدافعية الرياضية تتمثل فى مستوى الطموح ، والقبول الإجتماعى ، الحاجة إلى التفوق ، الرغبة لتفادى الفشل ، الرغبة فى النجاح ، مستوى القلق ، مفهوم الذات ، ومصدرى الدافعية الداخلى والخارجى0  </vt:lpstr>
      <vt:lpstr>دافعية الإنجاز Mativation Achievement المفهوم والخصائص The concept and characteristics                                                                            يشير إليها محمود عبدالقادر (1977م ) بأنها " تكوين فرضى يتضمن الشعور أو الوجدان المتعلق بالأداء التقيمى لبلوغ معايير الإمتياز وهو محصلة ثلاثة عوامل هى الطموح العام ، والمثابرة وبذل الجهد ، التحمل من أجل الوصول إلى الهدف بجانب بعض المتغيرات الأخرى التى تختلف تبعا للسن والجنس والمستوى        التعليمى"0   ويراها إبراهيم قشقوش ، طلعت منصور ( 1979م ) بأنها "سعى الفرد لتحقيق التفوق وتحفيز الأنا والإعتزاز والفخر وإحترام الذات وتأكيدها"0   ويراها جيل Gill (1983م) بأنها "التوجه الشخصى للكفاح من أجل النجاح والمثابرة فى مواجهه الفشل وخبرته للإنجازت"0   بينما يعرفها " محمود عبدالفتاح عنان " (1995م) بأنها "إستعداد اللاعب للإقتراب من موقف المنافسة إيجابيا ويتمثل فى الرغبة فى التفوق والسعى الجاد المخطط واقعيا لإنجاز النجاح فى المنافسة الرياضية وبناء الأهداف الدافعية من خلال مستويات الطموح الإيجابية"0   أما " محمد حسن علاوى "(1998م) فيعرفها بأنها إستعداد اللاعب الرياضى لمواجهة مواقف المنافسة الرياضية ومحاولة التفوق والإمتياز عن طريق إظهار قدر كبير من النشاط والفاعلية والمثابرة كتعبير عن الرغبة فى الكفاح والنضال من أجل التفوق والإمتياز فى مواقف المنافسة الرياضية0 </vt:lpstr>
      <vt:lpstr>أبعاد ومكونات دافعية الإنجاز الرياضى sports achievement motivation dimensions and components      أشار العديد من الباحثين فى علم النفس الرياضى إلى أن أهم مكونات الشخصية لدافعية الإنجاز الرياضى هما: دافعية إنجاز النجاح ، دافع تجنب الفشل0 دافعية إنجاز النجاح : هذا الدافع يمثل الدافعية الداخلية للاعب للإقبال نحو أنشطة معينة ويدفعه لمحاولة تحقيق التفوق0 دافع تجنب الفشل : وهو تكوين نفسى يرتبط بالخوف من الفشل الذى يتمثل فى الإهتمام المعرفى بعواقب أو نتائج الفشل فى الأداء والوعى الشعورى بإنفعالات غير سارة مما يسهم فى محاولة تجنب أو تحاشى مواقف الإنجاز       الرياضى0</vt:lpstr>
      <vt:lpstr>PowerPoint Presentation</vt:lpstr>
      <vt:lpstr>* إختيار السلوك behavior Selection  يقصد بإختيار السلوك الإنجازى المقدرة على الإختيار من بين بدائل ، والإتجاه نحو سلوك معين بمعنى أن إختيار اللاعب لممارسة نشاط ما يتعدد عن طريق توقع اللاعب للنجاح والقيمة العائدة من ممارسة هذا النشاط0   * شدة السلوك behavior intensity يقصد بشدة السلوك مستوى ودرجة تنشيط السلوك ويعنى قدرة اللاعب على الإستمرار فى بذل الجهد ومزاولة التدريب الذى يتميز بشدة عالية وحجم مرتفع0</vt:lpstr>
      <vt:lpstr>* المثابرة على السلوك Staying behavior يقصد بها إستمرار اللاعب لممارسة التدريب لفترات طويلة بمعنى دوام السلوك ، بينما اللاعب الذى يفتقر إلى المثابرة ينسحب من ممارسة النشاط وإذا إستمر فلا يستطيع تحقيق إنجازات رياضية0 </vt:lpstr>
      <vt:lpstr>المراجع العلمية : أسامة كامل راتب (2000م) : تدريب المهارات النفسية ، تطبيقات فى المجال الرياضى ، دار الفكر العربى ، القاهرة0 أسامة كامل راتب (2001م) : الإعداد النفسى لتدريب الناشئين ، دار الفكر العربى ، القاهرة0 محمد العربى شمعون (1996م) : التدريب العقلى فى المجال الرياضى ، دار الفكر العربى ، القاهرة0 محمد حسن علاوى (1992م) : سيكولوجية التدريب والمنافسات ، ط 7 ، دار المعارف ، القاهرة0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ثانية ماحستير بنين سيكولوجى استاذ المادة  استاذ دكتور عاطف نمر خليفة  استاذ مساعد دكتور محمد عبد الكريم نبهان عنوان المحاضرة  الثقة بالنفس ودافعية الانجاز تاريخ 21-3-  2020</dc:title>
  <dc:creator>a</dc:creator>
  <cp:lastModifiedBy>pc</cp:lastModifiedBy>
  <cp:revision>4</cp:revision>
  <dcterms:created xsi:type="dcterms:W3CDTF">2020-03-16T14:53:17Z</dcterms:created>
  <dcterms:modified xsi:type="dcterms:W3CDTF">2020-03-17T10:59:45Z</dcterms:modified>
</cp:coreProperties>
</file>