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C5552BD1-CB77-4B92-AA40-B9724D57C77E}"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210186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5552BD1-CB77-4B92-AA40-B9724D57C77E}"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365324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5552BD1-CB77-4B92-AA40-B9724D57C77E}"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48220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5552BD1-CB77-4B92-AA40-B9724D57C77E}"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1804615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552BD1-CB77-4B92-AA40-B9724D57C77E}"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937125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C5552BD1-CB77-4B92-AA40-B9724D57C77E}"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221248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C5552BD1-CB77-4B92-AA40-B9724D57C77E}"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209408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C5552BD1-CB77-4B92-AA40-B9724D57C77E}"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314096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52BD1-CB77-4B92-AA40-B9724D57C77E}"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181132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52BD1-CB77-4B92-AA40-B9724D57C77E}"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69523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52BD1-CB77-4B92-AA40-B9724D57C77E}"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6F768B3-6D6B-42AD-A020-8C0E3074F1D8}" type="slidenum">
              <a:rPr lang="ar-EG" smtClean="0"/>
              <a:t>‹#›</a:t>
            </a:fld>
            <a:endParaRPr lang="ar-EG"/>
          </a:p>
        </p:txBody>
      </p:sp>
    </p:spTree>
    <p:extLst>
      <p:ext uri="{BB962C8B-B14F-4D97-AF65-F5344CB8AC3E}">
        <p14:creationId xmlns:p14="http://schemas.microsoft.com/office/powerpoint/2010/main" val="2567398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552BD1-CB77-4B92-AA40-B9724D57C77E}" type="datetimeFigureOut">
              <a:rPr lang="ar-EG" smtClean="0"/>
              <a:t>22/07/1441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6F768B3-6D6B-42AD-A020-8C0E3074F1D8}" type="slidenum">
              <a:rPr lang="ar-EG" smtClean="0"/>
              <a:t>‹#›</a:t>
            </a:fld>
            <a:endParaRPr lang="ar-EG"/>
          </a:p>
        </p:txBody>
      </p:sp>
    </p:spTree>
    <p:extLst>
      <p:ext uri="{BB962C8B-B14F-4D97-AF65-F5344CB8AC3E}">
        <p14:creationId xmlns:p14="http://schemas.microsoft.com/office/powerpoint/2010/main" val="2045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4632" cy="3789039"/>
          </a:xfrm>
        </p:spPr>
        <p:txBody>
          <a:bodyPr>
            <a:normAutofit fontScale="90000"/>
          </a:bodyPr>
          <a:lstStyle/>
          <a:p>
            <a:r>
              <a:rPr lang="ar-EG" sz="2400" dirty="0">
                <a:solidFill>
                  <a:prstClr val="black"/>
                </a:solidFill>
              </a:rPr>
              <a:t>محاضرة </a:t>
            </a:r>
            <a:br>
              <a:rPr lang="ar-EG" sz="2400" dirty="0">
                <a:solidFill>
                  <a:prstClr val="black"/>
                </a:solidFill>
              </a:rPr>
            </a:br>
            <a:r>
              <a:rPr lang="ar-EG" sz="2400" dirty="0">
                <a:solidFill>
                  <a:prstClr val="black"/>
                </a:solidFill>
              </a:rPr>
              <a:t>دراسات عليا </a:t>
            </a:r>
            <a:br>
              <a:rPr lang="ar-EG" sz="2400" dirty="0">
                <a:solidFill>
                  <a:prstClr val="black"/>
                </a:solidFill>
              </a:rPr>
            </a:br>
            <a:r>
              <a:rPr lang="ar-EG" sz="2400" dirty="0">
                <a:solidFill>
                  <a:prstClr val="black"/>
                </a:solidFill>
              </a:rPr>
              <a:t>الدبلومة</a:t>
            </a:r>
            <a:br>
              <a:rPr lang="ar-EG" sz="2400" dirty="0">
                <a:solidFill>
                  <a:prstClr val="black"/>
                </a:solidFill>
              </a:rPr>
            </a:br>
            <a:r>
              <a:rPr lang="ar-EG" sz="2400" dirty="0">
                <a:solidFill>
                  <a:prstClr val="black"/>
                </a:solidFill>
              </a:rPr>
              <a:t> </a:t>
            </a:r>
            <a:r>
              <a:rPr lang="ar-EG" sz="2400" dirty="0" smtClean="0">
                <a:solidFill>
                  <a:prstClr val="black"/>
                </a:solidFill>
              </a:rPr>
              <a:t>بنات</a:t>
            </a:r>
            <a:r>
              <a:rPr lang="ar-EG" sz="2400" dirty="0">
                <a:solidFill>
                  <a:prstClr val="black"/>
                </a:solidFill>
              </a:rPr>
              <a:t/>
            </a:r>
            <a:br>
              <a:rPr lang="ar-EG" sz="2400" dirty="0">
                <a:solidFill>
                  <a:prstClr val="black"/>
                </a:solidFill>
              </a:rPr>
            </a:br>
            <a:r>
              <a:rPr lang="ar-EG" sz="2400" dirty="0">
                <a:solidFill>
                  <a:prstClr val="black"/>
                </a:solidFill>
              </a:rPr>
              <a:t>علم نفس رياضى</a:t>
            </a:r>
            <a:br>
              <a:rPr lang="ar-EG" sz="2400" dirty="0">
                <a:solidFill>
                  <a:prstClr val="black"/>
                </a:solidFill>
              </a:rPr>
            </a:br>
            <a:r>
              <a:rPr lang="ar-EG" sz="3600" dirty="0">
                <a:solidFill>
                  <a:prstClr val="black"/>
                </a:solidFill>
              </a:rPr>
              <a:t>استاذ المادة </a:t>
            </a:r>
            <a:r>
              <a:rPr lang="ar-EG" sz="2400" dirty="0">
                <a:solidFill>
                  <a:prstClr val="black"/>
                </a:solidFill>
              </a:rPr>
              <a:t/>
            </a:r>
            <a:br>
              <a:rPr lang="ar-EG" sz="2400" dirty="0">
                <a:solidFill>
                  <a:prstClr val="black"/>
                </a:solidFill>
              </a:rPr>
            </a:br>
            <a:r>
              <a:rPr lang="ar-EG" sz="2400" dirty="0">
                <a:solidFill>
                  <a:prstClr val="black"/>
                </a:solidFill>
              </a:rPr>
              <a:t>استاذ دكتور عاطف نمر خليفة </a:t>
            </a:r>
            <a:br>
              <a:rPr lang="ar-EG" sz="2400" dirty="0">
                <a:solidFill>
                  <a:prstClr val="black"/>
                </a:solidFill>
              </a:rPr>
            </a:br>
            <a:r>
              <a:rPr lang="ar-EG" sz="2400" dirty="0">
                <a:solidFill>
                  <a:prstClr val="black"/>
                </a:solidFill>
              </a:rPr>
              <a:t>استاذ مساعد دكتور محمد عبد الكريم نبهان</a:t>
            </a:r>
            <a:br>
              <a:rPr lang="ar-EG" sz="2400" dirty="0">
                <a:solidFill>
                  <a:prstClr val="black"/>
                </a:solidFill>
              </a:rPr>
            </a:br>
            <a:r>
              <a:rPr lang="ar-EG" sz="2400" dirty="0">
                <a:solidFill>
                  <a:prstClr val="black"/>
                </a:solidFill>
              </a:rPr>
              <a:t>عنوان </a:t>
            </a:r>
            <a:r>
              <a:rPr lang="ar-EG" sz="2400" dirty="0" smtClean="0">
                <a:solidFill>
                  <a:prstClr val="black"/>
                </a:solidFill>
              </a:rPr>
              <a:t>المحاضرة ا</a:t>
            </a:r>
            <a:r>
              <a:rPr lang="ar-SA" sz="2000" b="1" dirty="0" smtClean="0"/>
              <a:t>لقـلق</a:t>
            </a:r>
            <a:r>
              <a:rPr lang="ar-EG" sz="2000" b="1" dirty="0" smtClean="0"/>
              <a:t> للرياضيين </a:t>
            </a:r>
            <a:r>
              <a:rPr lang="ar-EG" sz="2400" dirty="0">
                <a:solidFill>
                  <a:prstClr val="black"/>
                </a:solidFill>
              </a:rPr>
              <a:t/>
            </a:r>
            <a:br>
              <a:rPr lang="ar-EG" sz="2400" dirty="0">
                <a:solidFill>
                  <a:prstClr val="black"/>
                </a:solidFill>
              </a:rPr>
            </a:br>
            <a:r>
              <a:rPr lang="ar-EG" sz="2400" dirty="0">
                <a:solidFill>
                  <a:prstClr val="black"/>
                </a:solidFill>
              </a:rPr>
              <a:t>تاريخ 14-3- 2020</a:t>
            </a:r>
            <a:endParaRPr lang="ar-EG" dirty="0"/>
          </a:p>
        </p:txBody>
      </p:sp>
      <p:sp>
        <p:nvSpPr>
          <p:cNvPr id="3" name="Subtitle 2"/>
          <p:cNvSpPr>
            <a:spLocks noGrp="1"/>
          </p:cNvSpPr>
          <p:nvPr>
            <p:ph type="subTitle" idx="1"/>
          </p:nvPr>
        </p:nvSpPr>
        <p:spPr/>
        <p:txBody>
          <a:bodyPr/>
          <a:lstStyle/>
          <a:p>
            <a:endParaRPr lang="ar-EG" dirty="0"/>
          </a:p>
        </p:txBody>
      </p:sp>
    </p:spTree>
    <p:extLst>
      <p:ext uri="{BB962C8B-B14F-4D97-AF65-F5344CB8AC3E}">
        <p14:creationId xmlns:p14="http://schemas.microsoft.com/office/powerpoint/2010/main" val="4056583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dirty="0"/>
              <a:t>المراجع العلمية :</a:t>
            </a:r>
            <a:br>
              <a:rPr lang="ar-EG"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ar-SA" sz="2000" b="1" dirty="0"/>
              <a:t>محمد حسن علاوى (1998م) :</a:t>
            </a:r>
            <a:r>
              <a:rPr lang="ar-SA" sz="2000" dirty="0"/>
              <a:t> مدخل علم النفس الرياضى ، ط2 ، مركز الكتاب للنشر ،القاهرة0   </a:t>
            </a:r>
            <a:r>
              <a:rPr lang="en-US" sz="2000" dirty="0"/>
              <a:t/>
            </a:r>
            <a:br>
              <a:rPr lang="en-US" sz="2000" dirty="0"/>
            </a:br>
            <a:r>
              <a:rPr lang="ar-SA" sz="2000" b="1" dirty="0"/>
              <a:t>محمد حسن علاوى(1998م):</a:t>
            </a:r>
            <a:r>
              <a:rPr lang="ar-SA" sz="2000" dirty="0"/>
              <a:t> سيكولوجية الجماعات الرياضية ، مركز الكتاب للنشر ، القاهرة. </a:t>
            </a:r>
            <a:r>
              <a:rPr lang="en-US" sz="2000" dirty="0"/>
              <a:t/>
            </a:r>
            <a:br>
              <a:rPr lang="en-US" sz="2000" dirty="0"/>
            </a:br>
            <a:r>
              <a:rPr lang="ar-SA" sz="2000" b="1" dirty="0"/>
              <a:t>محمد حسن علاوى (2002م) :</a:t>
            </a:r>
            <a:r>
              <a:rPr lang="ar-SA" sz="2000" dirty="0"/>
              <a:t> علم نفس التدريب والمنافسة الرياضية ، دار الفكر العربى ، القاهرة0</a:t>
            </a:r>
            <a:r>
              <a:rPr lang="en-US" sz="2000" dirty="0"/>
              <a:t/>
            </a:r>
            <a:br>
              <a:rPr lang="en-US" sz="2000" dirty="0"/>
            </a:br>
            <a:r>
              <a:rPr lang="ar-SA" sz="2000" b="1" dirty="0"/>
              <a:t>محمود عبدالفتاح عنان (1995م) :</a:t>
            </a:r>
            <a:r>
              <a:rPr lang="ar-SA" sz="2000" dirty="0"/>
              <a:t> سيكولوجية التربية البدنية والرياضية ( النظرية والتطبيق والتجريب ) ، دار الفكر العربى ، القاهرة0</a:t>
            </a:r>
            <a:r>
              <a:rPr lang="en-US" sz="2000" dirty="0"/>
              <a:t/>
            </a:r>
            <a:br>
              <a:rPr lang="en-US" sz="2000" dirty="0"/>
            </a:br>
            <a:r>
              <a:rPr lang="ar-SA" sz="2000" b="1" dirty="0"/>
              <a:t>محمود عبدالقادر (1977م)</a:t>
            </a:r>
            <a:r>
              <a:rPr lang="ar-SA" sz="2000" dirty="0"/>
              <a:t> : دراستان فى دوافع الإنجاز سيكولوجية التحديث للشباب الجامعى ، مكتبة الأنجلو المصرية ، القاهرة0</a:t>
            </a:r>
            <a:r>
              <a:rPr lang="en-US" sz="2000" dirty="0"/>
              <a:t/>
            </a:r>
            <a:br>
              <a:rPr lang="en-US" sz="2000" dirty="0"/>
            </a:br>
            <a:r>
              <a:rPr lang="ar-SA" sz="2000" b="1" dirty="0"/>
              <a:t>مصطفى حسين باهى ، سمير عبد القادر (1999م):</a:t>
            </a:r>
            <a:r>
              <a:rPr lang="ar-SA" sz="2000" dirty="0"/>
              <a:t> سيكولوجية التفوق الرياضى ( تنمية المهارات العقلية ) ، مكتبة النهضة المصرية ، القاهرة. </a:t>
            </a:r>
            <a:r>
              <a:rPr lang="en-US" sz="2000" dirty="0"/>
              <a:t/>
            </a:r>
            <a:br>
              <a:rPr lang="en-US" sz="2000" dirty="0"/>
            </a:br>
            <a:r>
              <a:rPr lang="ar-SA" sz="2000" b="1" dirty="0"/>
              <a:t>مصطفى حسين باهى ، محمود عبد الفتاح عنان (2000م</a:t>
            </a:r>
            <a:r>
              <a:rPr lang="ar-SA" sz="2000" dirty="0"/>
              <a:t>): قراءات متقدمة فى علم نفس الرياضة ( نظريات – تطبيقات – تحليلات ) ، مكتبة الأنجلو المصرية ، القاهرة.</a:t>
            </a: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4254915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507288" cy="2808312"/>
          </a:xfrm>
        </p:spPr>
        <p:txBody>
          <a:bodyPr>
            <a:normAutofit fontScale="90000"/>
          </a:bodyPr>
          <a:lstStyle/>
          <a:p>
            <a:pPr algn="r" rtl="0"/>
            <a:r>
              <a:rPr lang="en-US" sz="1800" b="1" dirty="0" smtClean="0"/>
              <a:t>  </a:t>
            </a:r>
            <a:r>
              <a:rPr lang="ar-SA" sz="1800" b="1" dirty="0" smtClean="0"/>
              <a:t>مفهوم </a:t>
            </a:r>
            <a:r>
              <a:rPr lang="ar-SA" sz="1800" b="1" dirty="0"/>
              <a:t>القـلق : </a:t>
            </a:r>
            <a:r>
              <a:rPr lang="en-US" sz="1800" dirty="0"/>
              <a:t/>
            </a:r>
            <a:br>
              <a:rPr lang="en-US" sz="1800" dirty="0"/>
            </a:br>
            <a:r>
              <a:rPr lang="ar-SA" sz="1800" dirty="0"/>
              <a:t>	يعتبر القلق </a:t>
            </a:r>
            <a:r>
              <a:rPr lang="en-US" sz="1800" dirty="0"/>
              <a:t>Anxiety</a:t>
            </a:r>
            <a:r>
              <a:rPr lang="ar-SA" sz="1800" dirty="0"/>
              <a:t> مركزاً رئيسياً فى علم النفس عامة وعلم النفس الرياضى خاصة ، لما له من آثار واضحة ومباشرة على اختلال الوظائف النفسية أو الوظائف الجسمية أو كلاهما ، ويعتبر القلق بمثابة إنذار أو إشارة لتعبئة كل قوى الفرد الجسمية والنفسية لمحاولة الدفاع عن الذات والحفاظ عليها ، وقد يؤدى القلق الزائد إلى فقدان التوازن النفسى </a:t>
            </a:r>
            <a:r>
              <a:rPr lang="en-US" sz="1800" dirty="0" err="1"/>
              <a:t>Homeastatis</a:t>
            </a:r>
            <a:r>
              <a:rPr lang="ar-SA" sz="1800" dirty="0"/>
              <a:t> ، الأمر </a:t>
            </a:r>
            <a:r>
              <a:rPr lang="en-US" sz="1800" dirty="0" smtClean="0"/>
              <a:t/>
            </a:r>
            <a:br>
              <a:rPr lang="en-US" sz="1800" dirty="0" smtClean="0"/>
            </a:br>
            <a:r>
              <a:rPr lang="ar-SA" sz="1800" dirty="0" smtClean="0"/>
              <a:t>الذى </a:t>
            </a:r>
            <a:r>
              <a:rPr lang="ar-SA" sz="1800" dirty="0"/>
              <a:t>يثير الفرد لمحاولة إعادة التحكم فى هذا التوازن النفسى،وكذلك استعادة مقاوماته باستخدام العديد من الأساليب السلوكية المختلفة </a:t>
            </a:r>
            <a:r>
              <a:rPr lang="ar-EG" sz="1800" dirty="0" smtClean="0"/>
              <a:t/>
            </a:r>
            <a:br>
              <a:rPr lang="ar-EG" sz="1800" dirty="0" smtClean="0"/>
            </a:br>
            <a:r>
              <a:rPr lang="ar-SA" sz="1800" dirty="0"/>
              <a:t>وقد أشار " أسامة كامل راتب " ( 1995 ) أنه فى المجال الرياضى يعتبر القلق أحد الانفعالات الهامة والتى ترتبط ارتباطاً وثيقاً بأداء الفرد وتؤثر على أداءه ، وقد يكون هذا التأثير إيجابياً ويدفعه لبذل المزيد من الجهد أو سلبياً تعوق الأداء فتوتر مستوى قدراته أو مهاراته وكذلك علاقته مع الآخرين () .</a:t>
            </a:r>
            <a:r>
              <a:rPr lang="en-US" sz="1800" dirty="0"/>
              <a:t/>
            </a:r>
            <a:br>
              <a:rPr lang="en-US" sz="1800" dirty="0"/>
            </a:br>
            <a:endParaRPr lang="ar-EG" sz="1800" dirty="0"/>
          </a:p>
        </p:txBody>
      </p:sp>
      <p:sp>
        <p:nvSpPr>
          <p:cNvPr id="3" name="Content Placeholder 2"/>
          <p:cNvSpPr>
            <a:spLocks noGrp="1"/>
          </p:cNvSpPr>
          <p:nvPr>
            <p:ph idx="1"/>
          </p:nvPr>
        </p:nvSpPr>
        <p:spPr>
          <a:xfrm>
            <a:off x="457200" y="2852936"/>
            <a:ext cx="8229600" cy="3273227"/>
          </a:xfrm>
        </p:spPr>
        <p:txBody>
          <a:bodyPr/>
          <a:lstStyle/>
          <a:p>
            <a:endParaRPr lang="ar-EG" dirty="0"/>
          </a:p>
        </p:txBody>
      </p:sp>
    </p:spTree>
    <p:extLst>
      <p:ext uri="{BB962C8B-B14F-4D97-AF65-F5344CB8AC3E}">
        <p14:creationId xmlns:p14="http://schemas.microsoft.com/office/powerpoint/2010/main" val="98675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4738538"/>
          </a:xfrm>
        </p:spPr>
        <p:txBody>
          <a:bodyPr>
            <a:normAutofit/>
          </a:bodyPr>
          <a:lstStyle/>
          <a:p>
            <a:pPr algn="r"/>
            <a:r>
              <a:rPr lang="ar-SA" sz="2000" b="1" dirty="0"/>
              <a:t>تعريف القلق : </a:t>
            </a:r>
            <a:r>
              <a:rPr lang="en-US" sz="2000" dirty="0"/>
              <a:t/>
            </a:r>
            <a:br>
              <a:rPr lang="en-US" sz="2000" dirty="0"/>
            </a:br>
            <a:r>
              <a:rPr lang="ar-SA" sz="2000" dirty="0"/>
              <a:t>ولقد تعددت تعريفات القلق لدى كثير من العلماء ، فقد أشارت " انتصار يونس </a:t>
            </a:r>
            <a:r>
              <a:rPr lang="ar-SA" sz="2000" dirty="0" smtClean="0"/>
              <a:t>"( </a:t>
            </a:r>
            <a:r>
              <a:rPr lang="ar-SA" sz="2000" dirty="0"/>
              <a:t>1972 ) للقلق بأنه " عدم الارتياح والاستقرار الزمنى والفزع الغامض والتوتر الزائد وهو نقطة البدء لكل أنواع سوء التكيف واضطراب الشخصية وإذا ازدادت حدته إلى درجة تعوق تكيف الفرد أصبح حالة عصابيه " . </a:t>
            </a:r>
            <a:r>
              <a:rPr lang="en-US" sz="2000" dirty="0" smtClean="0"/>
              <a:t/>
            </a:r>
            <a:br>
              <a:rPr lang="en-US" sz="2000" dirty="0" smtClean="0"/>
            </a:br>
            <a:r>
              <a:rPr lang="en-US" sz="2000" dirty="0"/>
              <a:t/>
            </a:r>
            <a:br>
              <a:rPr lang="en-US" sz="2000" dirty="0"/>
            </a:br>
            <a:r>
              <a:rPr lang="ar-SA" sz="2000" dirty="0" smtClean="0"/>
              <a:t>ويذكر </a:t>
            </a:r>
            <a:r>
              <a:rPr lang="ar-SA" sz="2000" dirty="0"/>
              <a:t>" عبد السلام عبد الغفار " أن القلق بصفة عامة " خبرة انفعالية غير سارة يعانى منها الفرد عندما يشعر بخوف أو تهديد من شيء دون أن يستطيع تحديده تحديداً واضحاً " </a:t>
            </a:r>
            <a:r>
              <a:rPr lang="en-US" sz="2000" dirty="0"/>
              <a:t/>
            </a:r>
            <a:br>
              <a:rPr lang="en-US" sz="2000" dirty="0"/>
            </a:br>
            <a:endParaRPr lang="ar-EG" sz="2000" dirty="0"/>
          </a:p>
        </p:txBody>
      </p:sp>
      <p:sp>
        <p:nvSpPr>
          <p:cNvPr id="3" name="Content Placeholder 2"/>
          <p:cNvSpPr>
            <a:spLocks noGrp="1"/>
          </p:cNvSpPr>
          <p:nvPr>
            <p:ph idx="1"/>
          </p:nvPr>
        </p:nvSpPr>
        <p:spPr>
          <a:xfrm>
            <a:off x="457200" y="5157192"/>
            <a:ext cx="8219256" cy="968971"/>
          </a:xfrm>
        </p:spPr>
        <p:txBody>
          <a:bodyPr/>
          <a:lstStyle/>
          <a:p>
            <a:endParaRPr lang="ar-EG" dirty="0"/>
          </a:p>
        </p:txBody>
      </p:sp>
    </p:spTree>
    <p:extLst>
      <p:ext uri="{BB962C8B-B14F-4D97-AF65-F5344CB8AC3E}">
        <p14:creationId xmlns:p14="http://schemas.microsoft.com/office/powerpoint/2010/main" val="373630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0913" cy="4207098"/>
          </a:xfrm>
        </p:spPr>
        <p:txBody>
          <a:bodyPr>
            <a:normAutofit/>
          </a:bodyPr>
          <a:lstStyle/>
          <a:p>
            <a:pPr algn="r"/>
            <a:r>
              <a:rPr lang="ar-SA" sz="2000" b="1" dirty="0"/>
              <a:t>أنواع القلق : </a:t>
            </a:r>
            <a:r>
              <a:rPr lang="en-US" sz="2000" dirty="0"/>
              <a:t/>
            </a:r>
            <a:br>
              <a:rPr lang="en-US" sz="2000" dirty="0"/>
            </a:br>
            <a:r>
              <a:rPr lang="ar-SA" sz="2000" dirty="0"/>
              <a:t>	قام " فرويد " بالتميز بين ثلاثة أنواع من القلق هما : </a:t>
            </a:r>
            <a:r>
              <a:rPr lang="en-US" sz="2000" dirty="0"/>
              <a:t/>
            </a:r>
            <a:br>
              <a:rPr lang="en-US" sz="2000" dirty="0"/>
            </a:br>
            <a:r>
              <a:rPr lang="ar-SA" sz="2000" b="1" dirty="0"/>
              <a:t>1 – القلق الموضوعى : </a:t>
            </a:r>
            <a:r>
              <a:rPr lang="en-US" sz="2000" dirty="0"/>
              <a:t/>
            </a:r>
            <a:br>
              <a:rPr lang="en-US" sz="2000" dirty="0"/>
            </a:br>
            <a:r>
              <a:rPr lang="ar-SA" sz="2000" dirty="0"/>
              <a:t>	ويكون مصدر القلق فيه خارجياً ويستطيع الفرد أن يدركه وفقاً لرد فعله لخطر خارجى معروف ، أى أن الخطر فى هذا النوع من القلق يكمن فى العالم الخارجى ، وهو خطر محدد مثل قلق اللاعب قبل المنافسة الرياضية . </a:t>
            </a:r>
            <a:r>
              <a:rPr lang="en-US" sz="2000" dirty="0"/>
              <a:t/>
            </a:r>
            <a:br>
              <a:rPr lang="en-US" sz="2000" dirty="0"/>
            </a:br>
            <a:r>
              <a:rPr lang="ar-SA" sz="2000" b="1" dirty="0"/>
              <a:t>2 – القلق العصابى : </a:t>
            </a:r>
            <a:r>
              <a:rPr lang="en-US" sz="2000" dirty="0"/>
              <a:t/>
            </a:r>
            <a:br>
              <a:rPr lang="en-US" sz="2000" dirty="0"/>
            </a:br>
            <a:r>
              <a:rPr lang="ar-SA" sz="2000" dirty="0"/>
              <a:t>	يعرفه " فرويد " على أنه خوف غامض غير مفهوم لا يستطيع الفرد أن يشعر به أو يعرف أسبابه فسببه مجهول ، فهو خط عزيزى ، فمصدر القلق العصابى يكون داخل الفرد </a:t>
            </a:r>
            <a:r>
              <a:rPr lang="ar-SA" sz="2000" dirty="0" smtClean="0"/>
              <a:t>فى</a:t>
            </a:r>
            <a:r>
              <a:rPr lang="ar-SA" sz="2000" dirty="0"/>
              <a:t> الجانب الفريد من شخصيته ، وهذا النوع من القلق له ثلاثة أنواع ( القلق الهائم اللطيف – قلق المخاوف الشاذة المرضية – قلق الهستيريا ) . </a:t>
            </a:r>
            <a:endParaRPr lang="ar-EG" sz="2000" dirty="0"/>
          </a:p>
        </p:txBody>
      </p:sp>
      <p:sp>
        <p:nvSpPr>
          <p:cNvPr id="3" name="Content Placeholder 2"/>
          <p:cNvSpPr>
            <a:spLocks noGrp="1"/>
          </p:cNvSpPr>
          <p:nvPr>
            <p:ph idx="1"/>
          </p:nvPr>
        </p:nvSpPr>
        <p:spPr>
          <a:xfrm>
            <a:off x="457200" y="5085184"/>
            <a:ext cx="8686800" cy="1040979"/>
          </a:xfrm>
        </p:spPr>
        <p:txBody>
          <a:bodyPr/>
          <a:lstStyle/>
          <a:p>
            <a:endParaRPr lang="ar-EG" dirty="0"/>
          </a:p>
        </p:txBody>
      </p:sp>
    </p:spTree>
    <p:extLst>
      <p:ext uri="{BB962C8B-B14F-4D97-AF65-F5344CB8AC3E}">
        <p14:creationId xmlns:p14="http://schemas.microsoft.com/office/powerpoint/2010/main" val="3748244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73216"/>
          </a:xfrm>
        </p:spPr>
        <p:txBody>
          <a:bodyPr>
            <a:normAutofit/>
          </a:bodyPr>
          <a:lstStyle/>
          <a:p>
            <a:pPr algn="r"/>
            <a:r>
              <a:rPr lang="ar-SA" sz="2000" b="1" dirty="0"/>
              <a:t>3 – القلق الخلقى : </a:t>
            </a:r>
            <a:r>
              <a:rPr lang="en-US" sz="2000" dirty="0"/>
              <a:t/>
            </a:r>
            <a:br>
              <a:rPr lang="en-US" sz="2000" dirty="0"/>
            </a:br>
            <a:r>
              <a:rPr lang="ar-SA" sz="2000" dirty="0"/>
              <a:t>	وينشأ هذا القلق والإحساس بالذنب نتيجة لإحباط دوافع الذات </a:t>
            </a:r>
            <a:r>
              <a:rPr lang="en-US" sz="2000" dirty="0"/>
              <a:t/>
            </a:r>
            <a:br>
              <a:rPr lang="en-US" sz="2000" dirty="0"/>
            </a:br>
            <a:r>
              <a:rPr lang="ar-SA" sz="2000" b="1" dirty="0"/>
              <a:t>ويرى " أحمد عزت راجح " ( 1979 )  أن للقلق أنواع منها : </a:t>
            </a:r>
            <a:r>
              <a:rPr lang="en-US" sz="2000" dirty="0"/>
              <a:t/>
            </a:r>
            <a:br>
              <a:rPr lang="en-US" sz="2000" dirty="0"/>
            </a:br>
            <a:r>
              <a:rPr lang="ar-SA" sz="2000" b="1" dirty="0"/>
              <a:t>1 – القلق الموضوعى العادى : </a:t>
            </a:r>
            <a:r>
              <a:rPr lang="en-US" sz="2000" dirty="0"/>
              <a:t/>
            </a:r>
            <a:br>
              <a:rPr lang="en-US" sz="2000" dirty="0"/>
            </a:br>
            <a:r>
              <a:rPr lang="ar-SA" sz="2000" dirty="0"/>
              <a:t>	فيه يكون مثير الخوف خارجياً كخوف الطالب من الامتحان والواقع أن الخوف فى هذه الحالات له ما يبرره ، فليس هذا الخوف خوفاً بالمعنى الحقيقى لأن الفرد لا يستطيع أن يفعل حياله شيئاً . </a:t>
            </a:r>
            <a:r>
              <a:rPr lang="en-US" sz="2000" dirty="0"/>
              <a:t/>
            </a:r>
            <a:br>
              <a:rPr lang="en-US" sz="2000" dirty="0"/>
            </a:br>
            <a:r>
              <a:rPr lang="ar-SA" sz="2000" b="1" dirty="0"/>
              <a:t>2 – القلق العصابى : </a:t>
            </a:r>
            <a:r>
              <a:rPr lang="en-US" sz="2000" dirty="0"/>
              <a:t/>
            </a:r>
            <a:br>
              <a:rPr lang="en-US" sz="2000" dirty="0"/>
            </a:br>
            <a:r>
              <a:rPr lang="ar-SA" sz="2000" dirty="0"/>
              <a:t>	هو قلق مزمن لا يكون سبب الخوف فيه ذاتياً فقط ، بل يكون فوق ذلك لا شعورياً مكبوتاً ، ومن هنا يكون الفرد فى حالة خوف لا يعرف لها أصلاً أو سبباً . </a:t>
            </a:r>
            <a:r>
              <a:rPr lang="en-US" sz="2000" dirty="0"/>
              <a:t/>
            </a:r>
            <a:br>
              <a:rPr lang="en-US" sz="2000" dirty="0"/>
            </a:br>
            <a:r>
              <a:rPr lang="ar-SA" sz="2000" b="1" dirty="0"/>
              <a:t>3 – القلق الذاتى العادى : </a:t>
            </a:r>
            <a:r>
              <a:rPr lang="en-US" sz="2000" dirty="0"/>
              <a:t/>
            </a:r>
            <a:br>
              <a:rPr lang="en-US" sz="2000" dirty="0"/>
            </a:br>
            <a:r>
              <a:rPr lang="ar-SA" sz="2000" dirty="0"/>
              <a:t>	وفيه يكون مصدر القلق داخلياً ، يشعر الفرد بوجوده ، فالفرد يخاف من ضميره       إذا اعتزم القيام بعمل غير صالح " قلق الضمير " ، ويخاف من فقدان السيطرة على       </a:t>
            </a:r>
            <a:r>
              <a:rPr lang="ar-SA" sz="2000" dirty="0" smtClean="0"/>
              <a:t>دوافعه </a:t>
            </a:r>
            <a:r>
              <a:rPr lang="ar-SA" sz="2000" dirty="0"/>
              <a:t>المحيطة المحظورة ، ولكن الإنسان لا يستطيع أن يهرب من نفسه ومن هنا يظهر القلق</a:t>
            </a:r>
            <a:endParaRPr lang="ar-EG" sz="2000" dirty="0"/>
          </a:p>
        </p:txBody>
      </p:sp>
      <p:sp>
        <p:nvSpPr>
          <p:cNvPr id="3" name="Content Placeholder 2"/>
          <p:cNvSpPr>
            <a:spLocks noGrp="1"/>
          </p:cNvSpPr>
          <p:nvPr>
            <p:ph idx="1"/>
          </p:nvPr>
        </p:nvSpPr>
        <p:spPr>
          <a:xfrm>
            <a:off x="457200" y="5517232"/>
            <a:ext cx="8229600" cy="608931"/>
          </a:xfrm>
        </p:spPr>
        <p:txBody>
          <a:bodyPr/>
          <a:lstStyle/>
          <a:p>
            <a:endParaRPr lang="ar-EG" dirty="0"/>
          </a:p>
        </p:txBody>
      </p:sp>
    </p:spTree>
    <p:extLst>
      <p:ext uri="{BB962C8B-B14F-4D97-AF65-F5344CB8AC3E}">
        <p14:creationId xmlns:p14="http://schemas.microsoft.com/office/powerpoint/2010/main" val="706334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5170586"/>
          </a:xfrm>
        </p:spPr>
        <p:txBody>
          <a:bodyPr>
            <a:noAutofit/>
          </a:bodyPr>
          <a:lstStyle/>
          <a:p>
            <a:pPr algn="r"/>
            <a:r>
              <a:rPr lang="ar-SA" sz="1800" b="1" dirty="0"/>
              <a:t>وقد أشار " أسامة كامل راتب "	( 1995 </a:t>
            </a:r>
            <a:r>
              <a:rPr lang="ar-SA" sz="1800" b="1" dirty="0" smtClean="0"/>
              <a:t>)</a:t>
            </a:r>
            <a:r>
              <a:rPr lang="en-US" sz="1800" b="1" dirty="0" smtClean="0"/>
              <a:t/>
            </a:r>
            <a:br>
              <a:rPr lang="en-US" sz="1800" b="1" dirty="0" smtClean="0"/>
            </a:br>
            <a:r>
              <a:rPr lang="ar-SA" sz="1800" b="1" dirty="0" smtClean="0"/>
              <a:t> </a:t>
            </a:r>
            <a:r>
              <a:rPr lang="ar-SA" sz="1800" b="1" dirty="0"/>
              <a:t>إلى أن القلق له أنواع منها : </a:t>
            </a:r>
            <a:r>
              <a:rPr lang="en-US" sz="1800" dirty="0"/>
              <a:t/>
            </a:r>
            <a:br>
              <a:rPr lang="en-US" sz="1800" dirty="0"/>
            </a:br>
            <a:r>
              <a:rPr lang="ar-SA" sz="1800" dirty="0"/>
              <a:t>1 – حالة القلق 			</a:t>
            </a:r>
            <a:r>
              <a:rPr lang="ar-SA" sz="1800" dirty="0" smtClean="0"/>
              <a:t>2 </a:t>
            </a:r>
            <a:r>
              <a:rPr lang="ar-SA" sz="1800" dirty="0"/>
              <a:t>– سمة القلق </a:t>
            </a:r>
            <a:r>
              <a:rPr lang="en-US" sz="1800" dirty="0"/>
              <a:t/>
            </a:r>
            <a:br>
              <a:rPr lang="en-US" sz="1800" dirty="0"/>
            </a:br>
            <a:r>
              <a:rPr lang="ar-SA" sz="1800" b="1" dirty="0"/>
              <a:t>1 – حالة القلق </a:t>
            </a:r>
            <a:r>
              <a:rPr lang="en-US" sz="1800" b="1" dirty="0"/>
              <a:t>State Anxiety </a:t>
            </a:r>
            <a:r>
              <a:rPr lang="en-US" sz="1800" dirty="0"/>
              <a:t/>
            </a:r>
            <a:br>
              <a:rPr lang="en-US" sz="1800" dirty="0"/>
            </a:br>
            <a:r>
              <a:rPr lang="ar-SA" sz="1800" dirty="0"/>
              <a:t>	هى صفة مؤقتة تتغير من وقت إلى أخر وهى تعبر عن درجة القلق الذى يشعر بها الفرد فى وقت معين . </a:t>
            </a:r>
            <a:r>
              <a:rPr lang="en-US" sz="1800" dirty="0"/>
              <a:t/>
            </a:r>
            <a:br>
              <a:rPr lang="en-US" sz="1800" dirty="0"/>
            </a:br>
            <a:r>
              <a:rPr lang="ar-SA" sz="1800" dirty="0"/>
              <a:t> </a:t>
            </a:r>
            <a:r>
              <a:rPr lang="en-US" sz="1800" dirty="0"/>
              <a:t/>
            </a:r>
            <a:br>
              <a:rPr lang="en-US" sz="1800" dirty="0"/>
            </a:br>
            <a:r>
              <a:rPr lang="ar-SA" sz="1800" b="1" dirty="0"/>
              <a:t>2 – سمة القلق </a:t>
            </a:r>
            <a:r>
              <a:rPr lang="en-US" sz="1800" b="1" dirty="0"/>
              <a:t>Trait Anxiety  </a:t>
            </a:r>
            <a:r>
              <a:rPr lang="en-US" sz="1800" dirty="0"/>
              <a:t/>
            </a:r>
            <a:br>
              <a:rPr lang="en-US" sz="1800" dirty="0"/>
            </a:br>
            <a:r>
              <a:rPr lang="ar-SA" sz="1800" dirty="0"/>
              <a:t>	هى ثابتة وتشترك فى تشكيل شخصية الفرد والأفراد الذين يتسمون بسمة القلق يدركون عدداً أكبر من المواقف على أن فيها تهديداً لهم ، ويميلون للاستجابة لمثل تلك المواقف بدرجات عالية من الشدة الفسيولوجية . </a:t>
            </a:r>
            <a:r>
              <a:rPr lang="ar-EG" sz="1800" dirty="0" smtClean="0"/>
              <a:t/>
            </a:r>
            <a:br>
              <a:rPr lang="ar-EG" sz="1800" dirty="0" smtClean="0"/>
            </a:br>
            <a:r>
              <a:rPr lang="en-US" sz="1800" dirty="0"/>
              <a:t/>
            </a:r>
            <a:br>
              <a:rPr lang="en-US" sz="1800" dirty="0"/>
            </a:br>
            <a:r>
              <a:rPr lang="ar-SA" sz="1800" dirty="0"/>
              <a:t>	وقد أشار " مارتنز " </a:t>
            </a:r>
            <a:r>
              <a:rPr lang="en-US" sz="1800" dirty="0"/>
              <a:t>Martens </a:t>
            </a:r>
            <a:r>
              <a:rPr lang="ar-SA" sz="1800" dirty="0"/>
              <a:t> ( 1990 ) إلى مفهوم سمة قلق المنافسة </a:t>
            </a:r>
            <a:r>
              <a:rPr lang="en-US" sz="1800" dirty="0"/>
              <a:t>competitive trait anxiety</a:t>
            </a:r>
            <a:r>
              <a:rPr lang="ar-SA" sz="1800" dirty="0"/>
              <a:t> الخاصة بالمجال الرياضى عرفها بأنها " الميل لإدراك المواقف التنافسية كتهديد والاستجابة لهذه المواقف بمشاعر الخشية والتوتر " فالرياضيون الذين يتسمون بسمة قلق المنافسة يدركون عدداً أكبر من التهديدات ويشعر بقلق عالى المستوى فى المواقف عند مقارنتها بالرياضيين الآخرين . </a:t>
            </a:r>
            <a:r>
              <a:rPr lang="ar-EG" sz="1800" dirty="0" smtClean="0"/>
              <a:t/>
            </a:r>
            <a:br>
              <a:rPr lang="ar-EG" sz="1800" dirty="0" smtClean="0"/>
            </a:br>
            <a:r>
              <a:rPr lang="en-US" sz="1800" dirty="0"/>
              <a:t/>
            </a:r>
            <a:br>
              <a:rPr lang="en-US" sz="1800" dirty="0"/>
            </a:br>
            <a:r>
              <a:rPr lang="ar-SA" sz="1800" dirty="0"/>
              <a:t>	أما حالة قلق المنافسة </a:t>
            </a:r>
            <a:r>
              <a:rPr lang="en-US" sz="1800" dirty="0"/>
              <a:t>competitive state anxiety </a:t>
            </a:r>
            <a:r>
              <a:rPr lang="ar-SA" sz="1800" dirty="0"/>
              <a:t> فهو استجابة القلق التى تظهر نتيجة لموقف تنافسى معين ، وتتشابه أعراض حالة القلق العام إلا أنها تنشأ كاستجابة لمثيرات موقف رياضى معين ومحدد </a:t>
            </a:r>
            <a:r>
              <a:rPr lang="en-US" sz="1800" dirty="0"/>
              <a:t/>
            </a:r>
            <a:br>
              <a:rPr lang="en-US" sz="1800" dirty="0"/>
            </a:br>
            <a:endParaRPr lang="ar-EG" sz="1800" dirty="0"/>
          </a:p>
        </p:txBody>
      </p:sp>
      <p:sp>
        <p:nvSpPr>
          <p:cNvPr id="3" name="Content Placeholder 2"/>
          <p:cNvSpPr>
            <a:spLocks noGrp="1"/>
          </p:cNvSpPr>
          <p:nvPr>
            <p:ph idx="1"/>
          </p:nvPr>
        </p:nvSpPr>
        <p:spPr>
          <a:xfrm>
            <a:off x="457200" y="5589240"/>
            <a:ext cx="8363272" cy="536923"/>
          </a:xfrm>
        </p:spPr>
        <p:txBody>
          <a:bodyPr>
            <a:normAutofit lnSpcReduction="10000"/>
          </a:bodyPr>
          <a:lstStyle/>
          <a:p>
            <a:endParaRPr lang="ar-EG" dirty="0"/>
          </a:p>
        </p:txBody>
      </p:sp>
    </p:spTree>
    <p:extLst>
      <p:ext uri="{BB962C8B-B14F-4D97-AF65-F5344CB8AC3E}">
        <p14:creationId xmlns:p14="http://schemas.microsoft.com/office/powerpoint/2010/main" val="161213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4522514"/>
          </a:xfrm>
        </p:spPr>
        <p:txBody>
          <a:bodyPr>
            <a:normAutofit fontScale="90000"/>
          </a:bodyPr>
          <a:lstStyle/>
          <a:p>
            <a:r>
              <a:rPr lang="ar-SA" b="1" dirty="0"/>
              <a:t>القلق كحالة </a:t>
            </a:r>
            <a:r>
              <a:rPr lang="en-US" b="1" dirty="0"/>
              <a:t>   state anxiety </a:t>
            </a:r>
            <a:r>
              <a:rPr lang="ar-SA" b="1" dirty="0"/>
              <a:t> : </a:t>
            </a:r>
            <a:r>
              <a:rPr lang="en-US" dirty="0"/>
              <a:t/>
            </a:r>
            <a:br>
              <a:rPr lang="en-US" dirty="0"/>
            </a:br>
            <a:r>
              <a:rPr lang="ar-SA" dirty="0"/>
              <a:t>	يشير " سبيلرجر " </a:t>
            </a:r>
            <a:r>
              <a:rPr lang="en-US" dirty="0" err="1"/>
              <a:t>Spelplger</a:t>
            </a:r>
            <a:r>
              <a:rPr lang="ar-SA" dirty="0"/>
              <a:t> ( 1986 ) أن القلق كحالة هو " عبارة عن حالة انفعالية مؤقتة يشعر بها الفرد عندما يدرك تهديداً فى المواقف فينشط جهازه العصبى اللإرادى وتتوتر عضلاته ويستعد لمواجهة هذا التهديد ". </a:t>
            </a:r>
            <a:r>
              <a:rPr lang="en-US" dirty="0"/>
              <a:t/>
            </a:r>
            <a:br>
              <a:rPr lang="en-US" dirty="0"/>
            </a:br>
            <a:endParaRPr lang="ar-EG" dirty="0"/>
          </a:p>
        </p:txBody>
      </p:sp>
      <p:sp>
        <p:nvSpPr>
          <p:cNvPr id="3" name="Content Placeholder 2"/>
          <p:cNvSpPr>
            <a:spLocks noGrp="1"/>
          </p:cNvSpPr>
          <p:nvPr>
            <p:ph idx="1"/>
          </p:nvPr>
        </p:nvSpPr>
        <p:spPr>
          <a:xfrm>
            <a:off x="395536" y="5157192"/>
            <a:ext cx="8229600" cy="4525963"/>
          </a:xfrm>
        </p:spPr>
        <p:txBody>
          <a:bodyPr/>
          <a:lstStyle/>
          <a:p>
            <a:endParaRPr lang="ar-EG" dirty="0"/>
          </a:p>
        </p:txBody>
      </p:sp>
    </p:spTree>
    <p:extLst>
      <p:ext uri="{BB962C8B-B14F-4D97-AF65-F5344CB8AC3E}">
        <p14:creationId xmlns:p14="http://schemas.microsoft.com/office/powerpoint/2010/main" val="128349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4810546"/>
          </a:xfrm>
        </p:spPr>
        <p:txBody>
          <a:bodyPr>
            <a:normAutofit/>
          </a:bodyPr>
          <a:lstStyle/>
          <a:p>
            <a:r>
              <a:rPr lang="ar-SA" sz="2000" b="1" dirty="0"/>
              <a:t>مستويات القلق : </a:t>
            </a:r>
            <a:r>
              <a:rPr lang="en-US" sz="2000" dirty="0"/>
              <a:t/>
            </a:r>
            <a:br>
              <a:rPr lang="en-US" sz="2000" dirty="0"/>
            </a:br>
            <a:r>
              <a:rPr lang="ar-SA" sz="2000" dirty="0"/>
              <a:t>	قد أشار " سبيلرجر " </a:t>
            </a:r>
            <a:r>
              <a:rPr lang="en-US" sz="2000" dirty="0" err="1"/>
              <a:t>Spelplger</a:t>
            </a:r>
            <a:r>
              <a:rPr lang="ar-SA" sz="2000" dirty="0"/>
              <a:t> ( 1969 ) أنه أداء وسلوك الإنسان وخاصة فى المواقف التى لها علاقة بمستقبله ويتأثر إلى حد كبير بمستوى القلق الذى يميز به الفرد فهناك على الأقل ثلاثة مستويات للقلق هى : </a:t>
            </a:r>
            <a:r>
              <a:rPr lang="en-US" sz="2000" dirty="0"/>
              <a:t/>
            </a:r>
            <a:br>
              <a:rPr lang="en-US" sz="2000" dirty="0"/>
            </a:br>
            <a:r>
              <a:rPr lang="ar-SA" sz="2000" b="1" dirty="0"/>
              <a:t>1 – المستوى المنخفض للقلق : </a:t>
            </a:r>
            <a:r>
              <a:rPr lang="en-US" sz="2000" dirty="0"/>
              <a:t/>
            </a:r>
            <a:br>
              <a:rPr lang="en-US" sz="2000" dirty="0"/>
            </a:br>
            <a:r>
              <a:rPr lang="ar-SA" sz="2000" dirty="0"/>
              <a:t>	وفى هذا المستوى للقلق يحدث التنبيه العام للفرد مع ارتفاع درجة الحساسية نحو الأحداث الخارجية ، فتزداد درجة استعداده وتأثره لمجابهة مصادر الخطر فى البيئة التى يحيا فيها ويشار إليه بأنه علامة إنذار لخطر وشيك واقع على الفرد . </a:t>
            </a:r>
            <a:r>
              <a:rPr lang="en-US" sz="2000" dirty="0"/>
              <a:t/>
            </a:r>
            <a:br>
              <a:rPr lang="en-US" sz="2000" dirty="0"/>
            </a:br>
            <a:endParaRPr lang="ar-EG" sz="2000" dirty="0"/>
          </a:p>
        </p:txBody>
      </p:sp>
      <p:sp>
        <p:nvSpPr>
          <p:cNvPr id="3" name="Content Placeholder 2"/>
          <p:cNvSpPr>
            <a:spLocks noGrp="1"/>
          </p:cNvSpPr>
          <p:nvPr>
            <p:ph idx="1"/>
          </p:nvPr>
        </p:nvSpPr>
        <p:spPr>
          <a:xfrm>
            <a:off x="457200" y="5445224"/>
            <a:ext cx="8435280" cy="680939"/>
          </a:xfrm>
        </p:spPr>
        <p:txBody>
          <a:bodyPr/>
          <a:lstStyle/>
          <a:p>
            <a:endParaRPr lang="ar-EG" dirty="0"/>
          </a:p>
        </p:txBody>
      </p:sp>
    </p:spTree>
    <p:extLst>
      <p:ext uri="{BB962C8B-B14F-4D97-AF65-F5344CB8AC3E}">
        <p14:creationId xmlns:p14="http://schemas.microsoft.com/office/powerpoint/2010/main" val="4084536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4378498"/>
          </a:xfrm>
        </p:spPr>
        <p:txBody>
          <a:bodyPr>
            <a:normAutofit/>
          </a:bodyPr>
          <a:lstStyle/>
          <a:p>
            <a:r>
              <a:rPr lang="ar-SA" sz="2000" b="1" dirty="0"/>
              <a:t>2 – المستوى المتوسط للقلق : </a:t>
            </a:r>
            <a:r>
              <a:rPr lang="en-US" sz="2000" dirty="0"/>
              <a:t/>
            </a:r>
            <a:br>
              <a:rPr lang="en-US" sz="2000" dirty="0"/>
            </a:br>
            <a:r>
              <a:rPr lang="ar-SA" sz="2000" dirty="0"/>
              <a:t>	وفى هذا المستوى يصبح القلق أقل قدرة على السيطرة حيث يفقد سلوكه المرونة ويفقد </a:t>
            </a:r>
            <a:r>
              <a:rPr lang="en-US" sz="2000" dirty="0"/>
              <a:t/>
            </a:r>
            <a:br>
              <a:rPr lang="en-US" sz="2000" dirty="0"/>
            </a:br>
            <a:r>
              <a:rPr lang="ar-SA" sz="2000" dirty="0"/>
              <a:t>القدرة ويستولى الجمود بوجه عام على استجابات الفرد فى المواقف المختلفة ويحتاج الفرد إلى المزيد من بذل الجهد للمحافظة على السلوك المناسب والملائم فى مواقف الحياة المتعددة . </a:t>
            </a:r>
            <a:r>
              <a:rPr lang="en-US" sz="2000" dirty="0"/>
              <a:t/>
            </a:r>
            <a:br>
              <a:rPr lang="en-US" sz="2000" dirty="0"/>
            </a:br>
            <a:r>
              <a:rPr lang="ar-SA" sz="2000" b="1" dirty="0"/>
              <a:t>3 – المستوى العالى للقلق : </a:t>
            </a:r>
            <a:r>
              <a:rPr lang="en-US" sz="2000" dirty="0"/>
              <a:t/>
            </a:r>
            <a:br>
              <a:rPr lang="en-US" sz="2000" dirty="0"/>
            </a:br>
            <a:r>
              <a:rPr lang="ar-SA" sz="2000" dirty="0"/>
              <a:t>	حيث يؤثر المستوى العالى للقلق على الفرد ويجعله يقوم بأساليب سلوكية غير    ملائمة للمواقف التى تواجهه ، فهو لا يستطيع التميز بين المثيرات والمنبهات الضارة       وغير الضارة، ويرتبط ذلك بعدم القدرة على الانتباه والتركيز وسرعة التهيج السلوكى العشوائى. </a:t>
            </a:r>
            <a:r>
              <a:rPr lang="en-US" sz="2000" dirty="0"/>
              <a:t/>
            </a:r>
            <a:br>
              <a:rPr lang="en-US" sz="2000" dirty="0"/>
            </a:br>
            <a:endParaRPr lang="ar-EG" sz="2000" dirty="0"/>
          </a:p>
        </p:txBody>
      </p:sp>
      <p:sp>
        <p:nvSpPr>
          <p:cNvPr id="3" name="Content Placeholder 2"/>
          <p:cNvSpPr>
            <a:spLocks noGrp="1"/>
          </p:cNvSpPr>
          <p:nvPr>
            <p:ph idx="1"/>
          </p:nvPr>
        </p:nvSpPr>
        <p:spPr>
          <a:xfrm>
            <a:off x="457200" y="5229200"/>
            <a:ext cx="8229600" cy="896963"/>
          </a:xfrm>
        </p:spPr>
        <p:txBody>
          <a:bodyPr/>
          <a:lstStyle/>
          <a:p>
            <a:endParaRPr lang="ar-EG" dirty="0"/>
          </a:p>
        </p:txBody>
      </p:sp>
    </p:spTree>
    <p:extLst>
      <p:ext uri="{BB962C8B-B14F-4D97-AF65-F5344CB8AC3E}">
        <p14:creationId xmlns:p14="http://schemas.microsoft.com/office/powerpoint/2010/main" val="1424097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40</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الدبلومة  بنات علم نفس رياضى استاذ المادة  استاذ دكتور عاطف نمر خليفة  استاذ مساعد دكتور محمد عبد الكريم نبهان عنوان المحاضرة القـلق للرياضيين  تاريخ 14-3- 2020</vt:lpstr>
      <vt:lpstr>  مفهوم القـلق :   يعتبر القلق Anxiety مركزاً رئيسياً فى علم النفس عامة وعلم النفس الرياضى خاصة ، لما له من آثار واضحة ومباشرة على اختلال الوظائف النفسية أو الوظائف الجسمية أو كلاهما ، ويعتبر القلق بمثابة إنذار أو إشارة لتعبئة كل قوى الفرد الجسمية والنفسية لمحاولة الدفاع عن الذات والحفاظ عليها ، وقد يؤدى القلق الزائد إلى فقدان التوازن النفسى Homeastatis ، الأمر  الذى يثير الفرد لمحاولة إعادة التحكم فى هذا التوازن النفسى،وكذلك استعادة مقاوماته باستخدام العديد من الأساليب السلوكية المختلفة  وقد أشار " أسامة كامل راتب " ( 1995 ) أنه فى المجال الرياضى يعتبر القلق أحد الانفعالات الهامة والتى ترتبط ارتباطاً وثيقاً بأداء الفرد وتؤثر على أداءه ، وقد يكون هذا التأثير إيجابياً ويدفعه لبذل المزيد من الجهد أو سلبياً تعوق الأداء فتوتر مستوى قدراته أو مهاراته وكذلك علاقته مع الآخرين () . </vt:lpstr>
      <vt:lpstr>تعريف القلق :  ولقد تعددت تعريفات القلق لدى كثير من العلماء ، فقد أشارت " انتصار يونس "( 1972 ) للقلق بأنه " عدم الارتياح والاستقرار الزمنى والفزع الغامض والتوتر الزائد وهو نقطة البدء لكل أنواع سوء التكيف واضطراب الشخصية وإذا ازدادت حدته إلى درجة تعوق تكيف الفرد أصبح حالة عصابيه " .   ويذكر " عبد السلام عبد الغفار " أن القلق بصفة عامة " خبرة انفعالية غير سارة يعانى منها الفرد عندما يشعر بخوف أو تهديد من شيء دون أن يستطيع تحديده تحديداً واضحاً "  </vt:lpstr>
      <vt:lpstr>أنواع القلق :   قام " فرويد " بالتميز بين ثلاثة أنواع من القلق هما :  1 – القلق الموضوعى :   ويكون مصدر القلق فيه خارجياً ويستطيع الفرد أن يدركه وفقاً لرد فعله لخطر خارجى معروف ، أى أن الخطر فى هذا النوع من القلق يكمن فى العالم الخارجى ، وهو خطر محدد مثل قلق اللاعب قبل المنافسة الرياضية .  2 – القلق العصابى :   يعرفه " فرويد " على أنه خوف غامض غير مفهوم لا يستطيع الفرد أن يشعر به أو يعرف أسبابه فسببه مجهول ، فهو خط عزيزى ، فمصدر القلق العصابى يكون داخل الفرد فى الجانب الفريد من شخصيته ، وهذا النوع من القلق له ثلاثة أنواع ( القلق الهائم اللطيف – قلق المخاوف الشاذة المرضية – قلق الهستيريا ) . </vt:lpstr>
      <vt:lpstr>3 – القلق الخلقى :   وينشأ هذا القلق والإحساس بالذنب نتيجة لإحباط دوافع الذات  ويرى " أحمد عزت راجح " ( 1979 )  أن للقلق أنواع منها :  1 – القلق الموضوعى العادى :   فيه يكون مثير الخوف خارجياً كخوف الطالب من الامتحان والواقع أن الخوف فى هذه الحالات له ما يبرره ، فليس هذا الخوف خوفاً بالمعنى الحقيقى لأن الفرد لا يستطيع أن يفعل حياله شيئاً .  2 – القلق العصابى :   هو قلق مزمن لا يكون سبب الخوف فيه ذاتياً فقط ، بل يكون فوق ذلك لا شعورياً مكبوتاً ، ومن هنا يكون الفرد فى حالة خوف لا يعرف لها أصلاً أو سبباً .  3 – القلق الذاتى العادى :   وفيه يكون مصدر القلق داخلياً ، يشعر الفرد بوجوده ، فالفرد يخاف من ضميره       إذا اعتزم القيام بعمل غير صالح " قلق الضمير " ، ويخاف من فقدان السيطرة على       دوافعه المحيطة المحظورة ، ولكن الإنسان لا يستطيع أن يهرب من نفسه ومن هنا يظهر القلق</vt:lpstr>
      <vt:lpstr>وقد أشار " أسامة كامل راتب " ( 1995 )  إلى أن القلق له أنواع منها :  1 – حالة القلق    2 – سمة القلق  1 – حالة القلق State Anxiety   هى صفة مؤقتة تتغير من وقت إلى أخر وهى تعبر عن درجة القلق الذى يشعر بها الفرد فى وقت معين .    2 – سمة القلق Trait Anxiety    هى ثابتة وتشترك فى تشكيل شخصية الفرد والأفراد الذين يتسمون بسمة القلق يدركون عدداً أكبر من المواقف على أن فيها تهديداً لهم ، ويميلون للاستجابة لمثل تلك المواقف بدرجات عالية من الشدة الفسيولوجية .    وقد أشار " مارتنز " Martens  ( 1990 ) إلى مفهوم سمة قلق المنافسة competitive trait anxiety الخاصة بالمجال الرياضى عرفها بأنها " الميل لإدراك المواقف التنافسية كتهديد والاستجابة لهذه المواقف بمشاعر الخشية والتوتر " فالرياضيون الذين يتسمون بسمة قلق المنافسة يدركون عدداً أكبر من التهديدات ويشعر بقلق عالى المستوى فى المواقف عند مقارنتها بالرياضيين الآخرين .    أما حالة قلق المنافسة competitive state anxiety  فهو استجابة القلق التى تظهر نتيجة لموقف تنافسى معين ، وتتشابه أعراض حالة القلق العام إلا أنها تنشأ كاستجابة لمثيرات موقف رياضى معين ومحدد  </vt:lpstr>
      <vt:lpstr>القلق كحالة    state anxiety  :   يشير " سبيلرجر " Spelplger ( 1986 ) أن القلق كحالة هو " عبارة عن حالة انفعالية مؤقتة يشعر بها الفرد عندما يدرك تهديداً فى المواقف فينشط جهازه العصبى اللإرادى وتتوتر عضلاته ويستعد لمواجهة هذا التهديد ".  </vt:lpstr>
      <vt:lpstr>مستويات القلق :   قد أشار " سبيلرجر " Spelplger ( 1969 ) أنه أداء وسلوك الإنسان وخاصة فى المواقف التى لها علاقة بمستقبله ويتأثر إلى حد كبير بمستوى القلق الذى يميز به الفرد فهناك على الأقل ثلاثة مستويات للقلق هى :  1 – المستوى المنخفض للقلق :   وفى هذا المستوى للقلق يحدث التنبيه العام للفرد مع ارتفاع درجة الحساسية نحو الأحداث الخارجية ، فتزداد درجة استعداده وتأثره لمجابهة مصادر الخطر فى البيئة التى يحيا فيها ويشار إليه بأنه علامة إنذار لخطر وشيك واقع على الفرد .  </vt:lpstr>
      <vt:lpstr>2 – المستوى المتوسط للقلق :   وفى هذا المستوى يصبح القلق أقل قدرة على السيطرة حيث يفقد سلوكه المرونة ويفقد  القدرة ويستولى الجمود بوجه عام على استجابات الفرد فى المواقف المختلفة ويحتاج الفرد إلى المزيد من بذل الجهد للمحافظة على السلوك المناسب والملائم فى مواقف الحياة المتعددة .  3 – المستوى العالى للقلق :   حيث يؤثر المستوى العالى للقلق على الفرد ويجعله يقوم بأساليب سلوكية غير    ملائمة للمواقف التى تواجهه ، فهو لا يستطيع التميز بين المثيرات والمنبهات الضارة       وغير الضارة، ويرتبط ذلك بعدم القدرة على الانتباه والتركيز وسرعة التهيج السلوكى العشوائى.  </vt:lpstr>
      <vt:lpstr>المراجع العلمية : أسامة كامل راتب (2001م) : الإعداد النفسى لتدريب الناشئين ، دار الفكر العربى ، القاهرة0 محمد حسن علاوى (1992م) : سيكولوجية التدريب والمنافسات ، ط 7 ، دار المعارف ، القاهرة0 محمد حسن علاوى (1998م) : مدخل علم النفس الرياضى ، ط2 ، مركز الكتاب للنشر ،القاهرة0    محمد حسن علاوى(1998م): سيكولوجية الجماعات الرياضية ، مركز الكتاب للنشر ، القاهرة.  محمد حسن علاوى (2002م) : علم نفس التدريب والمنافسة الرياضية ، دار الفكر العربى ، القاهرة0 محمود عبدالفتاح عنان (1995م) : سيكولوجية التربية البدنية والرياضية ( النظرية والتطبيق والتجريب ) ، دار الفكر العربى ، القاهرة0 محمود عبدالقادر (1977م) : دراستان فى دوافع الإنجاز سيكولوجية التحديث للشباب الجامعى ، مكتبة الأنجلو المصرية ، القاهرة0 مصطفى حسين باهى ، سمير عبد القادر (1999م): سيكولوجية التفوق الرياضى ( تنمية المهارات العقلية ) ، مكتبة النهضة المصرية ، القاهرة.  مصطفى حسين باهى ، محمود عبد الفتاح عنان (2000م): قراءات متقدمة فى علم نفس الرياضة ( نظريات – تطبيقات – تحليلات ) ، مكتبة الأنجلو المصرية ، القاهرة.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الدبلومة  بنات علم نفس رياضى استاذ المادة  استاذ دكتور عاطف نمر خليفة  استاذ مساعد دكتور محمد عبد الكريم نبهان عنوان المحاضرة القـلق للرياضيين  تاريخ 14-3- 2020</dc:title>
  <dc:creator>a</dc:creator>
  <cp:lastModifiedBy>a</cp:lastModifiedBy>
  <cp:revision>3</cp:revision>
  <dcterms:created xsi:type="dcterms:W3CDTF">2020-03-16T11:33:09Z</dcterms:created>
  <dcterms:modified xsi:type="dcterms:W3CDTF">2020-03-16T18:31:42Z</dcterms:modified>
</cp:coreProperties>
</file>