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B56D6ECC-F728-439C-82CF-27D8223958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158232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56D6ECC-F728-439C-82CF-27D8223958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1586574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56D6ECC-F728-439C-82CF-27D8223958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2132881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56D6ECC-F728-439C-82CF-27D8223958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3990145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6D6ECC-F728-439C-82CF-27D8223958D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140148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B56D6ECC-F728-439C-82CF-27D8223958DC}"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257962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B56D6ECC-F728-439C-82CF-27D8223958DC}"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285413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B56D6ECC-F728-439C-82CF-27D8223958DC}"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234223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6D6ECC-F728-439C-82CF-27D8223958DC}"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4063350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6D6ECC-F728-439C-82CF-27D8223958DC}"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370404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6D6ECC-F728-439C-82CF-27D8223958DC}"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5551927-9582-42A8-A790-E0B15AF5ACF3}" type="slidenum">
              <a:rPr lang="ar-EG" smtClean="0"/>
              <a:t>‹#›</a:t>
            </a:fld>
            <a:endParaRPr lang="ar-EG"/>
          </a:p>
        </p:txBody>
      </p:sp>
    </p:spTree>
    <p:extLst>
      <p:ext uri="{BB962C8B-B14F-4D97-AF65-F5344CB8AC3E}">
        <p14:creationId xmlns:p14="http://schemas.microsoft.com/office/powerpoint/2010/main" val="2831643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56D6ECC-F728-439C-82CF-27D8223958DC}"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5551927-9582-42A8-A790-E0B15AF5ACF3}" type="slidenum">
              <a:rPr lang="ar-EG" smtClean="0"/>
              <a:t>‹#›</a:t>
            </a:fld>
            <a:endParaRPr lang="ar-EG"/>
          </a:p>
        </p:txBody>
      </p:sp>
    </p:spTree>
    <p:extLst>
      <p:ext uri="{BB962C8B-B14F-4D97-AF65-F5344CB8AC3E}">
        <p14:creationId xmlns:p14="http://schemas.microsoft.com/office/powerpoint/2010/main" val="3358737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7772400" cy="4896543"/>
          </a:xfrm>
        </p:spPr>
        <p:txBody>
          <a:bodyPr>
            <a:norm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br>
              <a:rPr lang="ar-EG" sz="2000" dirty="0">
                <a:solidFill>
                  <a:prstClr val="black"/>
                </a:solidFill>
              </a:rPr>
            </a:br>
            <a:r>
              <a:rPr lang="ar-EG" sz="2000" dirty="0">
                <a:solidFill>
                  <a:prstClr val="black"/>
                </a:solidFill>
              </a:rPr>
              <a:t>اولى دكتوراة</a:t>
            </a:r>
            <a:br>
              <a:rPr lang="ar-EG" sz="2000" dirty="0">
                <a:solidFill>
                  <a:prstClr val="black"/>
                </a:solidFill>
              </a:rPr>
            </a:br>
            <a:r>
              <a:rPr lang="ar-EG" sz="2000" dirty="0">
                <a:solidFill>
                  <a:prstClr val="black"/>
                </a:solidFill>
              </a:rPr>
              <a:t> </a:t>
            </a:r>
            <a:r>
              <a:rPr lang="ar-EG" sz="2000" dirty="0" smtClean="0">
                <a:solidFill>
                  <a:prstClr val="black"/>
                </a:solidFill>
              </a:rPr>
              <a:t>بنين </a:t>
            </a:r>
            <a:r>
              <a:rPr lang="ar-EG" sz="2000" dirty="0">
                <a:solidFill>
                  <a:prstClr val="black"/>
                </a:solidFill>
              </a:rPr>
              <a:t>دور اكتوبر</a:t>
            </a:r>
            <a:br>
              <a:rPr lang="ar-EG" sz="2000" dirty="0">
                <a:solidFill>
                  <a:prstClr val="black"/>
                </a:solidFill>
              </a:rPr>
            </a:br>
            <a:r>
              <a:rPr lang="ar-EG" sz="2000" dirty="0">
                <a:solidFill>
                  <a:prstClr val="black"/>
                </a:solidFill>
              </a:rPr>
              <a:t>سيكولوجى</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 تابع </a:t>
            </a:r>
            <a:r>
              <a:rPr lang="ar-EG" sz="2000" dirty="0">
                <a:solidFill>
                  <a:prstClr val="black"/>
                </a:solidFill>
              </a:rPr>
              <a:t>المهارت النفسية</a:t>
            </a:r>
            <a:br>
              <a:rPr lang="ar-EG" sz="2000" dirty="0">
                <a:solidFill>
                  <a:prstClr val="black"/>
                </a:solidFill>
              </a:rPr>
            </a:br>
            <a:r>
              <a:rPr lang="ar-EG" sz="2000">
                <a:solidFill>
                  <a:prstClr val="black"/>
                </a:solidFill>
              </a:rPr>
              <a:t>تاريخ </a:t>
            </a:r>
            <a:r>
              <a:rPr lang="ar-EG" sz="2000" smtClean="0">
                <a:solidFill>
                  <a:prstClr val="black"/>
                </a:solidFill>
              </a:rPr>
              <a:t>4-4-  </a:t>
            </a:r>
            <a:r>
              <a:rPr lang="ar-EG" sz="2000" dirty="0">
                <a:solidFill>
                  <a:prstClr val="black"/>
                </a:solidFill>
              </a:rPr>
              <a:t>2020</a:t>
            </a:r>
            <a:endParaRPr lang="ar-EG" sz="2000" dirty="0"/>
          </a:p>
        </p:txBody>
      </p:sp>
      <p:sp>
        <p:nvSpPr>
          <p:cNvPr id="3" name="Subtitle 2"/>
          <p:cNvSpPr>
            <a:spLocks noGrp="1"/>
          </p:cNvSpPr>
          <p:nvPr>
            <p:ph type="subTitle" idx="1"/>
          </p:nvPr>
        </p:nvSpPr>
        <p:spPr>
          <a:xfrm>
            <a:off x="1331640" y="5445224"/>
            <a:ext cx="6400800" cy="1752600"/>
          </a:xfrm>
        </p:spPr>
        <p:txBody>
          <a:bodyPr/>
          <a:lstStyle/>
          <a:p>
            <a:endParaRPr lang="ar-EG" dirty="0"/>
          </a:p>
        </p:txBody>
      </p:sp>
    </p:spTree>
    <p:extLst>
      <p:ext uri="{BB962C8B-B14F-4D97-AF65-F5344CB8AC3E}">
        <p14:creationId xmlns:p14="http://schemas.microsoft.com/office/powerpoint/2010/main" val="420456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normAutofit/>
          </a:bodyPr>
          <a:lstStyle/>
          <a:p>
            <a:pPr algn="r"/>
            <a:r>
              <a:rPr lang="ar-EG" sz="2000" dirty="0"/>
              <a:t>المراجع العلمية :</a:t>
            </a:r>
            <a:br>
              <a:rPr lang="ar-EG" sz="2000" dirty="0"/>
            </a:br>
            <a:r>
              <a:rPr lang="ar-EG" sz="2000" b="1" dirty="0"/>
              <a:t>أسامة كامل راتب </a:t>
            </a:r>
            <a:r>
              <a:rPr lang="ar-SA" sz="2000" dirty="0"/>
              <a:t>(</a:t>
            </a:r>
            <a:r>
              <a:rPr lang="ar-SA" sz="2000" b="1" dirty="0"/>
              <a:t>2000م</a:t>
            </a:r>
            <a:r>
              <a:rPr lang="ar-SA" sz="2000" dirty="0"/>
              <a:t>) : تدريب المهارات النفسية ، تطبيقات فى المجال الرياضى ، دار الفكر العربى ، القاهرة0</a:t>
            </a:r>
            <a:r>
              <a:rPr lang="en-US" sz="2000" dirty="0"/>
              <a:t/>
            </a:r>
            <a:br>
              <a:rPr lang="en-US"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EG" sz="2000" b="1" dirty="0"/>
              <a:t>محمد العربى شمعون</a:t>
            </a:r>
            <a:r>
              <a:rPr lang="ar-SA" sz="2000" b="1" dirty="0"/>
              <a:t> (1996م) :</a:t>
            </a:r>
            <a:r>
              <a:rPr lang="ar-SA" sz="2000" dirty="0"/>
              <a:t> التدريب العقلى فى المجال الرياضى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641489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r>
              <a:rPr lang="ar-EG" sz="2000" b="1" dirty="0"/>
              <a:t>تقييم الإحتياجات النفسية </a:t>
            </a:r>
            <a:r>
              <a:rPr lang="en-US" sz="2000" b="1" dirty="0"/>
              <a:t>Assessment of psychological needs                                                                                      </a:t>
            </a:r>
            <a:r>
              <a:rPr lang="en-US" sz="2000" dirty="0"/>
              <a:t/>
            </a:r>
            <a:br>
              <a:rPr lang="en-US" sz="2000" dirty="0"/>
            </a:br>
            <a:r>
              <a:rPr lang="ar-EG" sz="2000" dirty="0"/>
              <a:t>إن تحديد أهداف هذه المهارات النفسية هى الخطوة الأولى فى تخطيط البرنامج ولذلك فإن محاولة تقييم الإحتياجات لكل لاعب تعتبر من الأمور الهامة للتعرف على نوعية المهارات النفسية " العقلية " التى تؤثر بصورة واضحة على أداء اللاعب الرياضى ، ولابد للأخصائى النفسى الرياضى أن يشرك المدير الفنى أو المدرب الرياضى للاعبين فى تقييم مثل هذه الإحتياجات النفسية وذلك لأنهم أكثر دراية بكل لاعب وبما يحتاجه وبعوامل الضعف والقوة التى تؤثر إيجابيا وسلبيا فى كل لاعب0</a:t>
            </a:r>
            <a:r>
              <a:rPr lang="en-US" sz="2000" dirty="0"/>
              <a:t/>
            </a:r>
            <a:br>
              <a:rPr lang="en-US" sz="2000" dirty="0"/>
            </a:br>
            <a:r>
              <a:rPr lang="ar-EG" sz="2000" dirty="0"/>
              <a:t>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1003916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r>
              <a:rPr lang="ar-EG" sz="2000" b="1" dirty="0"/>
              <a:t>تحديد المهارات النفسية </a:t>
            </a:r>
            <a:r>
              <a:rPr lang="ar-EG" sz="2000" dirty="0"/>
              <a:t>" العقلية " </a:t>
            </a:r>
            <a:r>
              <a:rPr lang="ar-EG" sz="2000" b="1" dirty="0"/>
              <a:t>الضرورية لكل لاعب </a:t>
            </a:r>
            <a:r>
              <a:rPr lang="en-US" sz="2000" b="1" dirty="0"/>
              <a:t>Identify psychological "mental" skills necessary for each player </a:t>
            </a:r>
            <a:r>
              <a:rPr lang="en-US" sz="2000" dirty="0"/>
              <a:t/>
            </a:r>
            <a:br>
              <a:rPr lang="en-US" sz="2000" dirty="0"/>
            </a:br>
            <a:r>
              <a:rPr lang="ar-EG" sz="2000" dirty="0"/>
              <a:t>فى ضوء المقابلات الشخصية للأخصائى النفسى الرياضى مع اللاعبين ، المدرب أو المدير الفنى ، نتائج الإختبارات النفسية التى تم تطبيقها على اللاعبين و يتم تقييم الإحتياجات النفسية للاعبين وتحديد نواحى الضعف والقوة المؤثرة فى الأداء والمرتبطة بالجوانب النفسية لكل لاعب على حدة ، ويكون ذلك فى حضور المدرب أو المدير الفنى ، ويتم الإتفاق على المهارات النفسية " العقلية " التى ينبغى التدريب عليها وعدد مرات التدريب الأسبوعية ، ومدة التدريب على كل مهارة نفسية "عقلية "  وتوقيتات هذه الفترة بالنسبة لفترات التدريب البدنى وغير ذلك من الجوانب التى ينبغى تحديدها بدقة0</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113193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pPr algn="r"/>
            <a:r>
              <a:rPr lang="ar-EG" sz="2000" b="1" dirty="0"/>
              <a:t>تصميم وتنفيذ برامج تدريب المهارات النفسية </a:t>
            </a:r>
            <a:r>
              <a:rPr lang="ar-EG" sz="2000" dirty="0"/>
              <a:t>" العقلية "</a:t>
            </a:r>
            <a:r>
              <a:rPr lang="en-US" sz="2000" b="1" dirty="0"/>
              <a:t> designing and implementation of psychosocial mental skills training programs                                                        </a:t>
            </a:r>
            <a:r>
              <a:rPr lang="en-US" sz="2000" dirty="0"/>
              <a:t/>
            </a:r>
            <a:br>
              <a:rPr lang="en-US" sz="2000" dirty="0"/>
            </a:br>
            <a:r>
              <a:rPr lang="ar-EG" sz="2000" dirty="0"/>
              <a:t>فى ضوء الخطوات السابقة يقوم الأخصائى النفسى الرياضى بوضع برنامج مخصص لكل لاعب فى ضوء إحتياجاته النفسية ويقوم بالإشراف على تنفيذه مع مراعاة ماسبق ذكره من فترات التدريب وتوقيتاتها ، وعدد مرات التدريب الأسبوعية ، كما يجب أن يراعى الرياضة التخصصية التى يمارسها اللاعب0</a:t>
            </a:r>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924354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EG" sz="1800" b="1" dirty="0"/>
              <a:t>تقييم برامج تدريب المهارات النفسية </a:t>
            </a:r>
            <a:r>
              <a:rPr lang="ar-EG" sz="1800" dirty="0"/>
              <a:t>" العقلية "</a:t>
            </a:r>
            <a:r>
              <a:rPr lang="en-US" sz="1800" b="1" dirty="0"/>
              <a:t> Assessing the psychological skills training programs                       </a:t>
            </a:r>
            <a:r>
              <a:rPr lang="en-US" sz="1800" dirty="0"/>
              <a:t/>
            </a:r>
            <a:br>
              <a:rPr lang="en-US" sz="1800" dirty="0"/>
            </a:br>
            <a:r>
              <a:rPr lang="ar-EG" sz="1800" dirty="0"/>
              <a:t>إن عملية تقييم برامج تدريب المهارات النفسية عملية هامة ، حيث يمكن من خلالها التعرف على التغيرات والتطورات الحادثة فى الأداء والمستوى للاعبين كنتيجة للتدريب على المهارات النفسية " العقلية "  فهو بمثابة تغذية راجعة عن فاعلية البرامج والقدرة على تعديلها عند الضرورة ، ويمكن إستخدام المقابلات الشخصية وكذلك مقاييس التقدير والملاحظة الخارجية المقننة لسلوك اللاعبين كأسلوب للحكم على مدى تحقيق  البرامج لأهدافها0 </a:t>
            </a:r>
          </a:p>
        </p:txBody>
      </p:sp>
      <p:sp>
        <p:nvSpPr>
          <p:cNvPr id="3" name="Content Placeholder 2"/>
          <p:cNvSpPr>
            <a:spLocks noGrp="1"/>
          </p:cNvSpPr>
          <p:nvPr>
            <p:ph idx="1"/>
          </p:nvPr>
        </p:nvSpPr>
        <p:spPr>
          <a:xfrm>
            <a:off x="539552" y="5733256"/>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3987686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pPr algn="r"/>
            <a:r>
              <a:rPr lang="ar-EG" sz="2000" b="1" dirty="0"/>
              <a:t>فترات أداء التدريب على المهارات النفسية </a:t>
            </a:r>
            <a:r>
              <a:rPr lang="ar-EG" sz="2000" dirty="0"/>
              <a:t>" العقلية " </a:t>
            </a:r>
            <a:r>
              <a:rPr lang="en-US" sz="2000" b="1" dirty="0"/>
              <a:t>Periods of performance skills training, psychological                          </a:t>
            </a:r>
            <a:r>
              <a:rPr lang="en-US" sz="2000" dirty="0"/>
              <a:t/>
            </a:r>
            <a:br>
              <a:rPr lang="en-US" sz="2000" dirty="0"/>
            </a:br>
            <a:r>
              <a:rPr lang="ar-EG" sz="2000" dirty="0"/>
              <a:t>من المناسب بدء التدريب على المهارات النفسية فى الفترة الإعدادية قبل الإشتراك الفعلى فى المنافسات الرسمية أو فى غضون فترة ما بعد المنافسات الرياضية وهى الفترة التى يكون فيها لدى اللاعب المزيد من الوقت لتعلم هذه المهارات ولا يكون اللاعب تحت تأثير ضغوط المنافسة الرياضية0</a:t>
            </a:r>
            <a:r>
              <a:rPr lang="en-US" sz="2000" dirty="0"/>
              <a:t/>
            </a:r>
            <a:br>
              <a:rPr lang="en-US" sz="2000" dirty="0"/>
            </a:br>
            <a:r>
              <a:rPr lang="ar-EG" sz="2000" dirty="0"/>
              <a:t>ويختلف الوقت المطلوب للتدريب على المهارات النفسية " العقلية " طبقا لأنواع المهارت المطلوب التدريب عليها طبقا لبعض الفروق الفردية بين اللاعبين ، وقد أشار بعض خبراء علم النفس الرياضى إلى أن التدريب الأولى على المهارات النفسية       " العقلية " يتطلب فترات تدريبية تتراوح ما بين ( 15 : 30 ق ) بواقع من ( 3 : 5 ) مرات أسبوعيا ولفترة تتراوح ما بين ( 3 : 6 ) شهور حتى يمكن للاعب إكتساب وإتقان المهارات النفسية " العقلية "  ، كما يختلف توقيت أداء المهارات النفسية طبقا لنوعية هذه المهارات ، فقد تؤدى بعضها قبل أداء التدريب الحركى أو البدنى0</a:t>
            </a:r>
            <a:r>
              <a:rPr lang="en-US" sz="2000" dirty="0"/>
              <a:t/>
            </a:r>
            <a:br>
              <a:rPr lang="en-US" sz="2000" dirty="0"/>
            </a:br>
            <a:r>
              <a:rPr lang="ar-EG" sz="2000" dirty="0"/>
              <a:t>ويراعى أن يستمر التدريب على المهارات النفسية طوال فترة التدريب الحركى أو البدنى للاعب وطوال فترة إشتراكه فى المنافسات إذا أن الإنقطاع عن التدريب على المهارات النفسية يؤثر سلبيا على مستوى أداء اللاعب0</a:t>
            </a:r>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2458556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5328592"/>
          </a:xfrm>
        </p:spPr>
        <p:txBody>
          <a:bodyPr>
            <a:normAutofit/>
          </a:bodyPr>
          <a:lstStyle/>
          <a:p>
            <a:r>
              <a:rPr lang="ar-EG" sz="2000" b="1" dirty="0"/>
              <a:t>الإسترخاء </a:t>
            </a:r>
            <a:r>
              <a:rPr lang="en-US" sz="2000" b="1" dirty="0"/>
              <a:t>Relaxation </a:t>
            </a:r>
            <a:r>
              <a:rPr lang="en-US" sz="2000" dirty="0"/>
              <a:t/>
            </a:r>
            <a:br>
              <a:rPr lang="en-US" sz="2000" dirty="0"/>
            </a:br>
            <a:r>
              <a:rPr lang="ar-EG" sz="2000" b="1" dirty="0"/>
              <a:t>مفهوم وأهمية الإسترخاء  </a:t>
            </a:r>
            <a:r>
              <a:rPr lang="en-US" sz="2000" b="1" dirty="0"/>
              <a:t>Concept &amp;Importance Of Relaxation                       </a:t>
            </a:r>
            <a:r>
              <a:rPr lang="en-US" sz="2000" dirty="0"/>
              <a:t/>
            </a:r>
            <a:br>
              <a:rPr lang="en-US" sz="2000" dirty="0"/>
            </a:br>
            <a:r>
              <a:rPr lang="ar-EG" sz="2000" dirty="0"/>
              <a:t>يمثل الإسترخاء أهمية كبرى فى تحقيق أفضل مستوى لدى اللاعبين حيث تساعد مهارة الإسترخاء اللاعبين على الإقلال من التوتر العقلى والبدنى والقلق ، كما يؤدى إلى زيادة الثقة بالنفس ، والقدرة على التركيز والأداء الجيد0</a:t>
            </a:r>
            <a:r>
              <a:rPr lang="en-US" sz="2000" dirty="0"/>
              <a:t/>
            </a:r>
            <a:br>
              <a:rPr lang="en-US" sz="2000" dirty="0"/>
            </a:br>
            <a:r>
              <a:rPr lang="ar-EG" sz="2000" dirty="0"/>
              <a:t> </a:t>
            </a:r>
            <a:r>
              <a:rPr lang="en-US" sz="2000" dirty="0"/>
              <a:t/>
            </a:r>
            <a:br>
              <a:rPr lang="en-US" sz="2000" dirty="0"/>
            </a:br>
            <a:r>
              <a:rPr lang="ar-EG" sz="2000" dirty="0"/>
              <a:t>ويؤكد </a:t>
            </a:r>
            <a:r>
              <a:rPr lang="ar-EG" sz="2000" b="1" dirty="0"/>
              <a:t>محمد العربى شمعون ، ماجدة إسماعيل ( 2001م ) </a:t>
            </a:r>
            <a:r>
              <a:rPr lang="ar-EG" sz="2000" dirty="0"/>
              <a:t>على أن الإسترخاء يمثل أحد الأبعاد الأساسية فى إجراءات الإستعداد للمنافسات حيث يسهم فى خفض التوتر والإستثارة غير المطلوبة أو مفهوم الذات السلبى الذى يمكن أن ينشأ فى مثل هذه الظروف0 </a:t>
            </a:r>
            <a:r>
              <a:rPr lang="en-US" sz="2000" dirty="0"/>
              <a:t/>
            </a:r>
            <a:br>
              <a:rPr lang="en-US" sz="2000" dirty="0"/>
            </a:br>
            <a:r>
              <a:rPr lang="ar-EG" sz="2000" dirty="0"/>
              <a:t> </a:t>
            </a:r>
            <a:r>
              <a:rPr lang="en-US" sz="2000" dirty="0"/>
              <a:t/>
            </a:r>
            <a:br>
              <a:rPr lang="en-US" sz="2000" dirty="0"/>
            </a:br>
            <a:r>
              <a:rPr lang="ar-EG" sz="2000" dirty="0"/>
              <a:t>كما يتفق كلا من </a:t>
            </a:r>
            <a:r>
              <a:rPr lang="ar-EG" sz="2000" b="1" dirty="0"/>
              <a:t>محمد حسن علاوى ( 2002م ) ، محمد العربى شمعون     (1999م)</a:t>
            </a:r>
            <a:r>
              <a:rPr lang="ar-EG" sz="2000" dirty="0"/>
              <a:t> ، </a:t>
            </a:r>
            <a:r>
              <a:rPr lang="ar-EG" sz="2000" b="1" dirty="0"/>
              <a:t>أسامة كامل راتب ( 1997م )</a:t>
            </a:r>
            <a:r>
              <a:rPr lang="ar-EG" sz="2000" dirty="0"/>
              <a:t> </a:t>
            </a:r>
            <a:r>
              <a:rPr lang="ar-SA" sz="2000" dirty="0"/>
              <a:t>أن الإسترخاء يساعد على الوصول لأعلى المستويات الرياضية وذلك من خلال خفض مستويات الضغوط والقلق لدى اللاعبين سواء قبل أو أثناء أو بعد المنافسة الرياضية إضافة إلى القدرة على ضبط مستوى الإستثارة العضلية والإنفعالية0 </a:t>
            </a:r>
            <a:r>
              <a:rPr lang="en-US" sz="2000" dirty="0"/>
              <a:t/>
            </a:r>
            <a:br>
              <a:rPr lang="en-US" sz="2000" dirty="0"/>
            </a:br>
            <a:endParaRPr lang="ar-EG" sz="2000" dirty="0"/>
          </a:p>
        </p:txBody>
      </p:sp>
      <p:sp>
        <p:nvSpPr>
          <p:cNvPr id="3" name="Content Placeholder 2"/>
          <p:cNvSpPr>
            <a:spLocks noGrp="1"/>
          </p:cNvSpPr>
          <p:nvPr>
            <p:ph idx="1"/>
          </p:nvPr>
        </p:nvSpPr>
        <p:spPr>
          <a:xfrm flipV="1">
            <a:off x="457200" y="6126163"/>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319018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8578"/>
          </a:xfrm>
        </p:spPr>
        <p:txBody>
          <a:bodyPr>
            <a:normAutofit/>
          </a:bodyPr>
          <a:lstStyle/>
          <a:p>
            <a:r>
              <a:rPr lang="ar-SA" sz="2000" dirty="0"/>
              <a:t>يعرف </a:t>
            </a:r>
            <a:r>
              <a:rPr lang="ar-SA" sz="2000" b="1" dirty="0"/>
              <a:t> محمد حسن علاوى (2002م) </a:t>
            </a:r>
            <a:r>
              <a:rPr lang="ar-SA" sz="2000" dirty="0"/>
              <a:t> الإسترخاء بأنه " عدم أداء أى شئ مطلقا بإستخدام العضلات أو فك أسر أو إطلاق سراح أى إنقباض أو توتر فى العضلات وعدم وجود نشاط عضلى تماما أو الوصول إلى درجة الصفر تقريبا فى النشاط العضلى "0</a:t>
            </a:r>
            <a:r>
              <a:rPr lang="en-US" sz="2000" dirty="0"/>
              <a:t/>
            </a:r>
            <a:br>
              <a:rPr lang="en-US" sz="2000" dirty="0"/>
            </a:br>
            <a:r>
              <a:rPr lang="ar-SA" sz="2000" dirty="0"/>
              <a:t> </a:t>
            </a:r>
            <a:r>
              <a:rPr lang="en-US" sz="2000" dirty="0"/>
              <a:t/>
            </a:r>
            <a:br>
              <a:rPr lang="en-US" sz="2000" dirty="0"/>
            </a:br>
            <a:r>
              <a:rPr lang="ar-SA" sz="2000" dirty="0"/>
              <a:t>ويشير </a:t>
            </a:r>
            <a:r>
              <a:rPr lang="ar-SA" sz="2000" b="1" dirty="0"/>
              <a:t>محمد العربى شمعون ، ماجدة إسماعيل ( 2001م ) </a:t>
            </a:r>
            <a:r>
              <a:rPr lang="ar-SA" sz="2000" dirty="0"/>
              <a:t>أن الإسترخاء هو " إنسحاب مؤقت ومتعمد من النشاط يسمح بإعادة الشحن أو الإستفادة الكاملة من الطاقات البدنية والعقلية والإنفعالية". وأن الإسترخاء يمثل أهمية كبرى لأى رياضى ويهدف إلى الوصول إلى قمة مستوى الأداء حيث يساهم فى التقليل من الضغوط أو الجوانب العقلية والنفسية والسلبية مثل القلق وعدم الثقة بالنفس ويرفع من معدلات العوامل العقلية الإيجابية مثل التركيز0 </a:t>
            </a:r>
            <a:endParaRPr lang="ar-EG" sz="2000" dirty="0"/>
          </a:p>
        </p:txBody>
      </p:sp>
      <p:sp>
        <p:nvSpPr>
          <p:cNvPr id="3" name="Content Placeholder 2"/>
          <p:cNvSpPr>
            <a:spLocks noGrp="1"/>
          </p:cNvSpPr>
          <p:nvPr>
            <p:ph idx="1"/>
          </p:nvPr>
        </p:nvSpPr>
        <p:spPr>
          <a:xfrm>
            <a:off x="457200" y="5589240"/>
            <a:ext cx="8229600" cy="536923"/>
          </a:xfrm>
        </p:spPr>
        <p:txBody>
          <a:bodyPr>
            <a:normAutofit lnSpcReduction="10000"/>
          </a:bodyPr>
          <a:lstStyle/>
          <a:p>
            <a:endParaRPr lang="ar-EG" dirty="0"/>
          </a:p>
        </p:txBody>
      </p:sp>
    </p:spTree>
    <p:extLst>
      <p:ext uri="{BB962C8B-B14F-4D97-AF65-F5344CB8AC3E}">
        <p14:creationId xmlns:p14="http://schemas.microsoft.com/office/powerpoint/2010/main" val="1143522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SA" sz="2000" dirty="0"/>
              <a:t> 	ويشير </a:t>
            </a:r>
            <a:r>
              <a:rPr lang="ar-SA" sz="2000" b="1" dirty="0"/>
              <a:t>أسامة كامل راتب ( 1991م ) </a:t>
            </a:r>
            <a:r>
              <a:rPr lang="ar-SA" sz="2000" dirty="0"/>
              <a:t>إلى أن التمرين الإسترخائى يغير الرياضيين فى معرفتهم بدرجة الإسترخاء المثلى والتى تختلف من رياضى لأخر ومن موقف لأخر ، وعندما يستخدم الإسترخاء فى مجال الأداء الرياضى فإن اللاعب يظل متأهبا للضغوط التى قد تأتى نتيجة عوامل داخلية أو خارجية وإكتساب اللاعب مهارة الإسترخاء تسمح له بالشعور بحالة إيجابية عامة بما يمكنه من إعادة تعبئة طاقاته الجسمية والعقلية والإنفعالية ، وتسمح له بإنقاص الإستثارة الزائدة إلى المستوى المناسب قبل وأثناء المنافسة ، ويفضل إستخدام الإسترخاء قبل التصور العقلى حيث يسمح ذلك بأن يكون التصور العقلى أكثر تعمقا وأفضل فائدة0 </a:t>
            </a:r>
            <a:r>
              <a:rPr lang="en-US" sz="2000" dirty="0"/>
              <a:t/>
            </a:r>
            <a:br>
              <a:rPr lang="en-US" sz="2000" dirty="0"/>
            </a:br>
            <a:endParaRPr lang="ar-EG" sz="2000" dirty="0"/>
          </a:p>
        </p:txBody>
      </p:sp>
      <p:sp>
        <p:nvSpPr>
          <p:cNvPr id="3" name="Content Placeholder 2"/>
          <p:cNvSpPr>
            <a:spLocks noGrp="1"/>
          </p:cNvSpPr>
          <p:nvPr>
            <p:ph idx="1"/>
          </p:nvPr>
        </p:nvSpPr>
        <p:spPr>
          <a:xfrm>
            <a:off x="395536" y="5589240"/>
            <a:ext cx="8229600" cy="1268760"/>
          </a:xfrm>
        </p:spPr>
        <p:txBody>
          <a:bodyPr/>
          <a:lstStyle/>
          <a:p>
            <a:endParaRPr lang="ar-EG" dirty="0"/>
          </a:p>
        </p:txBody>
      </p:sp>
    </p:spTree>
    <p:extLst>
      <p:ext uri="{BB962C8B-B14F-4D97-AF65-F5344CB8AC3E}">
        <p14:creationId xmlns:p14="http://schemas.microsoft.com/office/powerpoint/2010/main" val="1092148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126</Words>
  <Application>Microsoft Office PowerPoint</Application>
  <PresentationFormat>On-screen Show (4:3)</PresentationFormat>
  <Paragraphs>10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محاضرة  دراسات عليا  اولى دكتوراة  بنين دور اكتوبر سيكولوجى استاذ المادة  استاذ دكتور عاطف نمر خليفة  استاذ مساعد دكتور محمد عبد الكريم نبهان عنوان المحاضرة  تابع المهارت النفسية تاريخ 4-4-  2020</vt:lpstr>
      <vt:lpstr>تقييم الإحتياجات النفسية Assessment of psychological needs                                                                                       إن تحديد أهداف هذه المهارات النفسية هى الخطوة الأولى فى تخطيط البرنامج ولذلك فإن محاولة تقييم الإحتياجات لكل لاعب تعتبر من الأمور الهامة للتعرف على نوعية المهارات النفسية " العقلية " التى تؤثر بصورة واضحة على أداء اللاعب الرياضى ، ولابد للأخصائى النفسى الرياضى أن يشرك المدير الفنى أو المدرب الرياضى للاعبين فى تقييم مثل هذه الإحتياجات النفسية وذلك لأنهم أكثر دراية بكل لاعب وبما يحتاجه وبعوامل الضعف والقوة التى تؤثر إيجابيا وسلبيا فى كل لاعب0   </vt:lpstr>
      <vt:lpstr>تحديد المهارات النفسية " العقلية " الضرورية لكل لاعب Identify psychological "mental" skills necessary for each player  فى ضوء المقابلات الشخصية للأخصائى النفسى الرياضى مع اللاعبين ، المدرب أو المدير الفنى ، نتائج الإختبارات النفسية التى تم تطبيقها على اللاعبين و يتم تقييم الإحتياجات النفسية للاعبين وتحديد نواحى الضعف والقوة المؤثرة فى الأداء والمرتبطة بالجوانب النفسية لكل لاعب على حدة ، ويكون ذلك فى حضور المدرب أو المدير الفنى ، ويتم الإتفاق على المهارات النفسية " العقلية " التى ينبغى التدريب عليها وعدد مرات التدريب الأسبوعية ، ومدة التدريب على كل مهارة نفسية "عقلية "  وتوقيتات هذه الفترة بالنسبة لفترات التدريب البدنى وغير ذلك من الجوانب التى ينبغى تحديدها بدقة0 </vt:lpstr>
      <vt:lpstr>تصميم وتنفيذ برامج تدريب المهارات النفسية " العقلية " designing and implementation of psychosocial mental skills training programs                                                         فى ضوء الخطوات السابقة يقوم الأخصائى النفسى الرياضى بوضع برنامج مخصص لكل لاعب فى ضوء إحتياجاته النفسية ويقوم بالإشراف على تنفيذه مع مراعاة ماسبق ذكره من فترات التدريب وتوقيتاتها ، وعدد مرات التدريب الأسبوعية ، كما يجب أن يراعى الرياضة التخصصية التى يمارسها اللاعب0</vt:lpstr>
      <vt:lpstr>تقييم برامج تدريب المهارات النفسية " العقلية " Assessing the psychological skills training programs                        إن عملية تقييم برامج تدريب المهارات النفسية عملية هامة ، حيث يمكن من خلالها التعرف على التغيرات والتطورات الحادثة فى الأداء والمستوى للاعبين كنتيجة للتدريب على المهارات النفسية " العقلية "  فهو بمثابة تغذية راجعة عن فاعلية البرامج والقدرة على تعديلها عند الضرورة ، ويمكن إستخدام المقابلات الشخصية وكذلك مقاييس التقدير والملاحظة الخارجية المقننة لسلوك اللاعبين كأسلوب للحكم على مدى تحقيق  البرامج لأهدافها0 </vt:lpstr>
      <vt:lpstr>فترات أداء التدريب على المهارات النفسية " العقلية " Periods of performance skills training, psychological                           من المناسب بدء التدريب على المهارات النفسية فى الفترة الإعدادية قبل الإشتراك الفعلى فى المنافسات الرسمية أو فى غضون فترة ما بعد المنافسات الرياضية وهى الفترة التى يكون فيها لدى اللاعب المزيد من الوقت لتعلم هذه المهارات ولا يكون اللاعب تحت تأثير ضغوط المنافسة الرياضية0 ويختلف الوقت المطلوب للتدريب على المهارات النفسية " العقلية " طبقا لأنواع المهارت المطلوب التدريب عليها طبقا لبعض الفروق الفردية بين اللاعبين ، وقد أشار بعض خبراء علم النفس الرياضى إلى أن التدريب الأولى على المهارات النفسية       " العقلية " يتطلب فترات تدريبية تتراوح ما بين ( 15 : 30 ق ) بواقع من ( 3 : 5 ) مرات أسبوعيا ولفترة تتراوح ما بين ( 3 : 6 ) شهور حتى يمكن للاعب إكتساب وإتقان المهارات النفسية " العقلية "  ، كما يختلف توقيت أداء المهارات النفسية طبقا لنوعية هذه المهارات ، فقد تؤدى بعضها قبل أداء التدريب الحركى أو البدنى0 ويراعى أن يستمر التدريب على المهارات النفسية طوال فترة التدريب الحركى أو البدنى للاعب وطوال فترة إشتراكه فى المنافسات إذا أن الإنقطاع عن التدريب على المهارات النفسية يؤثر سلبيا على مستوى أداء اللاعب0</vt:lpstr>
      <vt:lpstr>الإسترخاء Relaxation  مفهوم وأهمية الإسترخاء  Concept &amp;Importance Of Relaxation                        يمثل الإسترخاء أهمية كبرى فى تحقيق أفضل مستوى لدى اللاعبين حيث تساعد مهارة الإسترخاء اللاعبين على الإقلال من التوتر العقلى والبدنى والقلق ، كما يؤدى إلى زيادة الثقة بالنفس ، والقدرة على التركيز والأداء الجيد0   ويؤكد محمد العربى شمعون ، ماجدة إسماعيل ( 2001م ) على أن الإسترخاء يمثل أحد الأبعاد الأساسية فى إجراءات الإستعداد للمنافسات حيث يسهم فى خفض التوتر والإستثارة غير المطلوبة أو مفهوم الذات السلبى الذى يمكن أن ينشأ فى مثل هذه الظروف0    كما يتفق كلا من محمد حسن علاوى ( 2002م ) ، محمد العربى شمعون     (1999م) ، أسامة كامل راتب ( 1997م ) أن الإسترخاء يساعد على الوصول لأعلى المستويات الرياضية وذلك من خلال خفض مستويات الضغوط والقلق لدى اللاعبين سواء قبل أو أثناء أو بعد المنافسة الرياضية إضافة إلى القدرة على ضبط مستوى الإستثارة العضلية والإنفعالية0  </vt:lpstr>
      <vt:lpstr>يعرف  محمد حسن علاوى (2002م)  الإسترخاء بأنه " عدم أداء أى شئ مطلقا بإستخدام العضلات أو فك أسر أو إطلاق سراح أى إنقباض أو توتر فى العضلات وعدم وجود نشاط عضلى تماما أو الوصول إلى درجة الصفر تقريبا فى النشاط العضلى "0   ويشير محمد العربى شمعون ، ماجدة إسماعيل ( 2001م ) أن الإسترخاء هو " إنسحاب مؤقت ومتعمد من النشاط يسمح بإعادة الشحن أو الإستفادة الكاملة من الطاقات البدنية والعقلية والإنفعالية". وأن الإسترخاء يمثل أهمية كبرى لأى رياضى ويهدف إلى الوصول إلى قمة مستوى الأداء حيث يساهم فى التقليل من الضغوط أو الجوانب العقلية والنفسية والسلبية مثل القلق وعدم الثقة بالنفس ويرفع من معدلات العوامل العقلية الإيجابية مثل التركيز0 </vt:lpstr>
      <vt:lpstr>  ويشير أسامة كامل راتب ( 1991م ) إلى أن التمرين الإسترخائى يغير الرياضيين فى معرفتهم بدرجة الإسترخاء المثلى والتى تختلف من رياضى لأخر ومن موقف لأخر ، وعندما يستخدم الإسترخاء فى مجال الأداء الرياضى فإن اللاعب يظل متأهبا للضغوط التى قد تأتى نتيجة عوامل داخلية أو خارجية وإكتساب اللاعب مهارة الإسترخاء تسمح له بالشعور بحالة إيجابية عامة بما يمكنه من إعادة تعبئة طاقاته الجسمية والعقلية والإنفعالية ، وتسمح له بإنقاص الإستثارة الزائدة إلى المستوى المناسب قبل وأثناء المنافسة ، ويفضل إستخدام الإسترخاء قبل التصور العقلى حيث يسمح ذلك بأن يكون التصور العقلى أكثر تعمقا وأفضل فائدة0  </vt:lpstr>
      <vt:lpstr>المراجع العلمية : أسامة كامل راتب (2000م) : تدريب المهارات النفسية ، تطبيقات فى المجال الرياضى ، دار الفكر العربى ، القاهرة0 أسامة كامل راتب (2001م) : الإعداد النفسى لتدريب الناشئين ، دار الفكر العربى ، القاهرة0 محمد العربى شمعون (1996م) : التدريب العقلى فى المجال الرياضى ، دار الفكر العربى ، القاهرة0 محمد حسن علاوى (1992م) : سيكولوجية التدريب والمنافسات ، ط 7 ، دار المعارف ، القاهرة0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اولى دكتوراة  بنات دور اكتوبر سيكولوجى استاذ المادة  استاذ دكتور عاطف نمر خليفة  استاذ مساعد دكتور محمد عبد الكريم نبهان عنوان المحاضرة  تابع المهارت النفسية تاريخ 21-3-  2020</dc:title>
  <dc:creator>a</dc:creator>
  <cp:lastModifiedBy>a</cp:lastModifiedBy>
  <cp:revision>3</cp:revision>
  <dcterms:created xsi:type="dcterms:W3CDTF">2020-03-16T14:04:46Z</dcterms:created>
  <dcterms:modified xsi:type="dcterms:W3CDTF">2020-03-27T07:45:37Z</dcterms:modified>
</cp:coreProperties>
</file>