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A064DC4D-E455-4350-AAC3-93248993E850}"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2278128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064DC4D-E455-4350-AAC3-93248993E850}"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290910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064DC4D-E455-4350-AAC3-93248993E850}"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175680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064DC4D-E455-4350-AAC3-93248993E850}"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2899685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4DC4D-E455-4350-AAC3-93248993E850}"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317534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A064DC4D-E455-4350-AAC3-93248993E850}"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3545843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A064DC4D-E455-4350-AAC3-93248993E850}"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153830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A064DC4D-E455-4350-AAC3-93248993E850}"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89302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4DC4D-E455-4350-AAC3-93248993E850}"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2680716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4DC4D-E455-4350-AAC3-93248993E850}"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2762521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4DC4D-E455-4350-AAC3-93248993E850}"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E9DD6DC-9555-4886-ABDE-A0D01AB056B2}" type="slidenum">
              <a:rPr lang="ar-EG" smtClean="0"/>
              <a:t>‹#›</a:t>
            </a:fld>
            <a:endParaRPr lang="ar-EG"/>
          </a:p>
        </p:txBody>
      </p:sp>
    </p:spTree>
    <p:extLst>
      <p:ext uri="{BB962C8B-B14F-4D97-AF65-F5344CB8AC3E}">
        <p14:creationId xmlns:p14="http://schemas.microsoft.com/office/powerpoint/2010/main" val="307481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064DC4D-E455-4350-AAC3-93248993E850}"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9DD6DC-9555-4886-ABDE-A0D01AB056B2}" type="slidenum">
              <a:rPr lang="ar-EG" smtClean="0"/>
              <a:t>‹#›</a:t>
            </a:fld>
            <a:endParaRPr lang="ar-EG"/>
          </a:p>
        </p:txBody>
      </p:sp>
    </p:spTree>
    <p:extLst>
      <p:ext uri="{BB962C8B-B14F-4D97-AF65-F5344CB8AC3E}">
        <p14:creationId xmlns:p14="http://schemas.microsoft.com/office/powerpoint/2010/main" val="20494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4896543"/>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a:solidFill>
                  <a:prstClr val="black"/>
                </a:solidFill>
              </a:rPr>
              <a:t>اولى دكتوراة</a:t>
            </a:r>
            <a:br>
              <a:rPr lang="ar-EG" sz="2000" dirty="0">
                <a:solidFill>
                  <a:prstClr val="black"/>
                </a:solidFill>
              </a:rPr>
            </a:br>
            <a:r>
              <a:rPr lang="ar-EG" sz="2000" dirty="0" smtClean="0">
                <a:solidFill>
                  <a:prstClr val="black"/>
                </a:solidFill>
              </a:rPr>
              <a:t>بنات دور </a:t>
            </a:r>
            <a:r>
              <a:rPr lang="ar-EG" sz="2000" dirty="0">
                <a:solidFill>
                  <a:prstClr val="black"/>
                </a:solidFill>
              </a:rPr>
              <a:t>اكتوبر</a:t>
            </a:r>
            <a:br>
              <a:rPr lang="ar-EG" sz="2000" dirty="0">
                <a:solidFill>
                  <a:prstClr val="black"/>
                </a:solidFill>
              </a:rPr>
            </a:br>
            <a:r>
              <a:rPr lang="ar-EG" sz="2000" dirty="0">
                <a:solidFill>
                  <a:prstClr val="black"/>
                </a:solidFill>
              </a:rPr>
              <a:t>سيكولوجىة المنافسات</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a:t>
            </a:r>
            <a:r>
              <a:rPr lang="ar-EG" sz="2000" dirty="0" smtClean="0">
                <a:solidFill>
                  <a:prstClr val="black"/>
                </a:solidFill>
              </a:rPr>
              <a:t>المحاضرة تابع </a:t>
            </a:r>
            <a:r>
              <a:rPr lang="ar-EG" sz="2000" dirty="0">
                <a:solidFill>
                  <a:prstClr val="black"/>
                </a:solidFill>
              </a:rPr>
              <a:t>الضغوط النفسية</a:t>
            </a:r>
            <a:br>
              <a:rPr lang="ar-EG" sz="2000" dirty="0">
                <a:solidFill>
                  <a:prstClr val="black"/>
                </a:solidFill>
              </a:rPr>
            </a:br>
            <a:r>
              <a:rPr lang="ar-EG" sz="2000">
                <a:solidFill>
                  <a:prstClr val="black"/>
                </a:solidFill>
              </a:rPr>
              <a:t>تاريخ </a:t>
            </a:r>
            <a:r>
              <a:rPr lang="ar-EG" sz="2000" smtClean="0">
                <a:solidFill>
                  <a:prstClr val="black"/>
                </a:solidFill>
              </a:rPr>
              <a:t>28-3-  </a:t>
            </a:r>
            <a:r>
              <a:rPr lang="ar-EG" sz="2000" dirty="0">
                <a:solidFill>
                  <a:prstClr val="black"/>
                </a:solidFill>
              </a:rPr>
              <a:t>2020</a:t>
            </a:r>
            <a:endParaRPr lang="ar-EG" sz="2000" dirty="0"/>
          </a:p>
        </p:txBody>
      </p:sp>
      <p:sp>
        <p:nvSpPr>
          <p:cNvPr id="3" name="Subtitle 2"/>
          <p:cNvSpPr>
            <a:spLocks noGrp="1"/>
          </p:cNvSpPr>
          <p:nvPr>
            <p:ph type="subTitle" idx="1"/>
          </p:nvPr>
        </p:nvSpPr>
        <p:spPr>
          <a:xfrm flipV="1">
            <a:off x="1371600" y="5638800"/>
            <a:ext cx="6400800" cy="94456"/>
          </a:xfrm>
        </p:spPr>
        <p:txBody>
          <a:bodyPr>
            <a:normAutofit fontScale="25000" lnSpcReduction="20000"/>
          </a:bodyPr>
          <a:lstStyle/>
          <a:p>
            <a:endParaRPr lang="ar-EG" dirty="0"/>
          </a:p>
        </p:txBody>
      </p:sp>
    </p:spTree>
    <p:extLst>
      <p:ext uri="{BB962C8B-B14F-4D97-AF65-F5344CB8AC3E}">
        <p14:creationId xmlns:p14="http://schemas.microsoft.com/office/powerpoint/2010/main" val="3311156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SA" sz="2000" b="1" dirty="0"/>
              <a:t>1 – المطلب البيئى : </a:t>
            </a:r>
            <a:r>
              <a:rPr lang="en-US" sz="2000" dirty="0"/>
              <a:t/>
            </a:r>
            <a:br>
              <a:rPr lang="en-US" sz="2000" dirty="0"/>
            </a:br>
            <a:r>
              <a:rPr lang="ar-SA" sz="2000" dirty="0"/>
              <a:t>	فى هذه المرحلة نلاحظ أن هناك بعض أنواع المطالب واقعة على عاتق الفرد ، وتكون تلك المطالب بدنية ونفسية كما هو فى الأعمال المختلفة أو النافسات الرياضية التى تتطلب من اللاعب ضغط النفس وبذل طاقة أعلى كمثال محاولة اللاعب الظهور بالمستوى المرتفع أمام الجمهور المتفرجين أو الإداريين . </a:t>
            </a:r>
            <a:r>
              <a:rPr lang="en-US" sz="2000" dirty="0"/>
              <a:t/>
            </a:r>
            <a:br>
              <a:rPr lang="en-US" sz="2000" dirty="0"/>
            </a:br>
            <a:r>
              <a:rPr lang="ar-SA" sz="2000" b="1" dirty="0"/>
              <a:t>2 – إدراك المطلب البيئى : </a:t>
            </a:r>
            <a:r>
              <a:rPr lang="en-US" sz="2000" dirty="0"/>
              <a:t/>
            </a:r>
            <a:br>
              <a:rPr lang="en-US" sz="2000" dirty="0"/>
            </a:br>
            <a:r>
              <a:rPr lang="ar-SA" sz="2000" dirty="0"/>
              <a:t>	حيث يختلف الأفراد فيما بينهم بالنسبة لإدراك المطالب البيئية فيشعر فرد ما بأن </a:t>
            </a:r>
            <a:r>
              <a:rPr lang="en-US" sz="2000" dirty="0"/>
              <a:t/>
            </a:r>
            <a:br>
              <a:rPr lang="en-US" sz="2000" dirty="0"/>
            </a:br>
            <a:r>
              <a:rPr lang="ar-SA" sz="2000" dirty="0"/>
              <a:t>قدراته وامكاناته تفى ما يطلب منه ، مما يشعر بالمتعة لإقناعه بإمكانية الوفاء بما هو مطلوب منه من حيث نجد فرداً أخر يؤدى نفس المطلب بالتهديد لإدراكه بعض قدراته وقله إمكانياته على الأداء الجيد . </a:t>
            </a:r>
            <a:r>
              <a:rPr lang="en-US" sz="2000" dirty="0"/>
              <a:t/>
            </a:r>
            <a:br>
              <a:rPr lang="en-US" sz="2000" dirty="0"/>
            </a:br>
            <a:endParaRPr lang="ar-EG" sz="20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1708861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b="1" dirty="0"/>
              <a:t>3 – الاستجابة للضغط : </a:t>
            </a:r>
            <a:r>
              <a:rPr lang="en-US" sz="2000" dirty="0"/>
              <a:t/>
            </a:r>
            <a:br>
              <a:rPr lang="en-US" sz="2000" dirty="0"/>
            </a:br>
            <a:r>
              <a:rPr lang="ar-SA" sz="2000" dirty="0"/>
              <a:t>	هذه المرحلة تتضمن الاستجابة البدنية والنفسية لإدراك المطلب البيئى فإذا كان هذا الإدراك مهدداً للفرد ، فإن الاستجابة تكون حالة قلق مصحوبة بمشاعر معرفية سلبية          ( أى حالة قلق معرفى ) أو تكون تنشيط فسيولوجى مرتفع ( أى حالة قلق بدنى ) أو كلاهما معاً بالإضافة إلى حدوث الاستجابات الأخرى مثل زيادة التوتر العضلى فى القدرة على التركيز.</a:t>
            </a:r>
            <a:r>
              <a:rPr lang="en-US" sz="2000" dirty="0"/>
              <a:t/>
            </a:r>
            <a:br>
              <a:rPr lang="en-US" sz="2000" dirty="0"/>
            </a:br>
            <a:r>
              <a:rPr lang="ar-SA" sz="2000" b="1" dirty="0"/>
              <a:t>4 – النتائج السلوكية : </a:t>
            </a:r>
            <a:r>
              <a:rPr lang="en-US" sz="2000" dirty="0"/>
              <a:t/>
            </a:r>
            <a:br>
              <a:rPr lang="en-US" sz="2000" dirty="0"/>
            </a:br>
            <a:r>
              <a:rPr lang="ar-SA" sz="2000" dirty="0"/>
              <a:t>	هذه المرحلة هى مرحلة السلوك الحقيقى أو العضلى للاعب الذى يقع عليه الضغط ، فإذا كان إدراك اللاعب للمطالب مهدداً له فقد يتأثر أداء اللاعب بصورة سلبية ، وعلى العكس من ذلك إذا كان إدراك اللاعب للمطلب الواقع على كاهله غير مهدد له فقد يؤثر ذلك على أداء اللاعب بصورة إيجابية .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115202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EG" sz="2000" dirty="0"/>
              <a:t>المراجع العلمية :</a:t>
            </a:r>
            <a:br>
              <a:rPr lang="ar-EG"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ar-SA" sz="2000" b="1" dirty="0"/>
              <a:t>محمد حسن علاوى (1998م) :</a:t>
            </a:r>
            <a:r>
              <a:rPr lang="ar-SA" sz="2000" dirty="0"/>
              <a:t> مدخل علم النفس الرياضى ، ط2 ، مركز الكتاب للنشر ،القاهرة0   </a:t>
            </a:r>
            <a:r>
              <a:rPr lang="en-US" sz="2000" dirty="0"/>
              <a:t/>
            </a:r>
            <a:br>
              <a:rPr lang="en-US" sz="2000" dirty="0"/>
            </a:br>
            <a:r>
              <a:rPr lang="ar-SA" sz="2000" b="1" dirty="0"/>
              <a:t>محمد حسن علاوى(1998م):</a:t>
            </a:r>
            <a:r>
              <a:rPr lang="ar-SA" sz="2000" dirty="0"/>
              <a:t> سيكولوجية الجماعات الرياضية ، مركز الكتاب للنشر ، القاهرة. </a:t>
            </a:r>
            <a:r>
              <a:rPr lang="en-US" sz="2000" dirty="0"/>
              <a:t/>
            </a:r>
            <a:br>
              <a:rPr lang="en-US" sz="2000" dirty="0"/>
            </a:br>
            <a:r>
              <a:rPr lang="ar-SA" sz="2000" b="1" dirty="0"/>
              <a:t>محمد حسن علاوى (2002م) :</a:t>
            </a:r>
            <a:r>
              <a:rPr lang="ar-SA" sz="2000" dirty="0"/>
              <a:t> علم نفس التدريب والمنافسة الرياضية ، دار الفكر العربى ، القاهرة0</a:t>
            </a:r>
            <a:r>
              <a:rPr lang="en-US" sz="2000" dirty="0"/>
              <a:t/>
            </a:r>
            <a:br>
              <a:rPr lang="en-US" sz="2000" dirty="0"/>
            </a:br>
            <a:r>
              <a:rPr lang="ar-SA" sz="2000" b="1" dirty="0"/>
              <a:t>محمود عبدالفتاح عنان (1995م) :</a:t>
            </a:r>
            <a:r>
              <a:rPr lang="ar-SA" sz="2000" dirty="0"/>
              <a:t> سيكولوجية التربية البدنية والرياضية ( النظرية والتطبيق والتجريب ) ، دار الفكر العربى ، القاهرة0</a:t>
            </a:r>
            <a:r>
              <a:rPr lang="en-US" sz="2000" dirty="0"/>
              <a:t/>
            </a:r>
            <a:br>
              <a:rPr lang="en-US" sz="2000" dirty="0"/>
            </a:br>
            <a:r>
              <a:rPr lang="ar-SA" sz="2000" b="1" dirty="0"/>
              <a:t>محمود عبدالقادر (1977م)</a:t>
            </a:r>
            <a:r>
              <a:rPr lang="ar-SA" sz="2000" dirty="0"/>
              <a:t> : دراستان فى دوافع الإنجاز سيكولوجية التحديث للشباب الجامعى ، مكتبة الأنجلو المصرية ، القاهرة0</a:t>
            </a:r>
            <a:r>
              <a:rPr lang="en-US" sz="2000" dirty="0"/>
              <a:t/>
            </a:r>
            <a:br>
              <a:rPr lang="en-US" sz="2000" dirty="0"/>
            </a:br>
            <a:r>
              <a:rPr lang="ar-SA" sz="2000" b="1" dirty="0"/>
              <a:t>مصطفى حسين باهى ، سمير عبد القادر (1999م):</a:t>
            </a:r>
            <a:r>
              <a:rPr lang="ar-SA" sz="2000" dirty="0"/>
              <a:t> سيكولوجية التفوق الرياضى ( تنمية المهارات العقلية ) ، مكتبة النهضة المصرية ، القاهرة. </a:t>
            </a:r>
            <a:r>
              <a:rPr lang="en-US" sz="2000" dirty="0"/>
              <a:t/>
            </a:r>
            <a:br>
              <a:rPr lang="en-US" sz="2000" dirty="0"/>
            </a:br>
            <a:r>
              <a:rPr lang="ar-SA" sz="2000" b="1" dirty="0"/>
              <a:t>مصطفى حسين باهى ، محمود عبد الفتاح عنان (2000م</a:t>
            </a:r>
            <a:r>
              <a:rPr lang="ar-SA" sz="2000" dirty="0"/>
              <a:t>): قراءات متقدمة فى علم نفس الرياضة ( نظريات – تطبيقات – تحليلات ) ، مكتبة الأنجلو المصرية ، القاهرة.</a:t>
            </a: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183157"/>
          </a:xfrm>
        </p:spPr>
        <p:txBody>
          <a:bodyPr>
            <a:normAutofit fontScale="25000" lnSpcReduction="20000"/>
          </a:bodyPr>
          <a:lstStyle/>
          <a:p>
            <a:endParaRPr lang="ar-EG" dirty="0"/>
          </a:p>
        </p:txBody>
      </p:sp>
    </p:spTree>
    <p:extLst>
      <p:ext uri="{BB962C8B-B14F-4D97-AF65-F5344CB8AC3E}">
        <p14:creationId xmlns:p14="http://schemas.microsoft.com/office/powerpoint/2010/main" val="393460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SA" sz="2000" b="1" dirty="0"/>
              <a:t>أنواع الضغوط : </a:t>
            </a:r>
            <a:r>
              <a:rPr lang="en-US" sz="2000" dirty="0"/>
              <a:t/>
            </a:r>
            <a:br>
              <a:rPr lang="en-US" sz="2000" dirty="0"/>
            </a:br>
            <a:r>
              <a:rPr lang="ar-SA" sz="2000" b="1" dirty="0"/>
              <a:t>	</a:t>
            </a:r>
            <a:r>
              <a:rPr lang="ar-SA" sz="2000" dirty="0"/>
              <a:t>لقد تعددت تقسيمات أنواع الضغوط لدى العلماء منها : </a:t>
            </a:r>
            <a:r>
              <a:rPr lang="en-US" sz="2000" dirty="0"/>
              <a:t/>
            </a:r>
            <a:br>
              <a:rPr lang="en-US" sz="2000" dirty="0"/>
            </a:br>
            <a:r>
              <a:rPr lang="ar-SA" sz="2000" dirty="0"/>
              <a:t>1 – يذكر " هول ولندزى " </a:t>
            </a:r>
            <a:r>
              <a:rPr lang="en-US" sz="2000" dirty="0"/>
              <a:t>Hall &amp; </a:t>
            </a:r>
            <a:r>
              <a:rPr lang="en-US" sz="2000" dirty="0" err="1"/>
              <a:t>Lindazey</a:t>
            </a:r>
            <a:r>
              <a:rPr lang="ar-SA" sz="2000" dirty="0"/>
              <a:t> ( 1978 ) أن " مورى " صنف الضغوط إلى نوعين : </a:t>
            </a:r>
            <a:r>
              <a:rPr lang="en-US" sz="2000" dirty="0"/>
              <a:t/>
            </a:r>
            <a:br>
              <a:rPr lang="en-US" sz="2000" dirty="0"/>
            </a:br>
            <a:r>
              <a:rPr lang="ar-SA" sz="2000" dirty="0"/>
              <a:t>أ - ضغوط بيتا </a:t>
            </a:r>
            <a:r>
              <a:rPr lang="en-US" sz="2000" dirty="0" err="1"/>
              <a:t>Betastress</a:t>
            </a:r>
            <a:r>
              <a:rPr lang="ar-SA" sz="2000" dirty="0"/>
              <a:t> وهى الضغوط التى تولد وتنشأ نتيجة إدراك الفرد                            للموضوعات البيئية وتفسيرها . </a:t>
            </a:r>
            <a:r>
              <a:rPr lang="en-US" sz="2000" dirty="0"/>
              <a:t/>
            </a:r>
            <a:br>
              <a:rPr lang="en-US" sz="2000" dirty="0"/>
            </a:br>
            <a:r>
              <a:rPr lang="ar-SA" sz="2000" dirty="0"/>
              <a:t>ب - ضغوط ألفا </a:t>
            </a:r>
            <a:r>
              <a:rPr lang="en-US" sz="2000" dirty="0"/>
              <a:t>Alpha stress</a:t>
            </a:r>
            <a:r>
              <a:rPr lang="ar-SA" sz="2000" dirty="0"/>
              <a:t> وهى الضغوط المتصلة بالموضوعات البيئية كما توجد فى الواقع أو كما يظهرها البحث الموضوعى . </a:t>
            </a:r>
            <a:r>
              <a:rPr lang="en-US" sz="2000" dirty="0"/>
              <a:t/>
            </a:r>
            <a:br>
              <a:rPr lang="en-US" sz="2000" dirty="0"/>
            </a:b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203147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SA" sz="2000" dirty="0"/>
              <a:t>2 – ويذكر " لازاوس وكوهن " </a:t>
            </a:r>
            <a:r>
              <a:rPr lang="en-US" sz="2000" dirty="0" err="1"/>
              <a:t>Lazaraus</a:t>
            </a:r>
            <a:r>
              <a:rPr lang="en-US" sz="2000" dirty="0"/>
              <a:t> &amp; </a:t>
            </a:r>
            <a:r>
              <a:rPr lang="en-US" sz="2000" dirty="0" err="1"/>
              <a:t>cohan</a:t>
            </a:r>
            <a:r>
              <a:rPr lang="ar-SA" sz="2000" dirty="0"/>
              <a:t> ( 1977 ) أن هناك نوعين من الضغوط : </a:t>
            </a:r>
            <a:r>
              <a:rPr lang="en-US" sz="2000" dirty="0"/>
              <a:t/>
            </a:r>
            <a:br>
              <a:rPr lang="en-US" sz="2000" dirty="0"/>
            </a:br>
            <a:r>
              <a:rPr lang="ar-SA" sz="2000" dirty="0"/>
              <a:t>أ – الضغط البيئى الخارجى : ويشمل المواقف والأحداث التى تحدث فى البيئة الخارجية وتسبب التوتر والقلق للفرد . </a:t>
            </a:r>
            <a:r>
              <a:rPr lang="en-US" sz="2000" dirty="0"/>
              <a:t/>
            </a:r>
            <a:br>
              <a:rPr lang="en-US" sz="2000" dirty="0"/>
            </a:br>
            <a:r>
              <a:rPr lang="ar-SA" sz="2000" dirty="0"/>
              <a:t>ب – الضغط الشخصى الداخلى : ويشمل المتغيرات التى تحدث داخل الفرد كمؤشر لاتجاه الفرد نحو العالم الخارجى.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28939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SA" sz="2000" dirty="0"/>
              <a:t>3 – ويذكر " مور " </a:t>
            </a:r>
            <a:r>
              <a:rPr lang="en-US" sz="2000" dirty="0"/>
              <a:t>More </a:t>
            </a:r>
            <a:r>
              <a:rPr lang="ar-SA" sz="2000" dirty="0"/>
              <a:t> ( 1995 ) ثلاث أنواع من الضغوط هى : </a:t>
            </a:r>
            <a:r>
              <a:rPr lang="en-US" sz="2000" dirty="0"/>
              <a:t/>
            </a:r>
            <a:br>
              <a:rPr lang="en-US" sz="2000" dirty="0"/>
            </a:br>
            <a:r>
              <a:rPr lang="ar-SA" sz="2000" dirty="0"/>
              <a:t>أ – التوتر العادى للحياة اليومية : وينتج هذا النوع من المشاكل البسيطة أو الاحتياجات التى لم يحققها الفرد . </a:t>
            </a:r>
            <a:r>
              <a:rPr lang="en-US" sz="2000" dirty="0"/>
              <a:t/>
            </a:r>
            <a:br>
              <a:rPr lang="en-US" sz="2000" dirty="0"/>
            </a:br>
            <a:r>
              <a:rPr lang="ar-SA" sz="2000" dirty="0"/>
              <a:t>ب – الضغط المتطور : ويكون مستمراً مع الفرد فى مراحل الحياة المختلفة نتيجة للتغيرات فى عادات الشخص وحياته . </a:t>
            </a:r>
            <a:r>
              <a:rPr lang="en-US" sz="2000" dirty="0"/>
              <a:t/>
            </a:r>
            <a:br>
              <a:rPr lang="en-US" sz="2000" dirty="0"/>
            </a:br>
            <a:r>
              <a:rPr lang="ar-SA" sz="2000" dirty="0"/>
              <a:t>جـ - أزمات الحياة : وعادة ما تكون فترة قصيرة الزمن من الأمراض الخطيرة أو فقدان عزيز.  </a:t>
            </a:r>
            <a:r>
              <a:rPr lang="en-US" sz="2000" dirty="0"/>
              <a:t/>
            </a:r>
            <a:br>
              <a:rPr lang="en-US" sz="2000" dirty="0"/>
            </a:br>
            <a:r>
              <a:rPr lang="ar-SA" sz="2000" dirty="0"/>
              <a:t>	وفى ضوء ما تقدم نجد أن الضغوط نوعان هما : </a:t>
            </a:r>
            <a:r>
              <a:rPr lang="en-US" sz="2000" dirty="0"/>
              <a:t/>
            </a:r>
            <a:br>
              <a:rPr lang="en-US" sz="2000" dirty="0"/>
            </a:br>
            <a:r>
              <a:rPr lang="ar-SA" sz="2000" dirty="0"/>
              <a:t>1 – ضغوط تكون نابعة من افتراضات الذات : وهى ضغوط داخلية . </a:t>
            </a:r>
            <a:r>
              <a:rPr lang="en-US" sz="2000" dirty="0"/>
              <a:t/>
            </a:r>
            <a:br>
              <a:rPr lang="en-US" sz="2000" dirty="0"/>
            </a:br>
            <a:r>
              <a:rPr lang="ar-SA" sz="2000" dirty="0"/>
              <a:t>2 – ضغوط تكون نتيجة للمواقف : وهى ضغوط خارجية .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660910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SA" sz="2000" b="1" dirty="0"/>
              <a:t>مصادر الضغوط : </a:t>
            </a:r>
            <a:r>
              <a:rPr lang="en-US" sz="2000" dirty="0"/>
              <a:t/>
            </a:r>
            <a:br>
              <a:rPr lang="en-US" sz="2000" dirty="0"/>
            </a:br>
            <a:r>
              <a:rPr lang="ar-SA" sz="2000" dirty="0"/>
              <a:t>	لقد تعددت مصادر الضغوط ، فقد أشار " أسامة سيد عبد الظاهر " ( 1999 ) إلى أن مصادر الضغوط لدى الرياضيين الناشئين كالآتى : </a:t>
            </a:r>
            <a:r>
              <a:rPr lang="en-US" sz="2000" dirty="0"/>
              <a:t/>
            </a:r>
            <a:br>
              <a:rPr lang="en-US" sz="2000" dirty="0"/>
            </a:br>
            <a:r>
              <a:rPr lang="ar-SA" sz="2000" dirty="0"/>
              <a:t>1 – ضغوط نفسية مرتبطة بواجبات وأعمال التدريب الرياضى . </a:t>
            </a:r>
            <a:r>
              <a:rPr lang="en-US" sz="2000" dirty="0"/>
              <a:t/>
            </a:r>
            <a:br>
              <a:rPr lang="en-US" sz="2000" dirty="0"/>
            </a:br>
            <a:r>
              <a:rPr lang="ar-SA" sz="2000" dirty="0"/>
              <a:t>2 - ضغوط نفسية مرتبطة بالتنافس الرياضى ( قبل – أثناء – بعد ) المنافسة . </a:t>
            </a:r>
            <a:r>
              <a:rPr lang="en-US" sz="2000" dirty="0"/>
              <a:t/>
            </a:r>
            <a:br>
              <a:rPr lang="en-US" sz="2000" dirty="0"/>
            </a:br>
            <a:r>
              <a:rPr lang="ar-SA" sz="2000" dirty="0"/>
              <a:t>3 - ضغوط نفسية مرتبطة باتجاهات الأسرة نحو الرياضة . </a:t>
            </a:r>
            <a:r>
              <a:rPr lang="en-US" sz="2000" dirty="0"/>
              <a:t/>
            </a:r>
            <a:br>
              <a:rPr lang="en-US" sz="2000" dirty="0"/>
            </a:br>
            <a:r>
              <a:rPr lang="ar-SA" sz="2000" dirty="0"/>
              <a:t>4 - ضغوط نفسية مرتبطة بالجهاز الفنى والإدارى والجمهور وأعضاء الفريق ( المجال الرياضى ) . </a:t>
            </a:r>
            <a:r>
              <a:rPr lang="en-US" sz="2000" dirty="0"/>
              <a:t/>
            </a:r>
            <a:br>
              <a:rPr lang="en-US" sz="2000" dirty="0"/>
            </a:br>
            <a:r>
              <a:rPr lang="ar-SA" sz="2000" dirty="0"/>
              <a:t>5 – الضغوط النفسية المرتبطة بمتطلبات الناشىء ( الدراسة أثناء الوقت – متطلبات الحياة الأخرى </a:t>
            </a:r>
            <a:r>
              <a:rPr lang="en-US" sz="2000" dirty="0"/>
              <a:t/>
            </a:r>
            <a:br>
              <a:rPr lang="en-US" sz="2000" dirty="0"/>
            </a:b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139095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SA" sz="2000" dirty="0"/>
              <a:t>وقد أشار " أسامة راتب " إلى تنوع مصادر الضغوط النفسية فيما يلى : </a:t>
            </a:r>
            <a:r>
              <a:rPr lang="en-US" sz="2000" dirty="0"/>
              <a:t/>
            </a:r>
            <a:br>
              <a:rPr lang="en-US" sz="2000" dirty="0"/>
            </a:br>
            <a:r>
              <a:rPr lang="ar-SA" sz="2000" dirty="0"/>
              <a:t>1 – بداية التدريب والمنافسة فى عمر مبكر . </a:t>
            </a:r>
            <a:r>
              <a:rPr lang="en-US" sz="2000" dirty="0"/>
              <a:t/>
            </a:r>
            <a:br>
              <a:rPr lang="en-US" sz="2000" dirty="0"/>
            </a:br>
            <a:r>
              <a:rPr lang="ar-SA" sz="2000" dirty="0"/>
              <a:t>2 – الارتفاع المبالغ من محمل التدريب . </a:t>
            </a:r>
            <a:r>
              <a:rPr lang="en-US" sz="2000" dirty="0"/>
              <a:t/>
            </a:r>
            <a:br>
              <a:rPr lang="en-US" sz="2000" dirty="0"/>
            </a:br>
            <a:r>
              <a:rPr lang="ar-SA" sz="2000" dirty="0"/>
              <a:t>3 – الإرغام الزائد بالمكسب أكثر من الاهتمام بالرياضة . </a:t>
            </a:r>
            <a:r>
              <a:rPr lang="en-US" sz="2000" dirty="0"/>
              <a:t/>
            </a:r>
            <a:br>
              <a:rPr lang="en-US" sz="2000" dirty="0"/>
            </a:br>
            <a:r>
              <a:rPr lang="ar-SA" sz="2000" dirty="0"/>
              <a:t>4 – الخوف من الفشل . </a:t>
            </a:r>
            <a:r>
              <a:rPr lang="en-US" sz="2000" dirty="0"/>
              <a:t/>
            </a:r>
            <a:br>
              <a:rPr lang="en-US" sz="2000" dirty="0"/>
            </a:br>
            <a:r>
              <a:rPr lang="ar-SA" sz="2000" dirty="0"/>
              <a:t>5 – وضع أهداف طموحة أكثر من قدرات الرياضى . </a:t>
            </a:r>
            <a:r>
              <a:rPr lang="en-US" sz="2000" dirty="0"/>
              <a:t/>
            </a:r>
            <a:br>
              <a:rPr lang="en-US" sz="2000" dirty="0"/>
            </a:br>
            <a:r>
              <a:rPr lang="ar-SA" sz="2000" dirty="0"/>
              <a:t>6 – عدم التوفيق بين مطالب التدريب ومطالب الحياة اليومية . </a:t>
            </a:r>
            <a:r>
              <a:rPr lang="en-US" sz="2000" dirty="0"/>
              <a:t/>
            </a:r>
            <a:br>
              <a:rPr lang="en-US" sz="2000" dirty="0"/>
            </a:br>
            <a:r>
              <a:rPr lang="ar-SA" sz="2000" dirty="0"/>
              <a:t>7 – ضعف العلاقة والاتصال بين المدرب واللاعب . </a:t>
            </a:r>
            <a:r>
              <a:rPr lang="en-US" sz="2000" dirty="0"/>
              <a:t/>
            </a:r>
            <a:br>
              <a:rPr lang="en-US" sz="2000" dirty="0"/>
            </a:br>
            <a:r>
              <a:rPr lang="ar-SA" sz="2000" dirty="0"/>
              <a:t>8 – الوعى بالنتائج السلبية ( ضغوط التدريب ). </a:t>
            </a:r>
            <a:r>
              <a:rPr lang="en-US" sz="2000" dirty="0"/>
              <a:t/>
            </a:r>
            <a:br>
              <a:rPr lang="en-US" sz="2000" dirty="0"/>
            </a:br>
            <a:r>
              <a:rPr lang="ar-SA" sz="2000" dirty="0"/>
              <a:t>	ويشير " كوبر ومارشال " </a:t>
            </a:r>
            <a:r>
              <a:rPr lang="en-US" sz="2000" dirty="0"/>
              <a:t>Cooper &amp; </a:t>
            </a:r>
            <a:r>
              <a:rPr lang="en-US" sz="2000" dirty="0" err="1"/>
              <a:t>marshall</a:t>
            </a:r>
            <a:r>
              <a:rPr lang="ar-SA" sz="2000" dirty="0"/>
              <a:t> ( 1977 ) إلى سبعة مصادر للضغوط ، ستة منها مصادر خارجية وواحد فقط مصدر داخلى . </a:t>
            </a: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703567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SA" sz="2000" b="1" dirty="0"/>
              <a:t>- المصادر الخارجية هى : </a:t>
            </a:r>
            <a:r>
              <a:rPr lang="en-US" sz="2000" dirty="0"/>
              <a:t/>
            </a:r>
            <a:br>
              <a:rPr lang="en-US" sz="2000" dirty="0"/>
            </a:br>
            <a:r>
              <a:rPr lang="ar-SA" sz="2000" dirty="0"/>
              <a:t>1 – ضغوط تأتى من العمل . </a:t>
            </a:r>
            <a:r>
              <a:rPr lang="en-US" sz="2000" dirty="0"/>
              <a:t/>
            </a:r>
            <a:br>
              <a:rPr lang="en-US" sz="2000" dirty="0"/>
            </a:br>
            <a:r>
              <a:rPr lang="ar-SA" sz="2000" dirty="0"/>
              <a:t>2 – ضغوط تأتى من تنظيمات الدور . </a:t>
            </a:r>
            <a:r>
              <a:rPr lang="en-US" sz="2000" dirty="0"/>
              <a:t/>
            </a:r>
            <a:br>
              <a:rPr lang="en-US" sz="2000" dirty="0"/>
            </a:br>
            <a:r>
              <a:rPr lang="ar-SA" sz="2000" dirty="0"/>
              <a:t>3 – ضغوط تأتى أثناء النمو ( فى مراحل الحياة المختلفة ) . </a:t>
            </a:r>
            <a:r>
              <a:rPr lang="en-US" sz="2000" dirty="0"/>
              <a:t/>
            </a:r>
            <a:br>
              <a:rPr lang="en-US" sz="2000" dirty="0"/>
            </a:br>
            <a:r>
              <a:rPr lang="ar-SA" sz="2000" dirty="0"/>
              <a:t>4 – ضغوط تأتى من التنظيمات البيئية والمناخ . </a:t>
            </a:r>
            <a:r>
              <a:rPr lang="en-US" sz="2000" dirty="0"/>
              <a:t/>
            </a:r>
            <a:br>
              <a:rPr lang="en-US" sz="2000" dirty="0"/>
            </a:br>
            <a:r>
              <a:rPr lang="ar-SA" sz="2000" dirty="0"/>
              <a:t>5 – العلاقات الداخلية فى التنظيمات البيئية . </a:t>
            </a:r>
            <a:r>
              <a:rPr lang="en-US" sz="2000" dirty="0"/>
              <a:t/>
            </a:r>
            <a:br>
              <a:rPr lang="en-US" sz="2000" dirty="0"/>
            </a:br>
            <a:r>
              <a:rPr lang="ar-SA" sz="2000" dirty="0"/>
              <a:t>6 – ضغوط تنشأ من المصادر والتنظيمات العالمية .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608810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SA" sz="2000" b="1" dirty="0"/>
              <a:t>- المصدر الداخلى : </a:t>
            </a:r>
            <a:r>
              <a:rPr lang="en-US" sz="2000" dirty="0"/>
              <a:t/>
            </a:r>
            <a:br>
              <a:rPr lang="en-US" sz="2000" dirty="0"/>
            </a:br>
            <a:r>
              <a:rPr lang="ar-SA" sz="2000" dirty="0"/>
              <a:t>ضغوط تأتى من مكونات الشخص للفرد. </a:t>
            </a:r>
            <a:r>
              <a:rPr lang="en-US" sz="2000" dirty="0"/>
              <a:t/>
            </a:r>
            <a:br>
              <a:rPr lang="en-US" sz="2000" dirty="0"/>
            </a:br>
            <a:r>
              <a:rPr lang="ar-SA" sz="2000" dirty="0"/>
              <a:t>من خلال ما تقدم نجد أن الضغوط نجد أن الضغوط تكمن مصادرها فيما يلى : </a:t>
            </a:r>
            <a:r>
              <a:rPr lang="en-US" sz="2000" dirty="0"/>
              <a:t/>
            </a:r>
            <a:br>
              <a:rPr lang="en-US" sz="2000" dirty="0"/>
            </a:br>
            <a:r>
              <a:rPr lang="ar-SA" sz="2000" dirty="0"/>
              <a:t>1 – مصادر بيئية خارجية : تكون موجودة فى الأسرة والعمل فيها ، العلاقة مع الزملاء ، الإصابة ، العائد المادى ، الإدارة ، المدرب ، الجمهور . </a:t>
            </a:r>
            <a:r>
              <a:rPr lang="en-US" sz="2000" dirty="0"/>
              <a:t/>
            </a:r>
            <a:br>
              <a:rPr lang="en-US" sz="2000" dirty="0"/>
            </a:br>
            <a:r>
              <a:rPr lang="ar-SA" sz="2000" dirty="0"/>
              <a:t>2 – مصادر داخلية : وتكون نتيجة لطبيعة الفرد وسماته الشخصية وقدرته على تحمل الضغوط والتعامل معها. </a:t>
            </a:r>
            <a:r>
              <a:rPr lang="en-US" sz="2000" dirty="0"/>
              <a:t/>
            </a:r>
            <a:br>
              <a:rPr lang="en-US" sz="2000" dirty="0"/>
            </a:br>
            <a:r>
              <a:rPr lang="ar-SA" sz="2000" b="1" dirty="0"/>
              <a:t>مراحل الضغط : </a:t>
            </a:r>
            <a:r>
              <a:rPr lang="en-US" sz="2000" dirty="0"/>
              <a:t/>
            </a:r>
            <a:br>
              <a:rPr lang="en-US" sz="2000" dirty="0"/>
            </a:br>
            <a:r>
              <a:rPr lang="ar-SA" sz="2000" dirty="0"/>
              <a:t>	أشار بعض الباحثين فى علم النفس إلى أن عملية الضغط تتكون من مراحل متعددة ومتدرجة ، وكان ذلك فى السبعينات من القرن الحالى وحددها " ماك جراث " </a:t>
            </a:r>
            <a:r>
              <a:rPr lang="en-US" sz="2000" dirty="0"/>
              <a:t>Mac </a:t>
            </a:r>
            <a:r>
              <a:rPr lang="en-US" sz="2000" dirty="0" err="1"/>
              <a:t>grath</a:t>
            </a:r>
            <a:r>
              <a:rPr lang="en-US" sz="2000" dirty="0"/>
              <a:t> </a:t>
            </a:r>
            <a:br>
              <a:rPr lang="en-US" sz="2000" dirty="0"/>
            </a:br>
            <a:r>
              <a:rPr lang="ar-SA" sz="2000" dirty="0"/>
              <a:t>عندما حاول إيجاد تفسير لعملية الضغط وحدد لها الشكل التالى :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3250714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SA" sz="2000" dirty="0"/>
              <a:t>1 – </a:t>
            </a:r>
            <a:r>
              <a:rPr lang="ar-SA" sz="2000" b="1" dirty="0"/>
              <a:t>متطلبات الهدف </a:t>
            </a:r>
            <a:r>
              <a:rPr lang="ar-SA" sz="2000" dirty="0"/>
              <a:t>: وهى أهداف تعرضها البيئة الاجتماعية المحيطة بالفرد ويتطلب منها تحقيقها أو إنجازها . </a:t>
            </a:r>
            <a:r>
              <a:rPr lang="en-US" sz="2000" dirty="0"/>
              <a:t/>
            </a:r>
            <a:br>
              <a:rPr lang="en-US" sz="2000" dirty="0"/>
            </a:br>
            <a:r>
              <a:rPr lang="ar-SA" sz="2000" dirty="0"/>
              <a:t>2 – </a:t>
            </a:r>
            <a:r>
              <a:rPr lang="ar-SA" sz="2000" b="1" dirty="0"/>
              <a:t>إدراك الفرد</a:t>
            </a:r>
            <a:r>
              <a:rPr lang="ar-SA" sz="2000" dirty="0"/>
              <a:t> : يدرك الفرد الهدف المطلوب منه إنجازه فنجد أن الهدف المراد تحقيقه يزيد عن قدراته ولا يتوازن ذلك الهدف وقدراته الخاصة الراهنة . </a:t>
            </a:r>
            <a:r>
              <a:rPr lang="en-US" sz="2000" dirty="0"/>
              <a:t/>
            </a:r>
            <a:br>
              <a:rPr lang="en-US" sz="2000" dirty="0"/>
            </a:br>
            <a:r>
              <a:rPr lang="ar-SA" sz="2000" dirty="0"/>
              <a:t>3 – </a:t>
            </a:r>
            <a:r>
              <a:rPr lang="ar-SA" sz="2000" b="1" dirty="0"/>
              <a:t>الاستجابة</a:t>
            </a:r>
            <a:r>
              <a:rPr lang="ar-SA" sz="2000" dirty="0"/>
              <a:t> : تأتى بحالة من الضغط والتوتر على كاهل الفرد لأن الأداء أو النتيجة ستكون غير مرضية أو عدم تحقيق الهدف المراد إنجازه فيحدث الضغط </a:t>
            </a:r>
            <a:r>
              <a:rPr lang="en-US" sz="2000" dirty="0"/>
              <a:t>stress</a:t>
            </a:r>
            <a:r>
              <a:rPr lang="ar-SA" sz="2000" dirty="0"/>
              <a:t>  . </a:t>
            </a:r>
            <a:r>
              <a:rPr lang="en-US" sz="2000" dirty="0"/>
              <a:t/>
            </a:r>
            <a:br>
              <a:rPr lang="en-US" sz="2000" dirty="0"/>
            </a:br>
            <a:r>
              <a:rPr lang="ar-SA" sz="2000" dirty="0"/>
              <a:t>	كما أشار " مك جراث " </a:t>
            </a:r>
            <a:r>
              <a:rPr lang="en-US" sz="2000" dirty="0"/>
              <a:t>Mac </a:t>
            </a:r>
            <a:r>
              <a:rPr lang="en-US" sz="2000" dirty="0" err="1"/>
              <a:t>grath</a:t>
            </a:r>
            <a:r>
              <a:rPr lang="ar-SA" sz="2000" dirty="0"/>
              <a:t> ( 1970 ) إلى أن عملية الضغط تمر بأربعة مراحل مختلفة مترابطة كالآتى : </a:t>
            </a:r>
            <a:r>
              <a:rPr lang="en-US" sz="2000" dirty="0"/>
              <a:t/>
            </a:r>
            <a:br>
              <a:rPr lang="en-US" sz="2000" dirty="0"/>
            </a:br>
            <a:r>
              <a:rPr lang="ar-SA" sz="2000" dirty="0"/>
              <a:t>1 – المطلب البيئى . </a:t>
            </a:r>
            <a:r>
              <a:rPr lang="en-US" sz="2000" dirty="0"/>
              <a:t/>
            </a:r>
            <a:br>
              <a:rPr lang="en-US" sz="2000" dirty="0"/>
            </a:br>
            <a:r>
              <a:rPr lang="ar-SA" sz="2000" dirty="0"/>
              <a:t>2 – إدراك المطلب البيئى . </a:t>
            </a:r>
            <a:r>
              <a:rPr lang="en-US" sz="2000" dirty="0"/>
              <a:t/>
            </a:r>
            <a:br>
              <a:rPr lang="en-US" sz="2000" dirty="0"/>
            </a:br>
            <a:r>
              <a:rPr lang="ar-SA" sz="2000" dirty="0"/>
              <a:t>3 – الاستجابة للضغط . </a:t>
            </a:r>
            <a:r>
              <a:rPr lang="en-US" sz="2000" dirty="0"/>
              <a:t/>
            </a:r>
            <a:br>
              <a:rPr lang="en-US" sz="2000" dirty="0"/>
            </a:br>
            <a:r>
              <a:rPr lang="ar-SA" sz="2000" dirty="0"/>
              <a:t>4 – النتائج السلوكية .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810568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96</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محاضرة  دراسات عليا  اولى دكتوراة بنات دور اكتوبر سيكولوجىة المنافسات استاذ المادة  استاذ دكتور عاطف نمر خليفة  استاذ مساعد دكتور محمد عبد الكريم نبهان عنوان المحاضرة تابع الضغوط النفسية تاريخ 28-3-  2020</vt:lpstr>
      <vt:lpstr>أنواع الضغوط :   لقد تعددت تقسيمات أنواع الضغوط لدى العلماء منها :  1 – يذكر " هول ولندزى " Hall &amp; Lindazey ( 1978 ) أن " مورى " صنف الضغوط إلى نوعين :  أ - ضغوط بيتا Betastress وهى الضغوط التى تولد وتنشأ نتيجة إدراك الفرد                            للموضوعات البيئية وتفسيرها .  ب - ضغوط ألفا Alpha stress وهى الضغوط المتصلة بالموضوعات البيئية كما توجد فى الواقع أو كما يظهرها البحث الموضوعى .  </vt:lpstr>
      <vt:lpstr>2 – ويذكر " لازاوس وكوهن " Lazaraus &amp; cohan ( 1977 ) أن هناك نوعين من الضغوط :  أ – الضغط البيئى الخارجى : ويشمل المواقف والأحداث التى تحدث فى البيئة الخارجية وتسبب التوتر والقلق للفرد .  ب – الضغط الشخصى الداخلى : ويشمل المتغيرات التى تحدث داخل الفرد كمؤشر لاتجاه الفرد نحو العالم الخارجى.  </vt:lpstr>
      <vt:lpstr>3 – ويذكر " مور " More  ( 1995 ) ثلاث أنواع من الضغوط هى :  أ – التوتر العادى للحياة اليومية : وينتج هذا النوع من المشاكل البسيطة أو الاحتياجات التى لم يحققها الفرد .  ب – الضغط المتطور : ويكون مستمراً مع الفرد فى مراحل الحياة المختلفة نتيجة للتغيرات فى عادات الشخص وحياته .  جـ - أزمات الحياة : وعادة ما تكون فترة قصيرة الزمن من الأمراض الخطيرة أو فقدان عزيز.    وفى ضوء ما تقدم نجد أن الضغوط نوعان هما :  1 – ضغوط تكون نابعة من افتراضات الذات : وهى ضغوط داخلية .  2 – ضغوط تكون نتيجة للمواقف : وهى ضغوط خارجية .  </vt:lpstr>
      <vt:lpstr>مصادر الضغوط :   لقد تعددت مصادر الضغوط ، فقد أشار " أسامة سيد عبد الظاهر " ( 1999 ) إلى أن مصادر الضغوط لدى الرياضيين الناشئين كالآتى :  1 – ضغوط نفسية مرتبطة بواجبات وأعمال التدريب الرياضى .  2 - ضغوط نفسية مرتبطة بالتنافس الرياضى ( قبل – أثناء – بعد ) المنافسة .  3 - ضغوط نفسية مرتبطة باتجاهات الأسرة نحو الرياضة .  4 - ضغوط نفسية مرتبطة بالجهاز الفنى والإدارى والجمهور وأعضاء الفريق ( المجال الرياضى ) .  5 – الضغوط النفسية المرتبطة بمتطلبات الناشىء ( الدراسة أثناء الوقت – متطلبات الحياة الأخرى  </vt:lpstr>
      <vt:lpstr>وقد أشار " أسامة راتب " إلى تنوع مصادر الضغوط النفسية فيما يلى :  1 – بداية التدريب والمنافسة فى عمر مبكر .  2 – الارتفاع المبالغ من محمل التدريب .  3 – الإرغام الزائد بالمكسب أكثر من الاهتمام بالرياضة .  4 – الخوف من الفشل .  5 – وضع أهداف طموحة أكثر من قدرات الرياضى .  6 – عدم التوفيق بين مطالب التدريب ومطالب الحياة اليومية .  7 – ضعف العلاقة والاتصال بين المدرب واللاعب .  8 – الوعى بالنتائج السلبية ( ضغوط التدريب ).   ويشير " كوبر ومارشال " Cooper &amp; marshall ( 1977 ) إلى سبعة مصادر للضغوط ، ستة منها مصادر خارجية وواحد فقط مصدر داخلى . </vt:lpstr>
      <vt:lpstr>- المصادر الخارجية هى :  1 – ضغوط تأتى من العمل .  2 – ضغوط تأتى من تنظيمات الدور .  3 – ضغوط تأتى أثناء النمو ( فى مراحل الحياة المختلفة ) .  4 – ضغوط تأتى من التنظيمات البيئية والمناخ .  5 – العلاقات الداخلية فى التنظيمات البيئية .  6 – ضغوط تنشأ من المصادر والتنظيمات العالمية .  </vt:lpstr>
      <vt:lpstr>- المصدر الداخلى :  ضغوط تأتى من مكونات الشخص للفرد.  من خلال ما تقدم نجد أن الضغوط نجد أن الضغوط تكمن مصادرها فيما يلى :  1 – مصادر بيئية خارجية : تكون موجودة فى الأسرة والعمل فيها ، العلاقة مع الزملاء ، الإصابة ، العائد المادى ، الإدارة ، المدرب ، الجمهور .  2 – مصادر داخلية : وتكون نتيجة لطبيعة الفرد وسماته الشخصية وقدرته على تحمل الضغوط والتعامل معها.  مراحل الضغط :   أشار بعض الباحثين فى علم النفس إلى أن عملية الضغط تتكون من مراحل متعددة ومتدرجة ، وكان ذلك فى السبعينات من القرن الحالى وحددها " ماك جراث " Mac grath  عندما حاول إيجاد تفسير لعملية الضغط وحدد لها الشكل التالى : </vt:lpstr>
      <vt:lpstr>1 – متطلبات الهدف : وهى أهداف تعرضها البيئة الاجتماعية المحيطة بالفرد ويتطلب منها تحقيقها أو إنجازها .  2 – إدراك الفرد : يدرك الفرد الهدف المطلوب منه إنجازه فنجد أن الهدف المراد تحقيقه يزيد عن قدراته ولا يتوازن ذلك الهدف وقدراته الخاصة الراهنة .  3 – الاستجابة : تأتى بحالة من الضغط والتوتر على كاهل الفرد لأن الأداء أو النتيجة ستكون غير مرضية أو عدم تحقيق الهدف المراد إنجازه فيحدث الضغط stress  .   كما أشار " مك جراث " Mac grath ( 1970 ) إلى أن عملية الضغط تمر بأربعة مراحل مختلفة مترابطة كالآتى :  1 – المطلب البيئى .  2 – إدراك المطلب البيئى .  3 – الاستجابة للضغط .  4 – النتائج السلوكية .  </vt:lpstr>
      <vt:lpstr>1 – المطلب البيئى :   فى هذه المرحلة نلاحظ أن هناك بعض أنواع المطالب واقعة على عاتق الفرد ، وتكون تلك المطالب بدنية ونفسية كما هو فى الأعمال المختلفة أو النافسات الرياضية التى تتطلب من اللاعب ضغط النفس وبذل طاقة أعلى كمثال محاولة اللاعب الظهور بالمستوى المرتفع أمام الجمهور المتفرجين أو الإداريين .  2 – إدراك المطلب البيئى :   حيث يختلف الأفراد فيما بينهم بالنسبة لإدراك المطالب البيئية فيشعر فرد ما بأن  قدراته وامكاناته تفى ما يطلب منه ، مما يشعر بالمتعة لإقناعه بإمكانية الوفاء بما هو مطلوب منه من حيث نجد فرداً أخر يؤدى نفس المطلب بالتهديد لإدراكه بعض قدراته وقله إمكانياته على الأداء الجيد .  </vt:lpstr>
      <vt:lpstr>3 – الاستجابة للضغط :   هذه المرحلة تتضمن الاستجابة البدنية والنفسية لإدراك المطلب البيئى فإذا كان هذا الإدراك مهدداً للفرد ، فإن الاستجابة تكون حالة قلق مصحوبة بمشاعر معرفية سلبية          ( أى حالة قلق معرفى ) أو تكون تنشيط فسيولوجى مرتفع ( أى حالة قلق بدنى ) أو كلاهما معاً بالإضافة إلى حدوث الاستجابات الأخرى مثل زيادة التوتر العضلى فى القدرة على التركيز. 4 – النتائج السلوكية :   هذه المرحلة هى مرحلة السلوك الحقيقى أو العضلى للاعب الذى يقع عليه الضغط ، فإذا كان إدراك اللاعب للمطالب مهدداً له فقد يتأثر أداء اللاعب بصورة سلبية ، وعلى العكس من ذلك إذا كان إدراك اللاعب للمطلب الواقع على كاهله غير مهدد له فقد يؤثر ذلك على أداء اللاعب بصورة إيجابية .  </vt:lpstr>
      <vt:lpstr>المراجع العلمية : أسامة كامل راتب (2001م) : الإعداد النفسى لتدريب الناشئين ، دار الفكر العربى ، القاهرة0 محمد حسن علاوى (1992م) : سيكولوجية التدريب والمنافسات ، ط 7 ، دار المعارف ، القاهرة0 محمد حسن علاوى (1998م) : مدخل علم النفس الرياضى ، ط2 ، مركز الكتاب للنشر ،القاهرة0    محمد حسن علاوى(1998م): سيكولوجية الجماعات الرياضية ، مركز الكتاب للنشر ، القاهرة.  محمد حسن علاوى (2002م) : علم نفس التدريب والمنافسة الرياضية ، دار الفكر العربى ، القاهرة0 محمود عبدالفتاح عنان (1995م) : سيكولوجية التربية البدنية والرياضية ( النظرية والتطبيق والتجريب ) ، دار الفكر العربى ، القاهرة0 محمود عبدالقادر (1977م) : دراستان فى دوافع الإنجاز سيكولوجية التحديث للشباب الجامعى ، مكتبة الأنجلو المصرية ، القاهرة0 مصطفى حسين باهى ، سمير عبد القادر (1999م): سيكولوجية التفوق الرياضى ( تنمية المهارات العقلية ) ، مكتبة النهضة المصرية ، القاهرة.  مصطفى حسين باهى ، محمود عبد الفتاح عنان (2000م): قراءات متقدمة فى علم نفس الرياضة ( نظريات – تطبيقات – تحليلات ) ، مكتبة الأنجلو المصرية ، القاهرة.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اولى دكتوراة  بنين دور اكتوبر سيكولوجىة المنافسات استاذ المادة  استاذ دكتور عاطف نمر خليفة  استاذ مساعد دكتور محمد عبد الكريم نبهان عنوان المحاضرة تابع الضغوط النفسية تاريخ 21-3-  2020</dc:title>
  <dc:creator>a</dc:creator>
  <cp:lastModifiedBy>a</cp:lastModifiedBy>
  <cp:revision>3</cp:revision>
  <dcterms:created xsi:type="dcterms:W3CDTF">2020-03-16T15:22:59Z</dcterms:created>
  <dcterms:modified xsi:type="dcterms:W3CDTF">2020-03-27T07:50:33Z</dcterms:modified>
</cp:coreProperties>
</file>