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6DEEEAC7-C7A4-43D5-821F-14088E95570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2907944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DEEEAC7-C7A4-43D5-821F-14088E95570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4245569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DEEEAC7-C7A4-43D5-821F-14088E95570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212860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DEEEAC7-C7A4-43D5-821F-14088E95570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3074633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EEEAC7-C7A4-43D5-821F-14088E95570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24753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6DEEEAC7-C7A4-43D5-821F-14088E955709}"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3345438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6DEEEAC7-C7A4-43D5-821F-14088E955709}" type="datetimeFigureOut">
              <a:rPr lang="ar-EG" smtClean="0"/>
              <a:t>03/08/1441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1195878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6DEEEAC7-C7A4-43D5-821F-14088E955709}" type="datetimeFigureOut">
              <a:rPr lang="ar-EG" smtClean="0"/>
              <a:t>03/08/1441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334355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EEEAC7-C7A4-43D5-821F-14088E955709}" type="datetimeFigureOut">
              <a:rPr lang="ar-EG" smtClean="0"/>
              <a:t>03/08/1441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952045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EEEAC7-C7A4-43D5-821F-14088E955709}"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947353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EEEAC7-C7A4-43D5-821F-14088E955709}"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2332267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DEEEAC7-C7A4-43D5-821F-14088E955709}" type="datetimeFigureOut">
              <a:rPr lang="ar-EG" smtClean="0"/>
              <a:t>03/08/1441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213D093-1CDD-473D-AF26-CFF82009AB94}" type="slidenum">
              <a:rPr lang="ar-EG" smtClean="0"/>
              <a:t>‹#›</a:t>
            </a:fld>
            <a:endParaRPr lang="ar-EG"/>
          </a:p>
        </p:txBody>
      </p:sp>
    </p:spTree>
    <p:extLst>
      <p:ext uri="{BB962C8B-B14F-4D97-AF65-F5344CB8AC3E}">
        <p14:creationId xmlns:p14="http://schemas.microsoft.com/office/powerpoint/2010/main" val="415149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8"/>
            <a:ext cx="7772400" cy="4896543"/>
          </a:xfrm>
        </p:spPr>
        <p:txBody>
          <a:bodyPr>
            <a:normAutofit/>
          </a:bodyPr>
          <a:lstStyle/>
          <a:p>
            <a:r>
              <a:rPr lang="ar-EG" sz="2000" dirty="0">
                <a:solidFill>
                  <a:prstClr val="black"/>
                </a:solidFill>
              </a:rPr>
              <a:t>محاضرة </a:t>
            </a:r>
            <a:br>
              <a:rPr lang="ar-EG" sz="2000" dirty="0">
                <a:solidFill>
                  <a:prstClr val="black"/>
                </a:solidFill>
              </a:rPr>
            </a:br>
            <a:r>
              <a:rPr lang="ar-EG" sz="2000" dirty="0">
                <a:solidFill>
                  <a:prstClr val="black"/>
                </a:solidFill>
              </a:rPr>
              <a:t>دراسات عليا </a:t>
            </a:r>
            <a:br>
              <a:rPr lang="ar-EG" sz="2000" dirty="0">
                <a:solidFill>
                  <a:prstClr val="black"/>
                </a:solidFill>
              </a:rPr>
            </a:br>
            <a:r>
              <a:rPr lang="ar-EG" sz="2000" dirty="0">
                <a:solidFill>
                  <a:prstClr val="black"/>
                </a:solidFill>
              </a:rPr>
              <a:t>اولى دكتوراة</a:t>
            </a:r>
            <a:r>
              <a:rPr lang="ar-EG" sz="2000">
                <a:solidFill>
                  <a:prstClr val="black"/>
                </a:solidFill>
              </a:rPr>
              <a:t/>
            </a:r>
            <a:br>
              <a:rPr lang="ar-EG" sz="2000">
                <a:solidFill>
                  <a:prstClr val="black"/>
                </a:solidFill>
              </a:rPr>
            </a:br>
            <a:r>
              <a:rPr lang="ar-EG" sz="2000" smtClean="0">
                <a:solidFill>
                  <a:prstClr val="black"/>
                </a:solidFill>
              </a:rPr>
              <a:t>بنات دور </a:t>
            </a:r>
            <a:r>
              <a:rPr lang="ar-EG" sz="2000" dirty="0">
                <a:solidFill>
                  <a:prstClr val="black"/>
                </a:solidFill>
              </a:rPr>
              <a:t>اكتوبر</a:t>
            </a:r>
            <a:br>
              <a:rPr lang="ar-EG" sz="2000" dirty="0">
                <a:solidFill>
                  <a:prstClr val="black"/>
                </a:solidFill>
              </a:rPr>
            </a:br>
            <a:r>
              <a:rPr lang="ar-EG" sz="2000" dirty="0" smtClean="0">
                <a:solidFill>
                  <a:prstClr val="black"/>
                </a:solidFill>
              </a:rPr>
              <a:t>سيكولوجىة المنافسات</a:t>
            </a:r>
            <a:r>
              <a:rPr lang="ar-EG" sz="2000" dirty="0">
                <a:solidFill>
                  <a:prstClr val="black"/>
                </a:solidFill>
              </a:rPr>
              <a:t/>
            </a:r>
            <a:br>
              <a:rPr lang="ar-EG" sz="2000" dirty="0">
                <a:solidFill>
                  <a:prstClr val="black"/>
                </a:solidFill>
              </a:rPr>
            </a:br>
            <a:r>
              <a:rPr lang="ar-EG" sz="2000" dirty="0">
                <a:solidFill>
                  <a:prstClr val="black"/>
                </a:solidFill>
              </a:rPr>
              <a:t>استاذ المادة </a:t>
            </a:r>
            <a:br>
              <a:rPr lang="ar-EG" sz="2000" dirty="0">
                <a:solidFill>
                  <a:prstClr val="black"/>
                </a:solidFill>
              </a:rPr>
            </a:br>
            <a:r>
              <a:rPr lang="ar-EG" sz="2000" dirty="0">
                <a:solidFill>
                  <a:prstClr val="black"/>
                </a:solidFill>
              </a:rPr>
              <a:t>استاذ دكتور عاطف نمر خليفة </a:t>
            </a:r>
            <a:br>
              <a:rPr lang="ar-EG" sz="2000" dirty="0">
                <a:solidFill>
                  <a:prstClr val="black"/>
                </a:solidFill>
              </a:rPr>
            </a:br>
            <a:r>
              <a:rPr lang="ar-EG" sz="2000" dirty="0">
                <a:solidFill>
                  <a:prstClr val="black"/>
                </a:solidFill>
              </a:rPr>
              <a:t>استاذ مساعد دكتور محمد عبد الكريم نبهان</a:t>
            </a:r>
            <a:br>
              <a:rPr lang="ar-EG" sz="2000" dirty="0">
                <a:solidFill>
                  <a:prstClr val="black"/>
                </a:solidFill>
              </a:rPr>
            </a:br>
            <a:r>
              <a:rPr lang="ar-EG" sz="2000" dirty="0">
                <a:solidFill>
                  <a:prstClr val="black"/>
                </a:solidFill>
              </a:rPr>
              <a:t>عنوان المحاضرة </a:t>
            </a:r>
            <a:r>
              <a:rPr lang="ar-EG" sz="2000" dirty="0" smtClean="0">
                <a:solidFill>
                  <a:prstClr val="black"/>
                </a:solidFill>
              </a:rPr>
              <a:t>الضغوط النفسية</a:t>
            </a:r>
            <a:r>
              <a:rPr lang="ar-EG" sz="2000" dirty="0">
                <a:solidFill>
                  <a:prstClr val="black"/>
                </a:solidFill>
              </a:rPr>
              <a:t/>
            </a:r>
            <a:br>
              <a:rPr lang="ar-EG" sz="2000" dirty="0">
                <a:solidFill>
                  <a:prstClr val="black"/>
                </a:solidFill>
              </a:rPr>
            </a:br>
            <a:r>
              <a:rPr lang="ar-EG" sz="2000" dirty="0">
                <a:solidFill>
                  <a:prstClr val="black"/>
                </a:solidFill>
              </a:rPr>
              <a:t>تاريخ </a:t>
            </a:r>
            <a:r>
              <a:rPr lang="ar-EG" sz="2000" dirty="0" smtClean="0">
                <a:solidFill>
                  <a:prstClr val="black"/>
                </a:solidFill>
              </a:rPr>
              <a:t>4-4-  </a:t>
            </a:r>
            <a:r>
              <a:rPr lang="ar-EG" sz="2000" dirty="0">
                <a:solidFill>
                  <a:prstClr val="black"/>
                </a:solidFill>
              </a:rPr>
              <a:t>2020</a:t>
            </a:r>
            <a:endParaRPr lang="ar-EG" sz="2000" dirty="0"/>
          </a:p>
        </p:txBody>
      </p:sp>
      <p:sp>
        <p:nvSpPr>
          <p:cNvPr id="3" name="Subtitle 2"/>
          <p:cNvSpPr>
            <a:spLocks noGrp="1"/>
          </p:cNvSpPr>
          <p:nvPr>
            <p:ph type="subTitle" idx="1"/>
          </p:nvPr>
        </p:nvSpPr>
        <p:spPr>
          <a:xfrm>
            <a:off x="1547664" y="5589240"/>
            <a:ext cx="6400800" cy="1752600"/>
          </a:xfrm>
        </p:spPr>
        <p:txBody>
          <a:bodyPr/>
          <a:lstStyle/>
          <a:p>
            <a:endParaRPr lang="ar-EG" dirty="0"/>
          </a:p>
        </p:txBody>
      </p:sp>
    </p:spTree>
    <p:extLst>
      <p:ext uri="{BB962C8B-B14F-4D97-AF65-F5344CB8AC3E}">
        <p14:creationId xmlns:p14="http://schemas.microsoft.com/office/powerpoint/2010/main" val="1613685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4138"/>
            <a:ext cx="8964488" cy="5613378"/>
          </a:xfrm>
        </p:spPr>
        <p:txBody>
          <a:bodyPr>
            <a:normAutofit/>
          </a:bodyPr>
          <a:lstStyle/>
          <a:p>
            <a:pPr algn="r"/>
            <a:r>
              <a:rPr lang="ar-EG" sz="2000" dirty="0"/>
              <a:t>المراجع العلمية :</a:t>
            </a:r>
            <a:br>
              <a:rPr lang="ar-EG" sz="2000" dirty="0"/>
            </a:br>
            <a:r>
              <a:rPr lang="ar-EG" sz="2000" b="1" dirty="0"/>
              <a:t>أسامة كامل راتب</a:t>
            </a:r>
            <a:r>
              <a:rPr lang="ar-SA" sz="2000" b="1" dirty="0"/>
              <a:t> (2001م) :</a:t>
            </a:r>
            <a:r>
              <a:rPr lang="ar-SA" sz="2000" dirty="0"/>
              <a:t> الإعداد النفسى لتدريب الناشئين ، دار الفكر العربى ، القاهرة0</a:t>
            </a:r>
            <a:r>
              <a:rPr lang="en-US" sz="2000" dirty="0"/>
              <a:t/>
            </a:r>
            <a:br>
              <a:rPr lang="en-US" sz="2000" dirty="0"/>
            </a:br>
            <a:r>
              <a:rPr lang="ar-SA" sz="2000" b="1" dirty="0"/>
              <a:t>محمد حسن علاوى (1992م) :</a:t>
            </a:r>
            <a:r>
              <a:rPr lang="ar-SA" sz="2000" dirty="0"/>
              <a:t> سيكولوجية التدريب والمنافسات ، ط 7 ، دار المعارف ، القاهرة0</a:t>
            </a:r>
            <a:r>
              <a:rPr lang="en-US" sz="2000" dirty="0"/>
              <a:t/>
            </a:r>
            <a:br>
              <a:rPr lang="en-US" sz="2000" dirty="0"/>
            </a:br>
            <a:r>
              <a:rPr lang="ar-SA" sz="2000" b="1" dirty="0"/>
              <a:t>محمد حسن علاوى (1998م) :</a:t>
            </a:r>
            <a:r>
              <a:rPr lang="ar-SA" sz="2000" dirty="0"/>
              <a:t> مدخل علم النفس الرياضى ، ط2 ، مركز الكتاب للنشر ،القاهرة0   </a:t>
            </a:r>
            <a:r>
              <a:rPr lang="en-US" sz="2000" dirty="0"/>
              <a:t/>
            </a:r>
            <a:br>
              <a:rPr lang="en-US" sz="2000" dirty="0"/>
            </a:br>
            <a:r>
              <a:rPr lang="ar-SA" sz="2000" b="1" dirty="0"/>
              <a:t>محمد حسن علاوى(1998م):</a:t>
            </a:r>
            <a:r>
              <a:rPr lang="ar-SA" sz="2000" dirty="0"/>
              <a:t> سيكولوجية الجماعات الرياضية ، مركز الكتاب للنشر ، القاهرة. </a:t>
            </a:r>
            <a:r>
              <a:rPr lang="en-US" sz="2000" dirty="0"/>
              <a:t/>
            </a:r>
            <a:br>
              <a:rPr lang="en-US" sz="2000" dirty="0"/>
            </a:br>
            <a:r>
              <a:rPr lang="ar-SA" sz="2000" b="1" dirty="0"/>
              <a:t>محمد حسن علاوى (2002م) :</a:t>
            </a:r>
            <a:r>
              <a:rPr lang="ar-SA" sz="2000" dirty="0"/>
              <a:t> علم نفس التدريب والمنافسة الرياضية ، دار الفكر العربى ، القاهرة0</a:t>
            </a:r>
            <a:r>
              <a:rPr lang="en-US" sz="2000" dirty="0"/>
              <a:t/>
            </a:r>
            <a:br>
              <a:rPr lang="en-US" sz="2000" dirty="0"/>
            </a:br>
            <a:r>
              <a:rPr lang="ar-SA" sz="2000" b="1" dirty="0"/>
              <a:t>محمود عبدالفتاح عنان (1995م) :</a:t>
            </a:r>
            <a:r>
              <a:rPr lang="ar-SA" sz="2000" dirty="0"/>
              <a:t> سيكولوجية التربية البدنية والرياضية ( النظرية والتطبيق والتجريب ) ، دار الفكر العربى ، القاهرة0</a:t>
            </a:r>
            <a:r>
              <a:rPr lang="en-US" sz="2000" dirty="0"/>
              <a:t/>
            </a:r>
            <a:br>
              <a:rPr lang="en-US" sz="2000" dirty="0"/>
            </a:br>
            <a:r>
              <a:rPr lang="ar-SA" sz="2000" b="1" dirty="0"/>
              <a:t>محمود عبدالقادر (1977م)</a:t>
            </a:r>
            <a:r>
              <a:rPr lang="ar-SA" sz="2000" dirty="0"/>
              <a:t> : دراستان فى دوافع الإنجاز سيكولوجية التحديث للشباب الجامعى ، مكتبة الأنجلو المصرية ، القاهرة0</a:t>
            </a:r>
            <a:r>
              <a:rPr lang="en-US" sz="2000" dirty="0"/>
              <a:t/>
            </a:r>
            <a:br>
              <a:rPr lang="en-US" sz="2000" dirty="0"/>
            </a:br>
            <a:r>
              <a:rPr lang="ar-SA" sz="2000" b="1" dirty="0"/>
              <a:t>مصطفى حسين باهى ، سمير عبد القادر (1999م):</a:t>
            </a:r>
            <a:r>
              <a:rPr lang="ar-SA" sz="2000" dirty="0"/>
              <a:t> سيكولوجية التفوق الرياضى ( تنمية المهارات العقلية ) ، مكتبة النهضة المصرية ، القاهرة. </a:t>
            </a:r>
            <a:r>
              <a:rPr lang="en-US" sz="2000" dirty="0"/>
              <a:t/>
            </a:r>
            <a:br>
              <a:rPr lang="en-US" sz="2000" dirty="0"/>
            </a:br>
            <a:r>
              <a:rPr lang="ar-SA" sz="2000" b="1" dirty="0"/>
              <a:t>مصطفى حسين باهى ، محمود عبد الفتاح عنان (2000م</a:t>
            </a:r>
            <a:r>
              <a:rPr lang="ar-SA" sz="2000" dirty="0"/>
              <a:t>): قراءات متقدمة فى علم نفس الرياضة ( نظريات – تطبيقات – تحليلات ) ، مكتبة الأنجلو المصرية ، القاهرة.</a:t>
            </a:r>
            <a:r>
              <a:rPr lang="en-US" sz="2000" dirty="0"/>
              <a:t/>
            </a:r>
            <a:br>
              <a:rPr lang="en-US" sz="2000" dirty="0"/>
            </a:br>
            <a:r>
              <a:rPr lang="ar-EG" sz="2000" dirty="0"/>
              <a:t/>
            </a:r>
            <a:br>
              <a:rPr lang="ar-EG"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3728624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98578"/>
          </a:xfrm>
        </p:spPr>
        <p:txBody>
          <a:bodyPr>
            <a:normAutofit/>
          </a:bodyPr>
          <a:lstStyle/>
          <a:p>
            <a:pPr algn="r"/>
            <a:r>
              <a:rPr lang="ar-SA" sz="2000" b="1" dirty="0"/>
              <a:t>مفهوم الضغوط النفسية : </a:t>
            </a:r>
            <a:r>
              <a:rPr lang="en-US" sz="2000" dirty="0"/>
              <a:t/>
            </a:r>
            <a:br>
              <a:rPr lang="en-US" sz="2000" dirty="0"/>
            </a:br>
            <a:r>
              <a:rPr lang="ar-SA" sz="2000" dirty="0"/>
              <a:t>	تعتبر الضغوط النفسية أحد الظواهر النفسية التى تؤثر على الصحة النفسية للفرد ، فقد تؤدى شدة الضغوط النفسية والتعرض المتكرر لها إلى آثار وتأثيرات سلبية فى شخصية الفرد وإلى خلل فى الصحة النفسية ، مما قد يؤثر على صحته وقد يصل الأمر إلى الإنهاك النفسى والإجهاد العضلى والذهنى وبعض المشكلات النفسية السلبية التى لا يستطيع الفرد تجاهلها أو التكيف معها بسهولة وبالتالى فهى مواقف ضاغطة قادرة على تفجير اضطرابات سلوكية حادة ، وقد تدوم لفترة طويلة وتختلف تلك المواقف باختلاف التركيب النفسى للفرد .</a:t>
            </a:r>
            <a:r>
              <a:rPr lang="en-US" sz="2000" dirty="0"/>
              <a:t/>
            </a:r>
            <a:br>
              <a:rPr lang="en-US" sz="2000" dirty="0"/>
            </a:br>
            <a:endParaRPr lang="ar-EG" sz="2000" dirty="0"/>
          </a:p>
        </p:txBody>
      </p:sp>
      <p:sp>
        <p:nvSpPr>
          <p:cNvPr id="3" name="Content Placeholder 2"/>
          <p:cNvSpPr>
            <a:spLocks noGrp="1"/>
          </p:cNvSpPr>
          <p:nvPr>
            <p:ph idx="1"/>
          </p:nvPr>
        </p:nvSpPr>
        <p:spPr>
          <a:xfrm>
            <a:off x="457200" y="5661248"/>
            <a:ext cx="8229600" cy="464915"/>
          </a:xfrm>
        </p:spPr>
        <p:txBody>
          <a:bodyPr>
            <a:normAutofit fontScale="92500" lnSpcReduction="20000"/>
          </a:bodyPr>
          <a:lstStyle/>
          <a:p>
            <a:endParaRPr lang="ar-EG" dirty="0"/>
          </a:p>
        </p:txBody>
      </p:sp>
    </p:spTree>
    <p:extLst>
      <p:ext uri="{BB962C8B-B14F-4D97-AF65-F5344CB8AC3E}">
        <p14:creationId xmlns:p14="http://schemas.microsoft.com/office/powerpoint/2010/main" val="2795769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86610"/>
          </a:xfrm>
        </p:spPr>
        <p:txBody>
          <a:bodyPr>
            <a:normAutofit/>
          </a:bodyPr>
          <a:lstStyle/>
          <a:p>
            <a:pPr algn="r"/>
            <a:r>
              <a:rPr lang="ar-SA" sz="2000" dirty="0"/>
              <a:t>	وقد تؤدى المواقف الضاغطة إلى تغيرات فسيولوجية سلبية ، ومنها انخفاض       الكفاءة الصحية للفرد ، وزيادة التعب بأقل مجهود ، صعوبة التنفس ، وآلام الظهر ، التشنج العضلى ، وكذلك قد يؤدى الموقف الضاغط إلى مظاهر انفعالية منها انفعالات غير سارة ، الدرجات الأولى من الإكتئاب ( القلق – الغضب – عدم التحكم فى الانفعال – العدوان – الغيرة ) ، وكذلك تفرض الضغوط النفسية الحياتية على الفرد متطلبات قد تكون فسيولوجية أو       نفسية أو اجتماعية ، وقد تجمع بين اثنين أو أكثر من هذه الجوانب ، والتصدى لهذه      الضغوط ومواجهتها ينتج عنه أضرار كثيرة يتحملها الفرد وتؤثر فى حياته الشخصية      والعملية </a:t>
            </a:r>
            <a:r>
              <a:rPr lang="en-US" sz="2000" dirty="0"/>
              <a:t/>
            </a:r>
            <a:br>
              <a:rPr lang="en-US" sz="2000" dirty="0"/>
            </a:br>
            <a:endParaRPr lang="ar-EG" sz="2000"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4067973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98578"/>
          </a:xfrm>
        </p:spPr>
        <p:txBody>
          <a:bodyPr>
            <a:normAutofit/>
          </a:bodyPr>
          <a:lstStyle/>
          <a:p>
            <a:pPr algn="r"/>
            <a:r>
              <a:rPr lang="ar-SA" sz="2000" b="1" dirty="0"/>
              <a:t>تعريف الضغط : </a:t>
            </a:r>
            <a:r>
              <a:rPr lang="en-US" sz="2000" dirty="0"/>
              <a:t/>
            </a:r>
            <a:br>
              <a:rPr lang="en-US" sz="2000" dirty="0"/>
            </a:br>
            <a:r>
              <a:rPr lang="ar-SA" sz="2000" dirty="0"/>
              <a:t>	ويعرف الضغط </a:t>
            </a:r>
            <a:r>
              <a:rPr lang="en-US" sz="2000" dirty="0"/>
              <a:t>Stress</a:t>
            </a:r>
            <a:r>
              <a:rPr lang="ar-SA" sz="2000" dirty="0"/>
              <a:t> بمعانى متعددة وقد يعرف على سبيل المثال كمتغير      بيئى</a:t>
            </a:r>
            <a:r>
              <a:rPr lang="en-US" sz="2000" dirty="0"/>
              <a:t>Environmental variable  </a:t>
            </a:r>
            <a:r>
              <a:rPr lang="ar-SA" sz="2000" dirty="0"/>
              <a:t> مثال زيادة ضغط الجمهور ، بينما يعرفه البعض الأخر كاستجابة انفعالية لموقف معين </a:t>
            </a:r>
            <a:r>
              <a:rPr lang="en-US" sz="2000" dirty="0"/>
              <a:t>to specific , situation , emotional</a:t>
            </a:r>
            <a:r>
              <a:rPr lang="ar-SA" sz="2000" dirty="0"/>
              <a:t> مثال الناشىء الرياضى الذى يعانى من الضغط بدرجة عالية بعد الفشل. </a:t>
            </a:r>
            <a:r>
              <a:rPr lang="en-US" sz="2000" dirty="0"/>
              <a:t/>
            </a:r>
            <a:br>
              <a:rPr lang="en-US" sz="2000" dirty="0"/>
            </a:br>
            <a:r>
              <a:rPr lang="ar-SA" sz="2000" dirty="0"/>
              <a:t>	وتشير " سميرة محمد " نقلاً عن " هانز سليى " </a:t>
            </a:r>
            <a:r>
              <a:rPr lang="en-US" sz="2000" dirty="0"/>
              <a:t>Hans </a:t>
            </a:r>
            <a:r>
              <a:rPr lang="en-US" sz="2000" dirty="0" err="1"/>
              <a:t>selye</a:t>
            </a:r>
            <a:r>
              <a:rPr lang="en-US" sz="2000" dirty="0"/>
              <a:t> </a:t>
            </a:r>
            <a:r>
              <a:rPr lang="ar-SA" sz="2000" dirty="0"/>
              <a:t>  ( 1982 ) إلى أن كثير من العوامل البيئية تغير من حالة التوازن المفترض لجسم الإنسان ، مما يؤدى إلى قيام الجسم بردود أفعال مختلفة لاستعادة التوازن ، وقد أطلق على هذه الأفعال مصطلح الضغوط النفسية </a:t>
            </a:r>
            <a:r>
              <a:rPr lang="en-US" sz="2000" dirty="0"/>
              <a:t>Stress</a:t>
            </a:r>
            <a:r>
              <a:rPr lang="ar-SA" sz="2000" dirty="0"/>
              <a:t> أو مثيرات الضغط ، وهى تتضمن أى شيء يتطلب من الجسم أن يعبئ استجاباته ، فالجسم يستجيب للضغوط بجهاز منظم من المتغيرات الجسمية والكيميائية التى تساعد الفرد للمواجهة أو الهروب منها.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162404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normAutofit/>
          </a:bodyPr>
          <a:lstStyle/>
          <a:p>
            <a:pPr algn="r"/>
            <a:r>
              <a:rPr lang="ar-SA" sz="2000" dirty="0"/>
              <a:t>كما عرف " وليم الخولى " ( 1976 ) الضغوط بأنها الحالات التى يتعرض فيها الإنسان لصعوبات مادية ومعنوية وبيئية وجسمية ونفسية ، والتى يحاول التغلب عليها فى حياته اليومية بطريقة أو بأخرى من طرق التكيف مع البيئة المحيطة به لمحاولة الاحتفاظ بحالة التوازن أو التوافق والاستقرار وكثيراً ما تؤثر تلك الصعوبات وتشمل تعباً وإجهاداً وإنهاك لا يمكن التغلب عليه لإعادة هذا التوازن والاستقرار. </a:t>
            </a:r>
            <a:r>
              <a:rPr lang="en-US" sz="2000" dirty="0"/>
              <a:t/>
            </a:r>
            <a:br>
              <a:rPr lang="en-US" sz="2000" dirty="0"/>
            </a:br>
            <a:r>
              <a:rPr lang="ar-SA" sz="2000" dirty="0"/>
              <a:t>	كما أشار تعريف " ليفن وسكوتش " </a:t>
            </a:r>
            <a:r>
              <a:rPr lang="en-US" sz="2000" dirty="0" err="1"/>
              <a:t>Levineand</a:t>
            </a:r>
            <a:r>
              <a:rPr lang="en-US" sz="2000" dirty="0"/>
              <a:t> </a:t>
            </a:r>
            <a:r>
              <a:rPr lang="en-US" sz="2000" dirty="0" err="1"/>
              <a:t>seach</a:t>
            </a:r>
            <a:r>
              <a:rPr lang="en-US" sz="2000" dirty="0"/>
              <a:t> </a:t>
            </a:r>
            <a:r>
              <a:rPr lang="ar-SA" sz="2000" dirty="0"/>
              <a:t> ( 1995 ) أن الضغوط النفسية فى حالة من حالات الكائن الحى التى تشكل أساس المتفاعلات بينه وبين بيئته الاجتماعية والنفسية والتى يظهر فيها تكيف أو سوء تكيف. </a:t>
            </a:r>
            <a:r>
              <a:rPr lang="en-US" sz="2000" dirty="0"/>
              <a:t/>
            </a:r>
            <a:br>
              <a:rPr lang="en-US" sz="2000" dirty="0"/>
            </a:br>
            <a:r>
              <a:rPr lang="ar-SA" sz="2000" dirty="0"/>
              <a:t>	كما عرف بعض الباحثين للضغوط فى ضوء ثلاثة جوانب </a:t>
            </a:r>
            <a:endParaRPr lang="ar-EG" sz="2000"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1045440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normAutofit/>
          </a:bodyPr>
          <a:lstStyle/>
          <a:p>
            <a:pPr algn="r"/>
            <a:r>
              <a:rPr lang="ar-SA" sz="2000" b="1" dirty="0"/>
              <a:t>أولاً : تعريف الضغوط فى ضوء أسبابها ومصادرها ( المثيرات ) </a:t>
            </a:r>
            <a:r>
              <a:rPr lang="en-US" sz="2000" dirty="0"/>
              <a:t/>
            </a:r>
            <a:br>
              <a:rPr lang="en-US" sz="2000" dirty="0"/>
            </a:br>
            <a:r>
              <a:rPr lang="ar-SA" sz="2000" dirty="0"/>
              <a:t>	أشار " سعد جلال " ( 1986 )  إلى الضغوط على أنها تحدث تأثيرات داخلية عن طريق الجهاز الإدراكى للكائن الحى ، يعرف باسم ( العناء </a:t>
            </a:r>
            <a:r>
              <a:rPr lang="en-US" sz="2000" dirty="0"/>
              <a:t>strain</a:t>
            </a:r>
            <a:r>
              <a:rPr lang="ar-SA" sz="2000" dirty="0"/>
              <a:t> ) ، كما يضيف إلى أن الشدائد النفسية فى أى وقت موقف من مواقف الحياة لا يمكن فهمها إلا من ناحية علاقتها بوجهة نظر الشخص نفسه ، لأن المعنى الداخلى للشدة عند الفرد وتفسيره يتصل ذلك بحياة الفرد من خلال نموه النفسى وأهم الخبرات التى تولد الشدائد ، وتكون من خلال العلاقات الإنسانية . </a:t>
            </a:r>
            <a:r>
              <a:rPr lang="en-US" sz="2000" dirty="0"/>
              <a:t/>
            </a:r>
            <a:br>
              <a:rPr lang="en-US" sz="2000" dirty="0"/>
            </a:br>
            <a:endParaRPr lang="ar-EG" sz="2000" dirty="0"/>
          </a:p>
        </p:txBody>
      </p:sp>
      <p:sp>
        <p:nvSpPr>
          <p:cNvPr id="3" name="Content Placeholder 2"/>
          <p:cNvSpPr>
            <a:spLocks noGrp="1"/>
          </p:cNvSpPr>
          <p:nvPr>
            <p:ph idx="1"/>
          </p:nvPr>
        </p:nvSpPr>
        <p:spPr>
          <a:xfrm flipV="1">
            <a:off x="457200" y="6126163"/>
            <a:ext cx="8229600" cy="111149"/>
          </a:xfrm>
        </p:spPr>
        <p:txBody>
          <a:bodyPr>
            <a:normAutofit fontScale="25000" lnSpcReduction="20000"/>
          </a:bodyPr>
          <a:lstStyle/>
          <a:p>
            <a:endParaRPr lang="ar-EG" dirty="0"/>
          </a:p>
        </p:txBody>
      </p:sp>
    </p:spTree>
    <p:extLst>
      <p:ext uri="{BB962C8B-B14F-4D97-AF65-F5344CB8AC3E}">
        <p14:creationId xmlns:p14="http://schemas.microsoft.com/office/powerpoint/2010/main" val="989691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pPr algn="r"/>
            <a:r>
              <a:rPr lang="ar-SA" sz="2000" b="1" dirty="0"/>
              <a:t>ثانياً : تفسير الضغوط فى ضوء الاستجابة التى تصدر عن الفرد </a:t>
            </a:r>
            <a:r>
              <a:rPr lang="en-US" sz="2000" dirty="0"/>
              <a:t/>
            </a:r>
            <a:br>
              <a:rPr lang="en-US" sz="2000" dirty="0"/>
            </a:br>
            <a:r>
              <a:rPr lang="ar-SA" sz="2000" dirty="0"/>
              <a:t>	يذكر " رايكن وستونج " </a:t>
            </a:r>
            <a:r>
              <a:rPr lang="en-US" sz="2000" dirty="0" err="1"/>
              <a:t>Rabkin</a:t>
            </a:r>
            <a:r>
              <a:rPr lang="en-US" sz="2000" dirty="0"/>
              <a:t> and </a:t>
            </a:r>
            <a:r>
              <a:rPr lang="en-US" sz="2000" dirty="0" err="1"/>
              <a:t>struaning</a:t>
            </a:r>
            <a:r>
              <a:rPr lang="ar-SA" sz="2000" dirty="0"/>
              <a:t> ( 1985 ) أن الضغوط هى استجابة الفرد للظروف الضاغطة مكوناً شكلاً من الاستجابات الفسيولوجية والنفسية المباشرة، وترى" لورانس بسطا "أن الضغوط النفسية حالة من الانفعالات النفسية السلبية مثل( الغضب– القلق – الإحباط – قلق الحيلة ) وانزعاج أو تقليل العزم ويعانى منها الفرد نتيجة عوامل متعلقة بالمهنة الخاصة بالفرد .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3660102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58618"/>
          </a:xfrm>
        </p:spPr>
        <p:txBody>
          <a:bodyPr>
            <a:normAutofit/>
          </a:bodyPr>
          <a:lstStyle/>
          <a:p>
            <a:pPr algn="r"/>
            <a:r>
              <a:rPr lang="ar-SA" sz="2000" b="1" dirty="0"/>
              <a:t>ثالثاً : تعريف الضغط فى ضوء المثير والاستجابة معاً </a:t>
            </a:r>
            <a:r>
              <a:rPr lang="en-US" sz="2000" dirty="0"/>
              <a:t/>
            </a:r>
            <a:br>
              <a:rPr lang="en-US" sz="2000" dirty="0"/>
            </a:br>
            <a:r>
              <a:rPr lang="ar-SA" sz="2000" dirty="0"/>
              <a:t>	فقد أشار " سيلى " </a:t>
            </a:r>
            <a:r>
              <a:rPr lang="en-US" sz="2000" dirty="0" err="1"/>
              <a:t>seley</a:t>
            </a:r>
            <a:r>
              <a:rPr lang="en-US" sz="2000" dirty="0"/>
              <a:t> </a:t>
            </a:r>
            <a:r>
              <a:rPr lang="ar-SA" sz="2000" dirty="0"/>
              <a:t>أن الضغوط هو عدد من الاستجابات الفسيولوجية لعوامل البيئة غير الصحية الضارة أو أى مطلب يوجه إلى الفرد ، ويكون مكرهاً أو مجبراً على تنفيذه أو القيام به. </a:t>
            </a:r>
            <a:r>
              <a:rPr lang="en-US" sz="2000" dirty="0"/>
              <a:t/>
            </a:r>
            <a:br>
              <a:rPr lang="en-US" sz="2000" dirty="0"/>
            </a:br>
            <a:r>
              <a:rPr lang="ar-SA" sz="2000" dirty="0"/>
              <a:t>	من هنا يتعرض اللاعب فى مواقف التدريب أو المنافسة إلى العديد من الضغوط النفسية والتى لها آثارها الواضحة على سلوك الرياضى ومستوى قدراته ومهاراته ، بلى وتمتد آثارها أيضاً على درجة تفاعله مع الآخرين</a:t>
            </a:r>
            <a:endParaRPr lang="ar-EG" sz="2000" dirty="0"/>
          </a:p>
        </p:txBody>
      </p:sp>
      <p:sp>
        <p:nvSpPr>
          <p:cNvPr id="3" name="Content Placeholder 2"/>
          <p:cNvSpPr>
            <a:spLocks noGrp="1"/>
          </p:cNvSpPr>
          <p:nvPr>
            <p:ph idx="1"/>
          </p:nvPr>
        </p:nvSpPr>
        <p:spPr>
          <a:xfrm>
            <a:off x="457200" y="6080444"/>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3663434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normAutofit/>
          </a:bodyPr>
          <a:lstStyle/>
          <a:p>
            <a:pPr algn="r"/>
            <a:r>
              <a:rPr lang="ar-SA" sz="2000" b="1" dirty="0"/>
              <a:t>أنواع الضغوط : </a:t>
            </a:r>
            <a:r>
              <a:rPr lang="en-US" sz="2000" dirty="0"/>
              <a:t/>
            </a:r>
            <a:br>
              <a:rPr lang="en-US" sz="2000" dirty="0"/>
            </a:br>
            <a:r>
              <a:rPr lang="ar-SA" sz="2000" b="1" dirty="0"/>
              <a:t>	</a:t>
            </a:r>
            <a:r>
              <a:rPr lang="ar-SA" sz="2000" dirty="0"/>
              <a:t>لقد تعددت تقسيمات أنواع الضغوط لدى العلماء منها : </a:t>
            </a:r>
            <a:r>
              <a:rPr lang="en-US" sz="2000" dirty="0"/>
              <a:t/>
            </a:r>
            <a:br>
              <a:rPr lang="en-US" sz="2000" dirty="0"/>
            </a:br>
            <a:r>
              <a:rPr lang="ar-SA" sz="2000" dirty="0"/>
              <a:t>1 – يذكر " هول ولندزى " </a:t>
            </a:r>
            <a:r>
              <a:rPr lang="en-US" sz="2000" dirty="0"/>
              <a:t>Hall &amp; </a:t>
            </a:r>
            <a:r>
              <a:rPr lang="en-US" sz="2000" dirty="0" err="1"/>
              <a:t>Lindazey</a:t>
            </a:r>
            <a:r>
              <a:rPr lang="ar-SA" sz="2000" dirty="0"/>
              <a:t> ( 1978 ) أن " مورى " صنف الضغوط إلى نوعين : </a:t>
            </a:r>
            <a:r>
              <a:rPr lang="en-US" sz="2000" dirty="0"/>
              <a:t/>
            </a:r>
            <a:br>
              <a:rPr lang="en-US" sz="2000" dirty="0"/>
            </a:br>
            <a:r>
              <a:rPr lang="ar-SA" sz="2000" dirty="0"/>
              <a:t>أ - ضغوط بيتا </a:t>
            </a:r>
            <a:r>
              <a:rPr lang="en-US" sz="2000" dirty="0" err="1"/>
              <a:t>Betastress</a:t>
            </a:r>
            <a:r>
              <a:rPr lang="ar-SA" sz="2000" dirty="0"/>
              <a:t> وهى الضغوط التى تولد وتنشأ نتيجة إدراك الفرد                            للموضوعات البيئية وتفسيرها . </a:t>
            </a:r>
            <a:r>
              <a:rPr lang="en-US" sz="2000" dirty="0"/>
              <a:t/>
            </a:r>
            <a:br>
              <a:rPr lang="en-US" sz="2000" dirty="0"/>
            </a:br>
            <a:r>
              <a:rPr lang="ar-SA" sz="2000" dirty="0"/>
              <a:t>ب - ضغوط ألفا </a:t>
            </a:r>
            <a:r>
              <a:rPr lang="en-US" sz="2000" dirty="0"/>
              <a:t>Alpha stress</a:t>
            </a:r>
            <a:r>
              <a:rPr lang="ar-SA" sz="2000" dirty="0"/>
              <a:t> وهى الضغوط المتصلة بالموضوعات البيئية كما توجد فى الواقع أو كما يظهرها البحث الموضوعى . </a:t>
            </a:r>
            <a:r>
              <a:rPr lang="en-US" sz="2000" dirty="0"/>
              <a:t/>
            </a:r>
            <a:br>
              <a:rPr lang="en-US" sz="2000" dirty="0"/>
            </a:br>
            <a:endParaRPr lang="ar-EG" sz="20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1602507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110</Words>
  <Application>Microsoft Office PowerPoint</Application>
  <PresentationFormat>On-screen Show (4:3)</PresentationFormat>
  <Paragraphs>10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محاضرة  دراسات عليا  اولى دكتوراة بنات دور اكتوبر سيكولوجىة المنافسات استاذ المادة  استاذ دكتور عاطف نمر خليفة  استاذ مساعد دكتور محمد عبد الكريم نبهان عنوان المحاضرة الضغوط النفسية تاريخ 4-4-  2020</vt:lpstr>
      <vt:lpstr>مفهوم الضغوط النفسية :   تعتبر الضغوط النفسية أحد الظواهر النفسية التى تؤثر على الصحة النفسية للفرد ، فقد تؤدى شدة الضغوط النفسية والتعرض المتكرر لها إلى آثار وتأثيرات سلبية فى شخصية الفرد وإلى خلل فى الصحة النفسية ، مما قد يؤثر على صحته وقد يصل الأمر إلى الإنهاك النفسى والإجهاد العضلى والذهنى وبعض المشكلات النفسية السلبية التى لا يستطيع الفرد تجاهلها أو التكيف معها بسهولة وبالتالى فهى مواقف ضاغطة قادرة على تفجير اضطرابات سلوكية حادة ، وقد تدوم لفترة طويلة وتختلف تلك المواقف باختلاف التركيب النفسى للفرد . </vt:lpstr>
      <vt:lpstr> وقد تؤدى المواقف الضاغطة إلى تغيرات فسيولوجية سلبية ، ومنها انخفاض       الكفاءة الصحية للفرد ، وزيادة التعب بأقل مجهود ، صعوبة التنفس ، وآلام الظهر ، التشنج العضلى ، وكذلك قد يؤدى الموقف الضاغط إلى مظاهر انفعالية منها انفعالات غير سارة ، الدرجات الأولى من الإكتئاب ( القلق – الغضب – عدم التحكم فى الانفعال – العدوان – الغيرة ) ، وكذلك تفرض الضغوط النفسية الحياتية على الفرد متطلبات قد تكون فسيولوجية أو       نفسية أو اجتماعية ، وقد تجمع بين اثنين أو أكثر من هذه الجوانب ، والتصدى لهذه      الضغوط ومواجهتها ينتج عنه أضرار كثيرة يتحملها الفرد وتؤثر فى حياته الشخصية      والعملية  </vt:lpstr>
      <vt:lpstr>تعريف الضغط :   ويعرف الضغط Stress بمعانى متعددة وقد يعرف على سبيل المثال كمتغير      بيئىEnvironmental variable   مثال زيادة ضغط الجمهور ، بينما يعرفه البعض الأخر كاستجابة انفعالية لموقف معين to specific , situation , emotional مثال الناشىء الرياضى الذى يعانى من الضغط بدرجة عالية بعد الفشل.   وتشير " سميرة محمد " نقلاً عن " هانز سليى " Hans selye   ( 1982 ) إلى أن كثير من العوامل البيئية تغير من حالة التوازن المفترض لجسم الإنسان ، مما يؤدى إلى قيام الجسم بردود أفعال مختلفة لاستعادة التوازن ، وقد أطلق على هذه الأفعال مصطلح الضغوط النفسية Stress أو مثيرات الضغط ، وهى تتضمن أى شيء يتطلب من الجسم أن يعبئ استجاباته ، فالجسم يستجيب للضغوط بجهاز منظم من المتغيرات الجسمية والكيميائية التى تساعد الفرد للمواجهة أو الهروب منها.  </vt:lpstr>
      <vt:lpstr>كما عرف " وليم الخولى " ( 1976 ) الضغوط بأنها الحالات التى يتعرض فيها الإنسان لصعوبات مادية ومعنوية وبيئية وجسمية ونفسية ، والتى يحاول التغلب عليها فى حياته اليومية بطريقة أو بأخرى من طرق التكيف مع البيئة المحيطة به لمحاولة الاحتفاظ بحالة التوازن أو التوافق والاستقرار وكثيراً ما تؤثر تلك الصعوبات وتشمل تعباً وإجهاداً وإنهاك لا يمكن التغلب عليه لإعادة هذا التوازن والاستقرار.   كما أشار تعريف " ليفن وسكوتش " Levineand seach  ( 1995 ) أن الضغوط النفسية فى حالة من حالات الكائن الحى التى تشكل أساس المتفاعلات بينه وبين بيئته الاجتماعية والنفسية والتى يظهر فيها تكيف أو سوء تكيف.   كما عرف بعض الباحثين للضغوط فى ضوء ثلاثة جوانب </vt:lpstr>
      <vt:lpstr>أولاً : تعريف الضغوط فى ضوء أسبابها ومصادرها ( المثيرات )   أشار " سعد جلال " ( 1986 )  إلى الضغوط على أنها تحدث تأثيرات داخلية عن طريق الجهاز الإدراكى للكائن الحى ، يعرف باسم ( العناء strain ) ، كما يضيف إلى أن الشدائد النفسية فى أى وقت موقف من مواقف الحياة لا يمكن فهمها إلا من ناحية علاقتها بوجهة نظر الشخص نفسه ، لأن المعنى الداخلى للشدة عند الفرد وتفسيره يتصل ذلك بحياة الفرد من خلال نموه النفسى وأهم الخبرات التى تولد الشدائد ، وتكون من خلال العلاقات الإنسانية .  </vt:lpstr>
      <vt:lpstr>ثانياً : تفسير الضغوط فى ضوء الاستجابة التى تصدر عن الفرد   يذكر " رايكن وستونج " Rabkin and struaning ( 1985 ) أن الضغوط هى استجابة الفرد للظروف الضاغطة مكوناً شكلاً من الاستجابات الفسيولوجية والنفسية المباشرة، وترى" لورانس بسطا "أن الضغوط النفسية حالة من الانفعالات النفسية السلبية مثل( الغضب– القلق – الإحباط – قلق الحيلة ) وانزعاج أو تقليل العزم ويعانى منها الفرد نتيجة عوامل متعلقة بالمهنة الخاصة بالفرد .  </vt:lpstr>
      <vt:lpstr>ثالثاً : تعريف الضغط فى ضوء المثير والاستجابة معاً   فقد أشار " سيلى " seley أن الضغوط هو عدد من الاستجابات الفسيولوجية لعوامل البيئة غير الصحية الضارة أو أى مطلب يوجه إلى الفرد ، ويكون مكرهاً أو مجبراً على تنفيذه أو القيام به.   من هنا يتعرض اللاعب فى مواقف التدريب أو المنافسة إلى العديد من الضغوط النفسية والتى لها آثارها الواضحة على سلوك الرياضى ومستوى قدراته ومهاراته ، بلى وتمتد آثارها أيضاً على درجة تفاعله مع الآخرين</vt:lpstr>
      <vt:lpstr>أنواع الضغوط :   لقد تعددت تقسيمات أنواع الضغوط لدى العلماء منها :  1 – يذكر " هول ولندزى " Hall &amp; Lindazey ( 1978 ) أن " مورى " صنف الضغوط إلى نوعين :  أ - ضغوط بيتا Betastress وهى الضغوط التى تولد وتنشأ نتيجة إدراك الفرد                            للموضوعات البيئية وتفسيرها .  ب - ضغوط ألفا Alpha stress وهى الضغوط المتصلة بالموضوعات البيئية كما توجد فى الواقع أو كما يظهرها البحث الموضوعى .  </vt:lpstr>
      <vt:lpstr>المراجع العلمية : أسامة كامل راتب (2001م) : الإعداد النفسى لتدريب الناشئين ، دار الفكر العربى ، القاهرة0 محمد حسن علاوى (1992م) : سيكولوجية التدريب والمنافسات ، ط 7 ، دار المعارف ، القاهرة0 محمد حسن علاوى (1998م) : مدخل علم النفس الرياضى ، ط2 ، مركز الكتاب للنشر ،القاهرة0    محمد حسن علاوى(1998م): سيكولوجية الجماعات الرياضية ، مركز الكتاب للنشر ، القاهرة.  محمد حسن علاوى (2002م) : علم نفس التدريب والمنافسة الرياضية ، دار الفكر العربى ، القاهرة0 محمود عبدالفتاح عنان (1995م) : سيكولوجية التربية البدنية والرياضية ( النظرية والتطبيق والتجريب ) ، دار الفكر العربى ، القاهرة0 محمود عبدالقادر (1977م) : دراستان فى دوافع الإنجاز سيكولوجية التحديث للشباب الجامعى ، مكتبة الأنجلو المصرية ، القاهرة0 مصطفى حسين باهى ، سمير عبد القادر (1999م): سيكولوجية التفوق الرياضى ( تنمية المهارات العقلية ) ، مكتبة النهضة المصرية ، القاهرة.  مصطفى حسين باهى ، محمود عبد الفتاح عنان (2000م): قراءات متقدمة فى علم نفس الرياضة ( نظريات – تطبيقات – تحليلات ) ، مكتبة الأنجلو المصرية ، القاهرة.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اولى دكتوراة  بنين دور اكتوبر سيكولوجىة المنافسات استاذ المادة  استاذ دكتور عاطف نمر خليفة  استاذ مساعد دكتور محمد عبد الكريم نبهان عنوان المحاضرة الضغوط النفسية تاريخ 14-3-  2020</dc:title>
  <dc:creator>a</dc:creator>
  <cp:lastModifiedBy>a</cp:lastModifiedBy>
  <cp:revision>3</cp:revision>
  <dcterms:created xsi:type="dcterms:W3CDTF">2020-03-16T15:13:17Z</dcterms:created>
  <dcterms:modified xsi:type="dcterms:W3CDTF">2020-03-27T07:49:41Z</dcterms:modified>
</cp:coreProperties>
</file>