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ar-E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ar-EG"/>
          </a:p>
        </p:txBody>
      </p:sp>
      <p:sp>
        <p:nvSpPr>
          <p:cNvPr id="4" name="Date Placeholder 3"/>
          <p:cNvSpPr>
            <a:spLocks noGrp="1"/>
          </p:cNvSpPr>
          <p:nvPr>
            <p:ph type="dt" sz="half" idx="10"/>
          </p:nvPr>
        </p:nvSpPr>
        <p:spPr/>
        <p:txBody>
          <a:bodyPr/>
          <a:lstStyle/>
          <a:p>
            <a:fld id="{FF9C40FA-FAB5-4C4B-B0A0-F9867AEEAD2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629610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F9C40FA-FAB5-4C4B-B0A0-F9867AEEAD2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1405543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ar-E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F9C40FA-FAB5-4C4B-B0A0-F9867AEEAD2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479358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10"/>
          </p:nvPr>
        </p:nvSpPr>
        <p:spPr/>
        <p:txBody>
          <a:bodyPr/>
          <a:lstStyle/>
          <a:p>
            <a:fld id="{FF9C40FA-FAB5-4C4B-B0A0-F9867AEEAD2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3896447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ar-E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9C40FA-FAB5-4C4B-B0A0-F9867AEEAD29}" type="datetimeFigureOut">
              <a:rPr lang="ar-EG" smtClean="0"/>
              <a:t>03/08/1441</a:t>
            </a:fld>
            <a:endParaRPr lang="ar-EG"/>
          </a:p>
        </p:txBody>
      </p:sp>
      <p:sp>
        <p:nvSpPr>
          <p:cNvPr id="5" name="Footer Placeholder 4"/>
          <p:cNvSpPr>
            <a:spLocks noGrp="1"/>
          </p:cNvSpPr>
          <p:nvPr>
            <p:ph type="ftr" sz="quarter" idx="11"/>
          </p:nvPr>
        </p:nvSpPr>
        <p:spPr/>
        <p:txBody>
          <a:bodyPr/>
          <a:lstStyle/>
          <a:p>
            <a:endParaRPr lang="ar-EG"/>
          </a:p>
        </p:txBody>
      </p:sp>
      <p:sp>
        <p:nvSpPr>
          <p:cNvPr id="6" name="Slide Number Placeholder 5"/>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111987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Date Placeholder 4"/>
          <p:cNvSpPr>
            <a:spLocks noGrp="1"/>
          </p:cNvSpPr>
          <p:nvPr>
            <p:ph type="dt" sz="half" idx="10"/>
          </p:nvPr>
        </p:nvSpPr>
        <p:spPr/>
        <p:txBody>
          <a:bodyPr/>
          <a:lstStyle/>
          <a:p>
            <a:fld id="{FF9C40FA-FAB5-4C4B-B0A0-F9867AEEAD2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3008177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ar-E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7" name="Date Placeholder 6"/>
          <p:cNvSpPr>
            <a:spLocks noGrp="1"/>
          </p:cNvSpPr>
          <p:nvPr>
            <p:ph type="dt" sz="half" idx="10"/>
          </p:nvPr>
        </p:nvSpPr>
        <p:spPr/>
        <p:txBody>
          <a:bodyPr/>
          <a:lstStyle/>
          <a:p>
            <a:fld id="{FF9C40FA-FAB5-4C4B-B0A0-F9867AEEAD29}" type="datetimeFigureOut">
              <a:rPr lang="ar-EG" smtClean="0"/>
              <a:t>03/08/1441</a:t>
            </a:fld>
            <a:endParaRPr lang="ar-EG"/>
          </a:p>
        </p:txBody>
      </p:sp>
      <p:sp>
        <p:nvSpPr>
          <p:cNvPr id="8" name="Footer Placeholder 7"/>
          <p:cNvSpPr>
            <a:spLocks noGrp="1"/>
          </p:cNvSpPr>
          <p:nvPr>
            <p:ph type="ftr" sz="quarter" idx="11"/>
          </p:nvPr>
        </p:nvSpPr>
        <p:spPr/>
        <p:txBody>
          <a:bodyPr/>
          <a:lstStyle/>
          <a:p>
            <a:endParaRPr lang="ar-EG"/>
          </a:p>
        </p:txBody>
      </p:sp>
      <p:sp>
        <p:nvSpPr>
          <p:cNvPr id="9" name="Slide Number Placeholder 8"/>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12467686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EG"/>
          </a:p>
        </p:txBody>
      </p:sp>
      <p:sp>
        <p:nvSpPr>
          <p:cNvPr id="3" name="Date Placeholder 2"/>
          <p:cNvSpPr>
            <a:spLocks noGrp="1"/>
          </p:cNvSpPr>
          <p:nvPr>
            <p:ph type="dt" sz="half" idx="10"/>
          </p:nvPr>
        </p:nvSpPr>
        <p:spPr/>
        <p:txBody>
          <a:bodyPr/>
          <a:lstStyle/>
          <a:p>
            <a:fld id="{FF9C40FA-FAB5-4C4B-B0A0-F9867AEEAD29}" type="datetimeFigureOut">
              <a:rPr lang="ar-EG" smtClean="0"/>
              <a:t>03/08/1441</a:t>
            </a:fld>
            <a:endParaRPr lang="ar-EG"/>
          </a:p>
        </p:txBody>
      </p:sp>
      <p:sp>
        <p:nvSpPr>
          <p:cNvPr id="4" name="Footer Placeholder 3"/>
          <p:cNvSpPr>
            <a:spLocks noGrp="1"/>
          </p:cNvSpPr>
          <p:nvPr>
            <p:ph type="ftr" sz="quarter" idx="11"/>
          </p:nvPr>
        </p:nvSpPr>
        <p:spPr/>
        <p:txBody>
          <a:bodyPr/>
          <a:lstStyle/>
          <a:p>
            <a:endParaRPr lang="ar-EG"/>
          </a:p>
        </p:txBody>
      </p:sp>
      <p:sp>
        <p:nvSpPr>
          <p:cNvPr id="5" name="Slide Number Placeholder 4"/>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179560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9C40FA-FAB5-4C4B-B0A0-F9867AEEAD29}" type="datetimeFigureOut">
              <a:rPr lang="ar-EG" smtClean="0"/>
              <a:t>03/08/1441</a:t>
            </a:fld>
            <a:endParaRPr lang="ar-EG"/>
          </a:p>
        </p:txBody>
      </p:sp>
      <p:sp>
        <p:nvSpPr>
          <p:cNvPr id="3" name="Footer Placeholder 2"/>
          <p:cNvSpPr>
            <a:spLocks noGrp="1"/>
          </p:cNvSpPr>
          <p:nvPr>
            <p:ph type="ftr" sz="quarter" idx="11"/>
          </p:nvPr>
        </p:nvSpPr>
        <p:spPr/>
        <p:txBody>
          <a:bodyPr/>
          <a:lstStyle/>
          <a:p>
            <a:endParaRPr lang="ar-EG"/>
          </a:p>
        </p:txBody>
      </p:sp>
      <p:sp>
        <p:nvSpPr>
          <p:cNvPr id="4" name="Slide Number Placeholder 3"/>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631684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ar-E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9C40FA-FAB5-4C4B-B0A0-F9867AEEAD2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26244543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ar-E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E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9C40FA-FAB5-4C4B-B0A0-F9867AEEAD29}" type="datetimeFigureOut">
              <a:rPr lang="ar-EG" smtClean="0"/>
              <a:t>03/08/1441</a:t>
            </a:fld>
            <a:endParaRPr lang="ar-EG"/>
          </a:p>
        </p:txBody>
      </p:sp>
      <p:sp>
        <p:nvSpPr>
          <p:cNvPr id="6" name="Footer Placeholder 5"/>
          <p:cNvSpPr>
            <a:spLocks noGrp="1"/>
          </p:cNvSpPr>
          <p:nvPr>
            <p:ph type="ftr" sz="quarter" idx="11"/>
          </p:nvPr>
        </p:nvSpPr>
        <p:spPr/>
        <p:txBody>
          <a:bodyPr/>
          <a:lstStyle/>
          <a:p>
            <a:endParaRPr lang="ar-EG"/>
          </a:p>
        </p:txBody>
      </p:sp>
      <p:sp>
        <p:nvSpPr>
          <p:cNvPr id="7" name="Slide Number Placeholder 6"/>
          <p:cNvSpPr>
            <a:spLocks noGrp="1"/>
          </p:cNvSpPr>
          <p:nvPr>
            <p:ph type="sldNum" sz="quarter" idx="12"/>
          </p:nvPr>
        </p:nvSpPr>
        <p:spPr/>
        <p:txBody>
          <a:bodyPr/>
          <a:lstStyle/>
          <a:p>
            <a:fld id="{64B3A7DD-C0DF-4486-8EC2-29AECC36214D}" type="slidenum">
              <a:rPr lang="ar-EG" smtClean="0"/>
              <a:t>‹#›</a:t>
            </a:fld>
            <a:endParaRPr lang="ar-EG"/>
          </a:p>
        </p:txBody>
      </p:sp>
    </p:spTree>
    <p:extLst>
      <p:ext uri="{BB962C8B-B14F-4D97-AF65-F5344CB8AC3E}">
        <p14:creationId xmlns:p14="http://schemas.microsoft.com/office/powerpoint/2010/main" val="12596239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ar-E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EG"/>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F9C40FA-FAB5-4C4B-B0A0-F9867AEEAD29}" type="datetimeFigureOut">
              <a:rPr lang="ar-EG" smtClean="0"/>
              <a:t>03/08/1441</a:t>
            </a:fld>
            <a:endParaRPr lang="ar-E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EG"/>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4B3A7DD-C0DF-4486-8EC2-29AECC36214D}" type="slidenum">
              <a:rPr lang="ar-EG" smtClean="0"/>
              <a:t>‹#›</a:t>
            </a:fld>
            <a:endParaRPr lang="ar-EG"/>
          </a:p>
        </p:txBody>
      </p:sp>
    </p:spTree>
    <p:extLst>
      <p:ext uri="{BB962C8B-B14F-4D97-AF65-F5344CB8AC3E}">
        <p14:creationId xmlns:p14="http://schemas.microsoft.com/office/powerpoint/2010/main" val="3458696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EG"/>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692696"/>
            <a:ext cx="7772400" cy="3888432"/>
          </a:xfrm>
        </p:spPr>
        <p:txBody>
          <a:bodyPr/>
          <a:lstStyle/>
          <a:p>
            <a:r>
              <a:rPr lang="ar-EG" sz="2000" dirty="0">
                <a:solidFill>
                  <a:prstClr val="black"/>
                </a:solidFill>
              </a:rPr>
              <a:t>محاضرة </a:t>
            </a:r>
            <a:br>
              <a:rPr lang="ar-EG" sz="2000" dirty="0">
                <a:solidFill>
                  <a:prstClr val="black"/>
                </a:solidFill>
              </a:rPr>
            </a:br>
            <a:r>
              <a:rPr lang="ar-EG" sz="2000" dirty="0">
                <a:solidFill>
                  <a:prstClr val="black"/>
                </a:solidFill>
              </a:rPr>
              <a:t>دراسات عليا </a:t>
            </a:r>
            <a:br>
              <a:rPr lang="ar-EG" sz="2000" dirty="0">
                <a:solidFill>
                  <a:prstClr val="black"/>
                </a:solidFill>
              </a:rPr>
            </a:br>
            <a:r>
              <a:rPr lang="ar-EG" sz="2000" dirty="0" smtClean="0">
                <a:solidFill>
                  <a:prstClr val="black"/>
                </a:solidFill>
              </a:rPr>
              <a:t>ثانية ماحستير </a:t>
            </a:r>
            <a:r>
              <a:rPr lang="ar-EG" sz="2000" dirty="0" smtClean="0">
                <a:solidFill>
                  <a:prstClr val="black"/>
                </a:solidFill>
              </a:rPr>
              <a:t>تعليم</a:t>
            </a:r>
            <a:r>
              <a:rPr lang="ar-EG" sz="2000" dirty="0">
                <a:solidFill>
                  <a:prstClr val="black"/>
                </a:solidFill>
              </a:rPr>
              <a:t/>
            </a:r>
            <a:br>
              <a:rPr lang="ar-EG" sz="2000" dirty="0">
                <a:solidFill>
                  <a:prstClr val="black"/>
                </a:solidFill>
              </a:rPr>
            </a:br>
            <a:r>
              <a:rPr lang="ar-EG" sz="2000" dirty="0">
                <a:solidFill>
                  <a:prstClr val="black"/>
                </a:solidFill>
              </a:rPr>
              <a:t> بنات</a:t>
            </a:r>
            <a:br>
              <a:rPr lang="ar-EG" sz="2000" dirty="0">
                <a:solidFill>
                  <a:prstClr val="black"/>
                </a:solidFill>
              </a:rPr>
            </a:br>
            <a:r>
              <a:rPr lang="ar-EG" sz="2000" dirty="0" smtClean="0">
                <a:solidFill>
                  <a:prstClr val="black"/>
                </a:solidFill>
              </a:rPr>
              <a:t>علم نفس تربوى</a:t>
            </a:r>
            <a:r>
              <a:rPr lang="ar-EG" sz="2000" dirty="0">
                <a:solidFill>
                  <a:prstClr val="black"/>
                </a:solidFill>
              </a:rPr>
              <a:t/>
            </a:r>
            <a:br>
              <a:rPr lang="ar-EG" sz="2000" dirty="0">
                <a:solidFill>
                  <a:prstClr val="black"/>
                </a:solidFill>
              </a:rPr>
            </a:br>
            <a:r>
              <a:rPr lang="ar-EG" sz="2000" dirty="0">
                <a:solidFill>
                  <a:prstClr val="black"/>
                </a:solidFill>
              </a:rPr>
              <a:t>استاذ المادة </a:t>
            </a:r>
            <a:br>
              <a:rPr lang="ar-EG" sz="2000" dirty="0">
                <a:solidFill>
                  <a:prstClr val="black"/>
                </a:solidFill>
              </a:rPr>
            </a:br>
            <a:r>
              <a:rPr lang="ar-EG" sz="2000" dirty="0">
                <a:solidFill>
                  <a:prstClr val="black"/>
                </a:solidFill>
              </a:rPr>
              <a:t>استاذ دكتور عاطف نمر خليفة </a:t>
            </a:r>
            <a:br>
              <a:rPr lang="ar-EG" sz="2000" dirty="0">
                <a:solidFill>
                  <a:prstClr val="black"/>
                </a:solidFill>
              </a:rPr>
            </a:br>
            <a:r>
              <a:rPr lang="ar-EG" sz="2000" dirty="0">
                <a:solidFill>
                  <a:prstClr val="black"/>
                </a:solidFill>
              </a:rPr>
              <a:t>استاذ مساعد دكتور محمد عبد الكريم نبهان</a:t>
            </a:r>
            <a:br>
              <a:rPr lang="ar-EG" sz="2000" dirty="0">
                <a:solidFill>
                  <a:prstClr val="black"/>
                </a:solidFill>
              </a:rPr>
            </a:br>
            <a:r>
              <a:rPr lang="ar-EG" sz="2000" dirty="0">
                <a:solidFill>
                  <a:prstClr val="black"/>
                </a:solidFill>
              </a:rPr>
              <a:t>عنوان المحاضرة </a:t>
            </a:r>
            <a:r>
              <a:rPr lang="ar-EG" sz="2000" dirty="0" smtClean="0">
                <a:solidFill>
                  <a:prstClr val="black"/>
                </a:solidFill>
              </a:rPr>
              <a:t>عادات العقل</a:t>
            </a:r>
            <a:r>
              <a:rPr lang="ar-EG" sz="2000" dirty="0">
                <a:solidFill>
                  <a:prstClr val="black"/>
                </a:solidFill>
              </a:rPr>
              <a:t/>
            </a:r>
            <a:br>
              <a:rPr lang="ar-EG" sz="2000" dirty="0">
                <a:solidFill>
                  <a:prstClr val="black"/>
                </a:solidFill>
              </a:rPr>
            </a:br>
            <a:r>
              <a:rPr lang="ar-EG" sz="2000">
                <a:solidFill>
                  <a:prstClr val="black"/>
                </a:solidFill>
              </a:rPr>
              <a:t>تاريخ </a:t>
            </a:r>
            <a:r>
              <a:rPr lang="ar-EG" sz="2000" smtClean="0">
                <a:solidFill>
                  <a:prstClr val="black"/>
                </a:solidFill>
              </a:rPr>
              <a:t>28-3- </a:t>
            </a:r>
            <a:r>
              <a:rPr lang="ar-EG" sz="2000" dirty="0">
                <a:solidFill>
                  <a:prstClr val="black"/>
                </a:solidFill>
              </a:rPr>
              <a:t>2020</a:t>
            </a:r>
            <a:endParaRPr lang="ar-EG" dirty="0"/>
          </a:p>
        </p:txBody>
      </p:sp>
      <p:sp>
        <p:nvSpPr>
          <p:cNvPr id="3" name="Subtitle 2"/>
          <p:cNvSpPr>
            <a:spLocks noGrp="1"/>
          </p:cNvSpPr>
          <p:nvPr>
            <p:ph type="subTitle" idx="1"/>
          </p:nvPr>
        </p:nvSpPr>
        <p:spPr>
          <a:xfrm>
            <a:off x="1371600" y="5373216"/>
            <a:ext cx="6400800" cy="265584"/>
          </a:xfrm>
        </p:spPr>
        <p:txBody>
          <a:bodyPr>
            <a:normAutofit fontScale="40000" lnSpcReduction="20000"/>
          </a:bodyPr>
          <a:lstStyle/>
          <a:p>
            <a:endParaRPr lang="ar-EG" dirty="0"/>
          </a:p>
        </p:txBody>
      </p:sp>
    </p:spTree>
    <p:extLst>
      <p:ext uri="{BB962C8B-B14F-4D97-AF65-F5344CB8AC3E}">
        <p14:creationId xmlns:p14="http://schemas.microsoft.com/office/powerpoint/2010/main" val="13606566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60648"/>
            <a:ext cx="8229600" cy="5616624"/>
          </a:xfrm>
        </p:spPr>
        <p:txBody>
          <a:bodyPr>
            <a:normAutofit/>
          </a:bodyPr>
          <a:lstStyle/>
          <a:p>
            <a:pPr algn="r"/>
            <a:r>
              <a:rPr lang="ar-EG" sz="2000" dirty="0"/>
              <a:t>المراجع العلمية :</a:t>
            </a:r>
            <a:r>
              <a:rPr lang="ar-EG" sz="2000" b="1" dirty="0" smtClean="0"/>
              <a:t/>
            </a:r>
            <a:br>
              <a:rPr lang="ar-EG" sz="2000" b="1" dirty="0" smtClean="0"/>
            </a:br>
            <a:r>
              <a:rPr lang="ar-EG" sz="2000" b="1" dirty="0" smtClean="0"/>
              <a:t>إبراهيم الحارثى وأحمد مسلم(2002م)</a:t>
            </a:r>
            <a:r>
              <a:rPr lang="ar-EG" sz="2000" dirty="0" smtClean="0"/>
              <a:t> :"العادات العقليه وتنميتها لدى التلاميذ"الطبعة الأولى الرياض، مكتبة الشقرى .</a:t>
            </a:r>
            <a:r>
              <a:rPr lang="en-US" sz="2000" dirty="0" smtClean="0"/>
              <a:t/>
            </a:r>
            <a:br>
              <a:rPr lang="en-US" sz="2000" dirty="0" smtClean="0"/>
            </a:br>
            <a:r>
              <a:rPr lang="ar-EG" sz="2000" b="1" dirty="0" smtClean="0"/>
              <a:t>أرثر كوستا ، بيتا كاليك (2003م):</a:t>
            </a:r>
            <a:r>
              <a:rPr lang="ar-EG" sz="2000" dirty="0" smtClean="0"/>
              <a:t> "إستكشاف عادات العقل " ترجمة مدارس الظهران الأهلية بالمملكة العربيه السعوديه،دار الكتاب للنشر والتوزيع_الدمام.</a:t>
            </a:r>
            <a:r>
              <a:rPr lang="en-US" sz="2000" dirty="0" smtClean="0"/>
              <a:t/>
            </a:r>
            <a:br>
              <a:rPr lang="en-US" sz="2000" dirty="0" smtClean="0"/>
            </a:br>
            <a:r>
              <a:rPr lang="ar-SA" sz="2000" b="1" dirty="0" smtClean="0"/>
              <a:t>حسن حسن عبده (2000م):</a:t>
            </a:r>
            <a:r>
              <a:rPr lang="ar-SA" sz="2000" dirty="0" smtClean="0"/>
              <a:t> توجه المهمة والأنا وعلاقتها بالمعتقدات الخاصة بأسباب النجاح فى كرة القدم ، مجلة علوم الرياضة ، كلية التربية الرياضية ، جامعة المنيا ، المجلد 2 .</a:t>
            </a:r>
            <a:r>
              <a:rPr lang="en-US" sz="2000" dirty="0" smtClean="0"/>
              <a:t/>
            </a:r>
            <a:br>
              <a:rPr lang="en-US" sz="2000" dirty="0" smtClean="0"/>
            </a:br>
            <a:r>
              <a:rPr lang="ar-EG" sz="2000" b="1" dirty="0" smtClean="0"/>
              <a:t>ملحوظة : تم اعداد هذا المحتوى من هذة الدراسات والمراجع العلمية </a:t>
            </a:r>
            <a:br>
              <a:rPr lang="ar-EG" sz="2000" b="1" dirty="0" smtClean="0"/>
            </a:br>
            <a:r>
              <a:rPr lang="ar-EG" sz="2000" b="1" dirty="0" smtClean="0"/>
              <a:t>والكلية غير مسئولة عن هذا المحتوى </a:t>
            </a:r>
            <a:r>
              <a:rPr lang="ar-EG" sz="2000" dirty="0" smtClean="0"/>
              <a:t/>
            </a:r>
            <a:br>
              <a:rPr lang="ar-EG" sz="2000" dirty="0" smtClean="0"/>
            </a:br>
            <a:endParaRPr lang="ar-EG" sz="2000" dirty="0"/>
          </a:p>
        </p:txBody>
      </p:sp>
      <p:sp>
        <p:nvSpPr>
          <p:cNvPr id="3" name="Content Placeholder 2"/>
          <p:cNvSpPr>
            <a:spLocks noGrp="1"/>
          </p:cNvSpPr>
          <p:nvPr>
            <p:ph idx="1"/>
          </p:nvPr>
        </p:nvSpPr>
        <p:spPr>
          <a:xfrm flipV="1">
            <a:off x="457200" y="6126163"/>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16492356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661648" cy="3384376"/>
          </a:xfrm>
        </p:spPr>
        <p:txBody>
          <a:bodyPr>
            <a:normAutofit/>
          </a:bodyPr>
          <a:lstStyle/>
          <a:p>
            <a:pPr marR="90170" algn="r">
              <a:lnSpc>
                <a:spcPct val="115000"/>
              </a:lnSpc>
              <a:spcAft>
                <a:spcPts val="1000"/>
              </a:spcAft>
              <a:tabLst>
                <a:tab pos="809625" algn="r"/>
              </a:tabLst>
            </a:pPr>
            <a:r>
              <a:rPr lang="ar-EG" sz="2000" b="1" dirty="0" smtClean="0">
                <a:ea typeface="Calibri"/>
                <a:cs typeface="Simplified Arabic"/>
              </a:rPr>
              <a:t>عادات العقل</a:t>
            </a:r>
            <a:r>
              <a:rPr lang="en-US" sz="2000" dirty="0" smtClean="0">
                <a:ea typeface="Calibri"/>
                <a:cs typeface="Arial"/>
              </a:rPr>
              <a:t/>
            </a:r>
            <a:br>
              <a:rPr lang="en-US" sz="2000" dirty="0" smtClean="0">
                <a:ea typeface="Calibri"/>
                <a:cs typeface="Arial"/>
              </a:rPr>
            </a:br>
            <a:r>
              <a:rPr lang="ar-EG" sz="2000" dirty="0" smtClean="0">
                <a:effectLst/>
                <a:ea typeface="Calibri"/>
                <a:cs typeface="Simplified Arabic"/>
              </a:rPr>
              <a:t>يتميز العصر الذي نعيش فيه بالإنفجار المتسارع في المعرفة الانسانية وتراكم المعارف والتغيرات السريعة والتطورات المتعددة في كافة مجالات الحياه وقد اصبح الفرد يواجهه مشكلات كثيره في حياته اليوميه ومن هنا تتجلي اهمية استخدام العقل واستثماره بطرق ذاتيه في هذا العصر الذي يتسم بالتغير والسرعة والانفتاح علي ثقافات مختلفة ولعل هذه التغيرات وغيرها قد اسهمت في افراز نوع من السلوكيات والعادات تحتاج الي تعديل بطرق افضل اثناء تفاعل افراد المجتمع مع بعضهم البعض وهذا يستدعي الاهتمام بالعادات العقلية القادرة علي ايجاد الحلول لكثير من المشكلات التي تهدد الفرد والمجمع والتي تمكنا من مسايرة التطورات والتغيرات المتسارعة من اجل حسن التصرف والتكيف مع مختلف مناشط الحياة.</a:t>
            </a:r>
            <a:r>
              <a:rPr lang="en-US" sz="2000" dirty="0" smtClean="0">
                <a:effectLst/>
              </a:rPr>
              <a:t/>
            </a:r>
            <a:br>
              <a:rPr lang="en-US" sz="2000" dirty="0" smtClean="0">
                <a:effectLst/>
              </a:rPr>
            </a:br>
            <a:endParaRPr lang="ar-EG" sz="2000" dirty="0"/>
          </a:p>
        </p:txBody>
      </p:sp>
      <p:sp>
        <p:nvSpPr>
          <p:cNvPr id="3" name="Content Placeholder 2"/>
          <p:cNvSpPr>
            <a:spLocks noGrp="1"/>
          </p:cNvSpPr>
          <p:nvPr>
            <p:ph idx="1"/>
          </p:nvPr>
        </p:nvSpPr>
        <p:spPr>
          <a:xfrm>
            <a:off x="0" y="4077072"/>
            <a:ext cx="8229600" cy="4525963"/>
          </a:xfrm>
        </p:spPr>
        <p:txBody>
          <a:bodyPr/>
          <a:lstStyle/>
          <a:p>
            <a:endParaRPr lang="ar-EG" dirty="0"/>
          </a:p>
        </p:txBody>
      </p:sp>
    </p:spTree>
    <p:extLst>
      <p:ext uri="{BB962C8B-B14F-4D97-AF65-F5344CB8AC3E}">
        <p14:creationId xmlns:p14="http://schemas.microsoft.com/office/powerpoint/2010/main" val="17623435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170586"/>
          </a:xfrm>
        </p:spPr>
        <p:txBody>
          <a:bodyPr>
            <a:normAutofit/>
          </a:bodyPr>
          <a:lstStyle/>
          <a:p>
            <a:pPr algn="r"/>
            <a:r>
              <a:rPr lang="ar-EG" sz="2000" dirty="0" smtClean="0">
                <a:effectLst/>
                <a:ea typeface="Calibri"/>
                <a:cs typeface="Simplified Arabic"/>
              </a:rPr>
              <a:t> ولذلك تعد دراسة العادات العقلية رؤية جديدة وتوجه معاصر نسبيا تم الخوض فيه تحت مظلة بحوث البشرية فلم يعد الذكاء وحده هو المسئول عن نجاح الفرد في حياته بل لابد وان يسلك سلوكا ذكيا يصبح الفرد في ظله محترما لعقله ولقدراته اللانهائية كي يصل إلي عادات عقلية أكثر فاعلية وإنتاجية وكفاءه.</a:t>
            </a: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24327107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pPr marR="90170" algn="r">
              <a:lnSpc>
                <a:spcPct val="115000"/>
              </a:lnSpc>
              <a:spcAft>
                <a:spcPts val="1000"/>
              </a:spcAft>
              <a:tabLst>
                <a:tab pos="809625" algn="r"/>
              </a:tabLst>
            </a:pPr>
            <a:r>
              <a:rPr lang="ar-EG" sz="2000" dirty="0">
                <a:ea typeface="Calibri"/>
                <a:cs typeface="Simplified Arabic"/>
              </a:rPr>
              <a:t> كما يري </a:t>
            </a:r>
            <a:r>
              <a:rPr lang="ar-EG" sz="2000" b="1" dirty="0">
                <a:ea typeface="Calibri"/>
                <a:cs typeface="Simplified Arabic"/>
              </a:rPr>
              <a:t>علي سعد وطفه "2009</a:t>
            </a:r>
            <a:r>
              <a:rPr lang="ar-EG" sz="2000" dirty="0">
                <a:ea typeface="Calibri"/>
                <a:cs typeface="Simplified Arabic"/>
              </a:rPr>
              <a:t>" أننا في زمن تداعت فيه المتغيرات العلمية والتقنية في شتي مجالات الحياة اصبحت الحاجه اكثر الحاحا لتنشئة جيل فعال قادر علي التعلم الدائم ومسلح بكل ما يمكنه من مواكبه مستحدثات هذا العصر وثورته المعلوماتية الهائلة ليس هذا فحسب بل وفهمه والتعامل معه واختيار ما يفيده ويفيد مجتمعهم الذي يعيشون فيه ولا شك ان اعداد جيل بهذه المواصفات يلقي علي التربية مسئولية جسيمة لاسيما وأن التفكير التربوي قد أثبت في العديد من ادبياته فشل التعليم التقليدي في تحقيق تلك الغاية المنشودة واثبت حاجتنا الي تربيه فعاله تعمل علي تنشئه متعلمين يتسمون بقدر عالي من علمية التفكير ومرونتة ونزعتة النقدية ومن المؤكد ان ذلك لن يتم الا بعملية ايقاظ العقل والإنتقال به من الحالة السلبية والتلقي والخمول الي وضعية النشاط والحيوية والفعل الجيد.</a:t>
            </a:r>
            <a:r>
              <a:rPr lang="ar-EG" sz="2000" b="1" dirty="0">
                <a:ea typeface="Calibri"/>
                <a:cs typeface="Simplified Arabic"/>
              </a:rPr>
              <a:t>        </a:t>
            </a:r>
            <a:r>
              <a:rPr lang="en-US" sz="2000" dirty="0">
                <a:ea typeface="Calibri"/>
                <a:cs typeface="Arial"/>
              </a:rPr>
              <a:t/>
            </a:r>
            <a:br>
              <a:rPr lang="en-US" sz="2000" dirty="0">
                <a:ea typeface="Calibri"/>
                <a:cs typeface="Arial"/>
              </a:rPr>
            </a:br>
            <a:r>
              <a:rPr lang="ar-EG" sz="2000" dirty="0">
                <a:ea typeface="Calibri"/>
                <a:cs typeface="Simplified Arabic"/>
              </a:rPr>
              <a:t>       والقدرات العقلية انما جاءت في القران الكريم بصيغة الفعل لا الاسم باعتبارها وظيفه او فعل من افعال القلب التي تجري داخل قلب الإنسان قبل ان تتحول الي ممارسات علي أعضاءه الخارجية كما </a:t>
            </a:r>
            <a:r>
              <a:rPr lang="ar-EG" sz="2000" b="1" dirty="0">
                <a:ea typeface="Calibri"/>
                <a:cs typeface="Simplified Arabic"/>
              </a:rPr>
              <a:t>في قول الله تعالي (افلم يسيروا في الارض فتكون لهم قلوب يعقلون بها او اذان يسمعون بها فانها لا تعمي الابصار التي في الصدور)</a:t>
            </a:r>
            <a:r>
              <a:rPr lang="ar-EG" sz="2000" dirty="0">
                <a:ea typeface="Calibri"/>
                <a:cs typeface="Simplified Arabic"/>
              </a:rPr>
              <a:t>             </a:t>
            </a:r>
            <a:r>
              <a:rPr lang="ar-EG" sz="2000" b="1" dirty="0">
                <a:ea typeface="Calibri"/>
                <a:cs typeface="Simplified Arabic"/>
              </a:rPr>
              <a:t>(الحج:35)</a:t>
            </a:r>
            <a:endParaRPr lang="ar-EG" sz="2000" dirty="0"/>
          </a:p>
        </p:txBody>
      </p:sp>
      <p:sp>
        <p:nvSpPr>
          <p:cNvPr id="3" name="Content Placeholder 2"/>
          <p:cNvSpPr>
            <a:spLocks noGrp="1"/>
          </p:cNvSpPr>
          <p:nvPr>
            <p:ph idx="1"/>
          </p:nvPr>
        </p:nvSpPr>
        <p:spPr>
          <a:xfrm>
            <a:off x="457200" y="5949280"/>
            <a:ext cx="8229600" cy="176883"/>
          </a:xfrm>
        </p:spPr>
        <p:txBody>
          <a:bodyPr>
            <a:normAutofit fontScale="25000" lnSpcReduction="20000"/>
          </a:bodyPr>
          <a:lstStyle/>
          <a:p>
            <a:endParaRPr lang="ar-EG" dirty="0"/>
          </a:p>
        </p:txBody>
      </p:sp>
    </p:spTree>
    <p:extLst>
      <p:ext uri="{BB962C8B-B14F-4D97-AF65-F5344CB8AC3E}">
        <p14:creationId xmlns:p14="http://schemas.microsoft.com/office/powerpoint/2010/main" val="1305798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54562"/>
          </a:xfrm>
        </p:spPr>
        <p:txBody>
          <a:bodyPr>
            <a:normAutofit/>
          </a:bodyPr>
          <a:lstStyle/>
          <a:p>
            <a:pPr algn="r"/>
            <a:r>
              <a:rPr lang="ar-EG" sz="2000" b="1" dirty="0"/>
              <a:t>مفهموم العادة :</a:t>
            </a:r>
            <a:r>
              <a:rPr lang="en-US" sz="2000" dirty="0"/>
              <a:t/>
            </a:r>
            <a:br>
              <a:rPr lang="en-US" sz="2000" dirty="0"/>
            </a:br>
            <a:r>
              <a:rPr lang="ar-EG" sz="2000" dirty="0"/>
              <a:t>	        يعرف </a:t>
            </a:r>
            <a:r>
              <a:rPr lang="ar-EG" sz="2000" b="1" dirty="0"/>
              <a:t>ادمز"2006"</a:t>
            </a:r>
            <a:r>
              <a:rPr lang="ar-EG" sz="2000" dirty="0"/>
              <a:t> العادة: بانها رغبة ثابتة في اللاوعي لأداء بعض الأفعال وتكتسب من خلال الممارسة المتكررة المتتابعة.</a:t>
            </a:r>
            <a:r>
              <a:rPr lang="ar-EG" sz="2000" b="1" dirty="0"/>
              <a:t>                              </a:t>
            </a:r>
            <a:r>
              <a:rPr lang="en-US" sz="2000" dirty="0"/>
              <a:t/>
            </a:r>
            <a:br>
              <a:rPr lang="en-US" sz="2000" dirty="0"/>
            </a:br>
            <a:r>
              <a:rPr lang="ar-EG" sz="2000" dirty="0"/>
              <a:t>       كما تري </a:t>
            </a:r>
            <a:r>
              <a:rPr lang="ar-EG" sz="2000" b="1" dirty="0"/>
              <a:t>منار السواح"2011"</a:t>
            </a:r>
            <a:r>
              <a:rPr lang="ar-EG" sz="2000" dirty="0"/>
              <a:t> :أن العادات ليست سلوكيات نختارها أو نبتعد عنها بدون رؤية بل هي سلوكيات نبديها بمصداقية في مناسبات ملائمة لها</a:t>
            </a:r>
            <a:r>
              <a:rPr lang="en-US" sz="2000" dirty="0"/>
              <a:t/>
            </a:r>
            <a:br>
              <a:rPr lang="en-US" sz="2000" dirty="0"/>
            </a:br>
            <a:endParaRPr lang="ar-EG" sz="2000" dirty="0"/>
          </a:p>
        </p:txBody>
      </p:sp>
      <p:sp>
        <p:nvSpPr>
          <p:cNvPr id="3" name="Content Placeholder 2"/>
          <p:cNvSpPr>
            <a:spLocks noGrp="1"/>
          </p:cNvSpPr>
          <p:nvPr>
            <p:ph idx="1"/>
          </p:nvPr>
        </p:nvSpPr>
        <p:spPr>
          <a:xfrm flipV="1">
            <a:off x="467544" y="5949280"/>
            <a:ext cx="8229600" cy="111149"/>
          </a:xfrm>
        </p:spPr>
        <p:txBody>
          <a:bodyPr>
            <a:normAutofit fontScale="25000" lnSpcReduction="20000"/>
          </a:bodyPr>
          <a:lstStyle/>
          <a:p>
            <a:endParaRPr lang="ar-EG" dirty="0"/>
          </a:p>
        </p:txBody>
      </p:sp>
    </p:spTree>
    <p:extLst>
      <p:ext uri="{BB962C8B-B14F-4D97-AF65-F5344CB8AC3E}">
        <p14:creationId xmlns:p14="http://schemas.microsoft.com/office/powerpoint/2010/main" val="35811696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82554"/>
          </a:xfrm>
        </p:spPr>
        <p:txBody>
          <a:bodyPr>
            <a:normAutofit/>
          </a:bodyPr>
          <a:lstStyle/>
          <a:p>
            <a:pPr algn="r"/>
            <a:r>
              <a:rPr lang="ar-EG" sz="2000" b="1" dirty="0"/>
              <a:t>مفهوم العقل :</a:t>
            </a:r>
            <a:r>
              <a:rPr lang="en-US" sz="2000" dirty="0"/>
              <a:t/>
            </a:r>
            <a:br>
              <a:rPr lang="en-US" sz="2000" dirty="0"/>
            </a:br>
            <a:r>
              <a:rPr lang="ar-EG" sz="2000" dirty="0"/>
              <a:t>        أشارت </a:t>
            </a:r>
            <a:r>
              <a:rPr lang="ar-EG" sz="2000" b="1" dirty="0"/>
              <a:t>أمال حسين "2010"</a:t>
            </a:r>
            <a:r>
              <a:rPr lang="ar-EG" sz="2000" dirty="0"/>
              <a:t> أن العقل من اعظم ما وهبه الله سبحانه وتعالي للانسان فلقد وردت هذه الكلمه بما تحمله من مفاهيم من يعقل ومن لايعقل في القران الكريم اربعه عشر مرة.</a:t>
            </a:r>
            <a:r>
              <a:rPr lang="ar-EG" sz="2000" b="1" dirty="0"/>
              <a:t>                                                                     </a:t>
            </a:r>
            <a:r>
              <a:rPr lang="en-US" sz="2000" dirty="0"/>
              <a:t/>
            </a:r>
            <a:br>
              <a:rPr lang="en-US" sz="2000" dirty="0"/>
            </a:br>
            <a:r>
              <a:rPr lang="ar-EG" sz="2000" dirty="0"/>
              <a:t>         ويري </a:t>
            </a:r>
            <a:r>
              <a:rPr lang="ar-EG" sz="2000" b="1" dirty="0"/>
              <a:t>عبد العظيم محمد "2009"</a:t>
            </a:r>
            <a:r>
              <a:rPr lang="ar-EG" sz="2000" dirty="0"/>
              <a:t> أن العقل هو التثبيت في الامور والتميز الذي يتميز به الانسان عن سائر الكائنات الحية.</a:t>
            </a:r>
            <a:r>
              <a:rPr lang="ar-EG" sz="2000" b="1" dirty="0"/>
              <a:t>                                  </a:t>
            </a:r>
            <a:r>
              <a:rPr lang="ar-EG" sz="2000" dirty="0"/>
              <a:t>      </a:t>
            </a:r>
            <a:r>
              <a:rPr lang="en-US" sz="2000" dirty="0"/>
              <a:t/>
            </a:r>
            <a:br>
              <a:rPr lang="en-US" sz="2000" dirty="0"/>
            </a:br>
            <a:endParaRPr lang="ar-EG" sz="2000" dirty="0"/>
          </a:p>
        </p:txBody>
      </p:sp>
      <p:sp>
        <p:nvSpPr>
          <p:cNvPr id="3" name="Content Placeholder 2"/>
          <p:cNvSpPr>
            <a:spLocks noGrp="1"/>
          </p:cNvSpPr>
          <p:nvPr>
            <p:ph idx="1"/>
          </p:nvPr>
        </p:nvSpPr>
        <p:spPr>
          <a:xfrm>
            <a:off x="457200" y="5445224"/>
            <a:ext cx="8229600" cy="680939"/>
          </a:xfrm>
        </p:spPr>
        <p:txBody>
          <a:bodyPr/>
          <a:lstStyle/>
          <a:p>
            <a:endParaRPr lang="ar-EG" dirty="0"/>
          </a:p>
        </p:txBody>
      </p:sp>
    </p:spTree>
    <p:extLst>
      <p:ext uri="{BB962C8B-B14F-4D97-AF65-F5344CB8AC3E}">
        <p14:creationId xmlns:p14="http://schemas.microsoft.com/office/powerpoint/2010/main" val="231219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026570"/>
          </a:xfrm>
        </p:spPr>
        <p:txBody>
          <a:bodyPr>
            <a:normAutofit/>
          </a:bodyPr>
          <a:lstStyle/>
          <a:p>
            <a:pPr algn="r"/>
            <a:r>
              <a:rPr lang="ar-EG" sz="2000" b="1" dirty="0"/>
              <a:t>مفهوم عادات العقل </a:t>
            </a:r>
            <a:r>
              <a:rPr lang="en-US" sz="2000" dirty="0"/>
              <a:t/>
            </a:r>
            <a:br>
              <a:rPr lang="en-US" sz="2000" dirty="0"/>
            </a:br>
            <a:r>
              <a:rPr lang="ar-EG" sz="2000" dirty="0"/>
              <a:t>        يعرفها </a:t>
            </a:r>
            <a:r>
              <a:rPr lang="ar-EG" sz="2000" b="1" dirty="0"/>
              <a:t>الحارثي"2002"</a:t>
            </a:r>
            <a:r>
              <a:rPr lang="ar-EG" sz="2000" dirty="0"/>
              <a:t> :بأنها العادات التي تدير وتنظم وترتب العمليات العقلية وتضع نظام الاولويات السليم لهذه العمليات فتساعد في تصحيح مسار الانسان في هذه الحياه.</a:t>
            </a:r>
            <a:r>
              <a:rPr lang="ar-EG" sz="2000" b="1" dirty="0"/>
              <a:t>                                                                        </a:t>
            </a:r>
            <a:r>
              <a:rPr lang="en-US" sz="2000" dirty="0"/>
              <a:t/>
            </a:r>
            <a:br>
              <a:rPr lang="en-US" sz="2000" dirty="0"/>
            </a:br>
            <a:r>
              <a:rPr lang="ar-EG" sz="2000" dirty="0"/>
              <a:t>       ويري يوسف </a:t>
            </a:r>
            <a:r>
              <a:rPr lang="ar-EG" sz="2000" b="1" dirty="0"/>
              <a:t>قطامي وأميمة عمور"2005"</a:t>
            </a:r>
            <a:r>
              <a:rPr lang="ar-EG" sz="2000" dirty="0"/>
              <a:t> أنها أيضا إعتماد الفرد علي استخدام أنماط معينة من السلوك العقلي يوظف فيها العمليات والمهارات الذهنية عند مواجهه خبرة جديدة او موقف ما بحيث يحقق افضل استجابة وأكثرها فاعلية وتكون نتيجة توظيف مثل هذه المهارات أقوي وذات نوعية أفضل وأهمية أكبر وسرعة أكبر عند حل المشكلة أو إستيعاب الخبرة الجديدة .</a:t>
            </a:r>
            <a:r>
              <a:rPr lang="ar-EG" sz="2000" b="1" dirty="0"/>
              <a:t>                                                             </a:t>
            </a:r>
            <a:r>
              <a:rPr lang="en-US" sz="2000" dirty="0"/>
              <a:t/>
            </a:r>
            <a:br>
              <a:rPr lang="en-US" sz="2000" dirty="0"/>
            </a:br>
            <a:r>
              <a:rPr lang="ar-EG" sz="2000" dirty="0"/>
              <a:t>       ويعرفها </a:t>
            </a:r>
            <a:r>
              <a:rPr lang="ar-EG" sz="2000" b="1" dirty="0"/>
              <a:t>أيمن حبيب سعيد"2006"</a:t>
            </a:r>
            <a:r>
              <a:rPr lang="ar-EG" sz="2000" dirty="0"/>
              <a:t> :بأنها الإتجاهات والدوافع الموجودة لدي الفرد والتي تدعمه لإستخدام المهارات العقلية لديه بصورة مستمرة في كل أنشطة الحياة سواء واجهته مشكلة او أراد الحصول علي المعرفة.</a:t>
            </a:r>
            <a:r>
              <a:rPr lang="ar-EG" sz="2000" b="1" dirty="0"/>
              <a:t>                                       </a:t>
            </a:r>
            <a:r>
              <a:rPr lang="en-US" sz="2000" dirty="0"/>
              <a:t/>
            </a:r>
            <a:br>
              <a:rPr lang="en-US" sz="2000" dirty="0"/>
            </a:br>
            <a:endParaRPr lang="ar-EG" sz="2000" dirty="0"/>
          </a:p>
        </p:txBody>
      </p:sp>
      <p:sp>
        <p:nvSpPr>
          <p:cNvPr id="3" name="Content Placeholder 2"/>
          <p:cNvSpPr>
            <a:spLocks noGrp="1"/>
          </p:cNvSpPr>
          <p:nvPr>
            <p:ph idx="1"/>
          </p:nvPr>
        </p:nvSpPr>
        <p:spPr>
          <a:xfrm>
            <a:off x="457200" y="5877272"/>
            <a:ext cx="8229600" cy="248891"/>
          </a:xfrm>
        </p:spPr>
        <p:txBody>
          <a:bodyPr>
            <a:normAutofit fontScale="32500" lnSpcReduction="20000"/>
          </a:bodyPr>
          <a:lstStyle/>
          <a:p>
            <a:endParaRPr lang="ar-EG" dirty="0"/>
          </a:p>
        </p:txBody>
      </p:sp>
    </p:spTree>
    <p:extLst>
      <p:ext uri="{BB962C8B-B14F-4D97-AF65-F5344CB8AC3E}">
        <p14:creationId xmlns:p14="http://schemas.microsoft.com/office/powerpoint/2010/main" val="925127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94522"/>
          </a:xfrm>
        </p:spPr>
        <p:txBody>
          <a:bodyPr>
            <a:normAutofit/>
          </a:bodyPr>
          <a:lstStyle/>
          <a:p>
            <a:pPr algn="r"/>
            <a:r>
              <a:rPr lang="ar-EG" sz="2000" b="1" dirty="0"/>
              <a:t>الأسس التي تقوم عليها عادات العقل</a:t>
            </a:r>
            <a:r>
              <a:rPr lang="en-US" sz="2000" dirty="0"/>
              <a:t/>
            </a:r>
            <a:br>
              <a:rPr lang="en-US" sz="2000" dirty="0"/>
            </a:br>
            <a:r>
              <a:rPr lang="ar-EG" sz="2000" dirty="0"/>
              <a:t>	هناك مجموعة من الإفتراضات تشكل الأساس النظري للتدريب على عادات العقل تتمثل فى :</a:t>
            </a:r>
            <a:r>
              <a:rPr lang="en-US" sz="2000" dirty="0"/>
              <a:t/>
            </a:r>
            <a:br>
              <a:rPr lang="en-US" sz="2000" dirty="0"/>
            </a:br>
            <a:r>
              <a:rPr lang="ar-EG" sz="2000" dirty="0"/>
              <a:t>العقل آلة التفكير يمكن تشغيلها بكفاءة عالية .</a:t>
            </a:r>
            <a:r>
              <a:rPr lang="en-US" sz="2000" dirty="0"/>
              <a:t/>
            </a:r>
            <a:br>
              <a:rPr lang="en-US" sz="2000" dirty="0"/>
            </a:br>
            <a:r>
              <a:rPr lang="ar-EG" sz="2000" dirty="0"/>
              <a:t>جميعنا نمتلك العقل، ونستطيع إدارته كما نريد.  </a:t>
            </a:r>
            <a:r>
              <a:rPr lang="en-US" sz="2000" dirty="0"/>
              <a:t/>
            </a:r>
            <a:br>
              <a:rPr lang="en-US" sz="2000" dirty="0"/>
            </a:br>
            <a:r>
              <a:rPr lang="ar-EG" sz="2000" dirty="0"/>
              <a:t>لدينا القدرة الكافية للتوجيه الذاتي للعقل، وتقييمه ذاتيا وإدارتة وتعديله</a:t>
            </a:r>
            <a:r>
              <a:rPr lang="en-US" sz="2000" dirty="0"/>
              <a:t/>
            </a:r>
            <a:br>
              <a:rPr lang="en-US" sz="2000" dirty="0"/>
            </a:br>
            <a:r>
              <a:rPr lang="ar-EG" sz="2000" dirty="0"/>
              <a:t>يمكن تعليم عادات العقل للوصول إلى نتاجات تشغيل الذهن وإدارته .</a:t>
            </a:r>
            <a:r>
              <a:rPr lang="en-US" sz="2000" dirty="0"/>
              <a:t/>
            </a:r>
            <a:br>
              <a:rPr lang="en-US" sz="2000" dirty="0"/>
            </a:br>
            <a:r>
              <a:rPr lang="ar-EG" sz="2000" dirty="0"/>
              <a:t>يمكن تحديد مجموعة من العادات والمهاارت للوصول إلى أعلي كفاءة في الأداء في كل عادة</a:t>
            </a:r>
            <a:r>
              <a:rPr lang="en-US" sz="2000" dirty="0"/>
              <a:t/>
            </a:r>
            <a:br>
              <a:rPr lang="en-US" sz="2000" dirty="0"/>
            </a:br>
            <a:r>
              <a:rPr lang="ar-EG" sz="2000" dirty="0"/>
              <a:t>نستطيع أن نضيف أية عادة جديدة بتعاملنا مع العقل، ونستطيع أن نمده بالطاقة الذهنية لنتوقع أداء أعلى</a:t>
            </a:r>
            <a:r>
              <a:rPr lang="en-US" sz="2000" dirty="0"/>
              <a:t/>
            </a:r>
            <a:br>
              <a:rPr lang="en-US" sz="2000" dirty="0"/>
            </a:br>
            <a:endParaRPr lang="ar-EG" sz="2000" dirty="0"/>
          </a:p>
        </p:txBody>
      </p:sp>
      <p:sp>
        <p:nvSpPr>
          <p:cNvPr id="3" name="Content Placeholder 2"/>
          <p:cNvSpPr>
            <a:spLocks noGrp="1"/>
          </p:cNvSpPr>
          <p:nvPr>
            <p:ph idx="1"/>
          </p:nvPr>
        </p:nvSpPr>
        <p:spPr>
          <a:xfrm>
            <a:off x="457200" y="5301208"/>
            <a:ext cx="8229600" cy="824955"/>
          </a:xfrm>
        </p:spPr>
        <p:txBody>
          <a:bodyPr/>
          <a:lstStyle/>
          <a:p>
            <a:endParaRPr lang="ar-EG" dirty="0"/>
          </a:p>
        </p:txBody>
      </p:sp>
    </p:spTree>
    <p:extLst>
      <p:ext uri="{BB962C8B-B14F-4D97-AF65-F5344CB8AC3E}">
        <p14:creationId xmlns:p14="http://schemas.microsoft.com/office/powerpoint/2010/main" val="4278468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94522"/>
          </a:xfrm>
        </p:spPr>
        <p:txBody>
          <a:bodyPr>
            <a:normAutofit/>
          </a:bodyPr>
          <a:lstStyle/>
          <a:p>
            <a:pPr algn="r"/>
            <a:r>
              <a:rPr lang="ar-EG" sz="2000" dirty="0"/>
              <a:t>تتكون العادات العقلية نتيجة لستجابة الفرد إلى أنماط من المشكلات أو التساؤلات، شرط أن تكون حلول المشكلات ،واجابات التساؤلات تحتاج إلي بحث واستقصاء وتفكير عميق .  </a:t>
            </a:r>
            <a:r>
              <a:rPr lang="en-US" sz="2000" dirty="0"/>
              <a:t/>
            </a:r>
            <a:br>
              <a:rPr lang="en-US" sz="2000" dirty="0"/>
            </a:br>
            <a:r>
              <a:rPr lang="ar-EG" sz="2000" dirty="0"/>
              <a:t>يمكن تنظيم بعض المواقف التعليمية لتحقيق امتلاك العادة الذهنية ضمن مادة دارسية محددة</a:t>
            </a:r>
            <a:r>
              <a:rPr lang="en-US" sz="2000" dirty="0"/>
              <a:t/>
            </a:r>
            <a:br>
              <a:rPr lang="en-US" sz="2000" dirty="0"/>
            </a:br>
            <a:r>
              <a:rPr lang="ar-EG" sz="2000" dirty="0"/>
              <a:t>يجب التأمل في استخدام عادات العقل وسلوكياتها المختلفة لمعرفة مدى تأثيرها، ومحاولة تعديلها للتقدم بها نحو تطبيقات مستقبلية  .   </a:t>
            </a:r>
            <a:r>
              <a:rPr lang="en-US" sz="2000" dirty="0"/>
              <a:t/>
            </a:r>
            <a:br>
              <a:rPr lang="en-US" sz="2000" dirty="0"/>
            </a:br>
            <a:r>
              <a:rPr lang="ar-EG" sz="2000" dirty="0"/>
              <a:t>ترتكز عادات العقل علي النظرة التكاملية للمعرفة،والقدرة على إنتقال أثر التعلم، فهى قابلة للإنتقال من مادة إلى أخرى،من سياق إلى أخر</a:t>
            </a:r>
            <a:r>
              <a:rPr lang="en-US" sz="2000" dirty="0"/>
              <a:t/>
            </a:r>
            <a:br>
              <a:rPr lang="en-US" sz="2000" dirty="0"/>
            </a:br>
            <a:r>
              <a:rPr lang="ar-EG" sz="2000" dirty="0"/>
              <a:t>يمكن الإرتقاء بالعمليات والمها ارت الذهنية من العادات والمهارات البسيطة إلي العادات الأكثر  تعقيداً حتى الوصول إلى مهارة إدارة التعلم. </a:t>
            </a:r>
            <a:r>
              <a:rPr lang="en-US" sz="2000" dirty="0"/>
              <a:t/>
            </a:r>
            <a:br>
              <a:rPr lang="en-US" sz="2000" dirty="0"/>
            </a:br>
            <a:endParaRPr lang="ar-EG" sz="2000" dirty="0"/>
          </a:p>
        </p:txBody>
      </p:sp>
      <p:sp>
        <p:nvSpPr>
          <p:cNvPr id="3" name="Content Placeholder 2"/>
          <p:cNvSpPr>
            <a:spLocks noGrp="1"/>
          </p:cNvSpPr>
          <p:nvPr>
            <p:ph idx="1"/>
          </p:nvPr>
        </p:nvSpPr>
        <p:spPr>
          <a:xfrm>
            <a:off x="457200" y="5229200"/>
            <a:ext cx="8229600" cy="896963"/>
          </a:xfrm>
        </p:spPr>
        <p:txBody>
          <a:bodyPr/>
          <a:lstStyle/>
          <a:p>
            <a:endParaRPr lang="ar-EG" dirty="0"/>
          </a:p>
        </p:txBody>
      </p:sp>
    </p:spTree>
    <p:extLst>
      <p:ext uri="{BB962C8B-B14F-4D97-AF65-F5344CB8AC3E}">
        <p14:creationId xmlns:p14="http://schemas.microsoft.com/office/powerpoint/2010/main" val="26909934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TotalTime>
  <Words>233</Words>
  <Application>Microsoft Office PowerPoint</Application>
  <PresentationFormat>On-screen Show (4:3)</PresentationFormat>
  <Paragraphs>10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عادات العقل تاريخ 28-3- 2020</vt:lpstr>
      <vt:lpstr>عادات العقل يتميز العصر الذي نعيش فيه بالإنفجار المتسارع في المعرفة الانسانية وتراكم المعارف والتغيرات السريعة والتطورات المتعددة في كافة مجالات الحياه وقد اصبح الفرد يواجهه مشكلات كثيره في حياته اليوميه ومن هنا تتجلي اهمية استخدام العقل واستثماره بطرق ذاتيه في هذا العصر الذي يتسم بالتغير والسرعة والانفتاح علي ثقافات مختلفة ولعل هذه التغيرات وغيرها قد اسهمت في افراز نوع من السلوكيات والعادات تحتاج الي تعديل بطرق افضل اثناء تفاعل افراد المجتمع مع بعضهم البعض وهذا يستدعي الاهتمام بالعادات العقلية القادرة علي ايجاد الحلول لكثير من المشكلات التي تهدد الفرد والمجمع والتي تمكنا من مسايرة التطورات والتغيرات المتسارعة من اجل حسن التصرف والتكيف مع مختلف مناشط الحياة. </vt:lpstr>
      <vt:lpstr> ولذلك تعد دراسة العادات العقلية رؤية جديدة وتوجه معاصر نسبيا تم الخوض فيه تحت مظلة بحوث البشرية فلم يعد الذكاء وحده هو المسئول عن نجاح الفرد في حياته بل لابد وان يسلك سلوكا ذكيا يصبح الفرد في ظله محترما لعقله ولقدراته اللانهائية كي يصل إلي عادات عقلية أكثر فاعلية وإنتاجية وكفاءه.</vt:lpstr>
      <vt:lpstr> كما يري علي سعد وطفه "2009" أننا في زمن تداعت فيه المتغيرات العلمية والتقنية في شتي مجالات الحياة اصبحت الحاجه اكثر الحاحا لتنشئة جيل فعال قادر علي التعلم الدائم ومسلح بكل ما يمكنه من مواكبه مستحدثات هذا العصر وثورته المعلوماتية الهائلة ليس هذا فحسب بل وفهمه والتعامل معه واختيار ما يفيده ويفيد مجتمعهم الذي يعيشون فيه ولا شك ان اعداد جيل بهذه المواصفات يلقي علي التربية مسئولية جسيمة لاسيما وأن التفكير التربوي قد أثبت في العديد من ادبياته فشل التعليم التقليدي في تحقيق تلك الغاية المنشودة واثبت حاجتنا الي تربيه فعاله تعمل علي تنشئه متعلمين يتسمون بقدر عالي من علمية التفكير ومرونتة ونزعتة النقدية ومن المؤكد ان ذلك لن يتم الا بعملية ايقاظ العقل والإنتقال به من الحالة السلبية والتلقي والخمول الي وضعية النشاط والحيوية والفعل الجيد.                والقدرات العقلية انما جاءت في القران الكريم بصيغة الفعل لا الاسم باعتبارها وظيفه او فعل من افعال القلب التي تجري داخل قلب الإنسان قبل ان تتحول الي ممارسات علي أعضاءه الخارجية كما في قول الله تعالي (افلم يسيروا في الارض فتكون لهم قلوب يعقلون بها او اذان يسمعون بها فانها لا تعمي الابصار التي في الصدور)             (الحج:35)</vt:lpstr>
      <vt:lpstr>مفهموم العادة :          يعرف ادمز"2006" العادة: بانها رغبة ثابتة في اللاوعي لأداء بعض الأفعال وتكتسب من خلال الممارسة المتكررة المتتابعة.                                      كما تري منار السواح"2011" :أن العادات ليست سلوكيات نختارها أو نبتعد عنها بدون رؤية بل هي سلوكيات نبديها بمصداقية في مناسبات ملائمة لها </vt:lpstr>
      <vt:lpstr>مفهوم العقل :         أشارت أمال حسين "2010" أن العقل من اعظم ما وهبه الله سبحانه وتعالي للانسان فلقد وردت هذه الكلمه بما تحمله من مفاهيم من يعقل ومن لايعقل في القران الكريم اربعه عشر مرة.                                                                               ويري عبد العظيم محمد "2009" أن العقل هو التثبيت في الامور والتميز الذي يتميز به الانسان عن سائر الكائنات الحية.                                         </vt:lpstr>
      <vt:lpstr>مفهوم عادات العقل          يعرفها الحارثي"2002" :بأنها العادات التي تدير وتنظم وترتب العمليات العقلية وتضع نظام الاولويات السليم لهذه العمليات فتساعد في تصحيح مسار الانسان في هذه الحياه.                                                                                ويري يوسف قطامي وأميمة عمور"2005" أنها أيضا إعتماد الفرد علي استخدام أنماط معينة من السلوك العقلي يوظف فيها العمليات والمهارات الذهنية عند مواجهه خبرة جديدة او موقف ما بحيث يحقق افضل استجابة وأكثرها فاعلية وتكون نتيجة توظيف مثل هذه المهارات أقوي وذات نوعية أفضل وأهمية أكبر وسرعة أكبر عند حل المشكلة أو إستيعاب الخبرة الجديدة .                                                                     ويعرفها أيمن حبيب سعيد"2006" :بأنها الإتجاهات والدوافع الموجودة لدي الفرد والتي تدعمه لإستخدام المهارات العقلية لديه بصورة مستمرة في كل أنشطة الحياة سواء واجهته مشكلة او أراد الحصول علي المعرفة.                                        </vt:lpstr>
      <vt:lpstr>الأسس التي تقوم عليها عادات العقل  هناك مجموعة من الإفتراضات تشكل الأساس النظري للتدريب على عادات العقل تتمثل فى : العقل آلة التفكير يمكن تشغيلها بكفاءة عالية . جميعنا نمتلك العقل، ونستطيع إدارته كما نريد.   لدينا القدرة الكافية للتوجيه الذاتي للعقل، وتقييمه ذاتيا وإدارتة وتعديله يمكن تعليم عادات العقل للوصول إلى نتاجات تشغيل الذهن وإدارته . يمكن تحديد مجموعة من العادات والمهاارت للوصول إلى أعلي كفاءة في الأداء في كل عادة نستطيع أن نضيف أية عادة جديدة بتعاملنا مع العقل، ونستطيع أن نمده بالطاقة الذهنية لنتوقع أداء أعلى </vt:lpstr>
      <vt:lpstr>تتكون العادات العقلية نتيجة لستجابة الفرد إلى أنماط من المشكلات أو التساؤلات، شرط أن تكون حلول المشكلات ،واجابات التساؤلات تحتاج إلي بحث واستقصاء وتفكير عميق .   يمكن تنظيم بعض المواقف التعليمية لتحقيق امتلاك العادة الذهنية ضمن مادة دارسية محددة يجب التأمل في استخدام عادات العقل وسلوكياتها المختلفة لمعرفة مدى تأثيرها، ومحاولة تعديلها للتقدم بها نحو تطبيقات مستقبلية  .    ترتكز عادات العقل علي النظرة التكاملية للمعرفة،والقدرة على إنتقال أثر التعلم، فهى قابلة للإنتقال من مادة إلى أخرى،من سياق إلى أخر يمكن الإرتقاء بالعمليات والمها ارت الذهنية من العادات والمهارات البسيطة إلي العادات الأكثر  تعقيداً حتى الوصول إلى مهارة إدارة التعلم.  </vt:lpstr>
      <vt:lpstr>المراجع العلمية : إبراهيم الحارثى وأحمد مسلم(2002م) :"العادات العقليه وتنميتها لدى التلاميذ"الطبعة الأولى الرياض، مكتبة الشقرى . أرثر كوستا ، بيتا كاليك (2003م): "إستكشاف عادات العقل " ترجمة مدارس الظهران الأهلية بالمملكة العربيه السعوديه،دار الكتاب للنشر والتوزيع_الدمام. حسن حسن عبده (2000م): توجه المهمة والأنا وعلاقتها بالمعتقدات الخاصة بأسباب النجاح فى كرة القدم ، مجلة علوم الرياضة ، كلية التربية الرياضية ، جامعة المنيا ، المجلد 2 . ملحوظة : تم اعداد هذا المحتوى من هذة الدراسات والمراجع العلمية  والكلية غير مسئولة عن هذا المحتوى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محاضرة  دراسات عليا  ثانية ماحستير تعليم  بنات علم نفس تربوى استاذ المادة  استاذ دكتور عاطف نمر خليفة  استاذ مساعد دكتور محمد عبد الكريم نبهان عنوان المحاضرة عادات العقل تاريخ 14-3- 2020</dc:title>
  <dc:creator>a</dc:creator>
  <cp:lastModifiedBy>a</cp:lastModifiedBy>
  <cp:revision>4</cp:revision>
  <dcterms:created xsi:type="dcterms:W3CDTF">2020-03-16T13:04:39Z</dcterms:created>
  <dcterms:modified xsi:type="dcterms:W3CDTF">2020-03-27T08:16:22Z</dcterms:modified>
</cp:coreProperties>
</file>