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2" r:id="rId3"/>
    <p:sldId id="263" r:id="rId4"/>
    <p:sldId id="264" r:id="rId5"/>
    <p:sldId id="257" r:id="rId6"/>
    <p:sldId id="258" r:id="rId7"/>
    <p:sldId id="259" r:id="rId8"/>
    <p:sldId id="260" r:id="rId9"/>
    <p:sldId id="261"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C2BDDB7C-F693-4C09-8941-317365198E4F}"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2974545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2BDDB7C-F693-4C09-8941-317365198E4F}"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3744237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2BDDB7C-F693-4C09-8941-317365198E4F}"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3966136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2BDDB7C-F693-4C09-8941-317365198E4F}"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285270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BDDB7C-F693-4C09-8941-317365198E4F}"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2326812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C2BDDB7C-F693-4C09-8941-317365198E4F}"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28697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C2BDDB7C-F693-4C09-8941-317365198E4F}"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792980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C2BDDB7C-F693-4C09-8941-317365198E4F}"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28130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DDB7C-F693-4C09-8941-317365198E4F}"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3589744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DDB7C-F693-4C09-8941-317365198E4F}"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4187630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DDB7C-F693-4C09-8941-317365198E4F}"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95FA4DC-2AF0-4DB4-9D55-5B2B1149F4C0}" type="slidenum">
              <a:rPr lang="ar-EG" smtClean="0"/>
              <a:t>‹#›</a:t>
            </a:fld>
            <a:endParaRPr lang="ar-EG"/>
          </a:p>
        </p:txBody>
      </p:sp>
    </p:spTree>
    <p:extLst>
      <p:ext uri="{BB962C8B-B14F-4D97-AF65-F5344CB8AC3E}">
        <p14:creationId xmlns:p14="http://schemas.microsoft.com/office/powerpoint/2010/main" val="167448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2BDDB7C-F693-4C09-8941-317365198E4F}"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5FA4DC-2AF0-4DB4-9D55-5B2B1149F4C0}" type="slidenum">
              <a:rPr lang="ar-EG" smtClean="0"/>
              <a:t>‹#›</a:t>
            </a:fld>
            <a:endParaRPr lang="ar-EG"/>
          </a:p>
        </p:txBody>
      </p:sp>
    </p:spTree>
    <p:extLst>
      <p:ext uri="{BB962C8B-B14F-4D97-AF65-F5344CB8AC3E}">
        <p14:creationId xmlns:p14="http://schemas.microsoft.com/office/powerpoint/2010/main" val="56248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772400" cy="4464495"/>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smtClean="0">
                <a:solidFill>
                  <a:prstClr val="black"/>
                </a:solidFill>
              </a:rPr>
              <a:t>ثانية </a:t>
            </a:r>
            <a:r>
              <a:rPr lang="ar-EG" sz="2000" smtClean="0">
                <a:solidFill>
                  <a:prstClr val="black"/>
                </a:solidFill>
              </a:rPr>
              <a:t>ماجستير بنين سيكولوجى </a:t>
            </a:r>
            <a:r>
              <a:rPr lang="ar-EG" sz="2000" dirty="0">
                <a:solidFill>
                  <a:prstClr val="black"/>
                </a:solidFill>
              </a:rPr>
              <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الاسترخاء للرياضيين</a:t>
            </a:r>
            <a:r>
              <a:rPr lang="ar-EG" sz="2000" dirty="0">
                <a:solidFill>
                  <a:prstClr val="black"/>
                </a:solidFill>
              </a:rPr>
              <a:t/>
            </a:r>
            <a:br>
              <a:rPr lang="ar-EG" sz="2000" dirty="0">
                <a:solidFill>
                  <a:prstClr val="black"/>
                </a:solidFill>
              </a:rPr>
            </a:br>
            <a:r>
              <a:rPr lang="ar-EG" sz="2000" dirty="0">
                <a:solidFill>
                  <a:prstClr val="black"/>
                </a:solidFill>
              </a:rPr>
              <a:t>تاريخ </a:t>
            </a:r>
            <a:r>
              <a:rPr lang="ar-EG" sz="2000" dirty="0" smtClean="0">
                <a:solidFill>
                  <a:prstClr val="black"/>
                </a:solidFill>
              </a:rPr>
              <a:t>28-3-  </a:t>
            </a:r>
            <a:r>
              <a:rPr lang="ar-EG" sz="2000" dirty="0">
                <a:solidFill>
                  <a:prstClr val="black"/>
                </a:solidFill>
              </a:rPr>
              <a:t>2020</a:t>
            </a:r>
            <a:endParaRPr lang="ar-EG" sz="2000" dirty="0"/>
          </a:p>
        </p:txBody>
      </p:sp>
      <p:sp>
        <p:nvSpPr>
          <p:cNvPr id="3" name="Subtitle 2"/>
          <p:cNvSpPr>
            <a:spLocks noGrp="1"/>
          </p:cNvSpPr>
          <p:nvPr>
            <p:ph type="subTitle" idx="1"/>
          </p:nvPr>
        </p:nvSpPr>
        <p:spPr>
          <a:xfrm flipV="1">
            <a:off x="1371600" y="5638800"/>
            <a:ext cx="6400800" cy="382488"/>
          </a:xfrm>
        </p:spPr>
        <p:txBody>
          <a:bodyPr>
            <a:normAutofit fontScale="70000" lnSpcReduction="20000"/>
          </a:bodyPr>
          <a:lstStyle/>
          <a:p>
            <a:endParaRPr lang="ar-EG" dirty="0"/>
          </a:p>
        </p:txBody>
      </p:sp>
    </p:spTree>
    <p:extLst>
      <p:ext uri="{BB962C8B-B14F-4D97-AF65-F5344CB8AC3E}">
        <p14:creationId xmlns:p14="http://schemas.microsoft.com/office/powerpoint/2010/main" val="2415110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958"/>
            <a:ext cx="8229600" cy="6106690"/>
          </a:xfrm>
        </p:spPr>
        <p:txBody>
          <a:bodyPr>
            <a:normAutofit/>
          </a:bodyPr>
          <a:lstStyle/>
          <a:p>
            <a:pPr algn="r"/>
            <a:r>
              <a:rPr lang="ar-EG" sz="2000" dirty="0"/>
              <a:t>المراجع العلمية :</a:t>
            </a:r>
            <a:br>
              <a:rPr lang="ar-EG" sz="2000" dirty="0"/>
            </a:br>
            <a:r>
              <a:rPr lang="ar-EG" sz="2000" b="1" dirty="0"/>
              <a:t>أسامة كامل راتب </a:t>
            </a:r>
            <a:r>
              <a:rPr lang="ar-SA" sz="2000" dirty="0"/>
              <a:t>(</a:t>
            </a:r>
            <a:r>
              <a:rPr lang="ar-SA" sz="2000" b="1" dirty="0"/>
              <a:t>2000م</a:t>
            </a:r>
            <a:r>
              <a:rPr lang="ar-SA" sz="2000" dirty="0"/>
              <a:t>) : تدريب المهارات النفسية ، تطبيقات فى المجال الرياضى ، دار الفكر العربى ، القاهرة0</a:t>
            </a:r>
            <a:r>
              <a:rPr lang="en-US" sz="2000" dirty="0"/>
              <a:t/>
            </a:r>
            <a:br>
              <a:rPr lang="en-US"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EG" sz="2000" b="1" dirty="0"/>
              <a:t>محمد العربى شمعون</a:t>
            </a:r>
            <a:r>
              <a:rPr lang="ar-SA" sz="2000" b="1" dirty="0"/>
              <a:t> (1996م) :</a:t>
            </a:r>
            <a:r>
              <a:rPr lang="ar-SA" sz="2000" dirty="0"/>
              <a:t> التدريب العقلى فى المجال الرياضى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4006630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2000" b="1" dirty="0"/>
              <a:t>تصميم وتنفيذ برامج تدريب المهارات النفسية </a:t>
            </a:r>
            <a:r>
              <a:rPr lang="ar-EG" sz="2000" dirty="0"/>
              <a:t>" العقلية "</a:t>
            </a:r>
            <a:r>
              <a:rPr lang="en-US" sz="2000" b="1" dirty="0"/>
              <a:t> designing and implementation of psychosocial mental skills training programs                                                        </a:t>
            </a:r>
            <a:r>
              <a:rPr lang="en-US" sz="2000" dirty="0"/>
              <a:t/>
            </a:r>
            <a:br>
              <a:rPr lang="en-US" sz="2000" dirty="0"/>
            </a:br>
            <a:r>
              <a:rPr lang="ar-EG" sz="2000" dirty="0"/>
              <a:t>فى ضوء الخطوات السابقة يقوم الأخصائى النفسى الرياضى بوضع برنامج مخصص لكل لاعب فى ضوء إحتياجاته النفسية ويقوم بالإشراف على تنفيذه مع مراعاة ماسبق ذكره من فترات التدريب وتوقيتاتها ، وعدد مرات التدريب الأسبوعية ، كما يجب أن يراعى الرياضة التخصصية التى يمارسها اللاعب0</a:t>
            </a:r>
            <a:r>
              <a:rPr lang="en-US" sz="2000" dirty="0"/>
              <a:t/>
            </a:r>
            <a:br>
              <a:rPr lang="en-US" sz="2000" dirty="0"/>
            </a:br>
            <a:endParaRPr lang="ar-EG" sz="2000" dirty="0"/>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3552206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10546"/>
          </a:xfrm>
        </p:spPr>
        <p:txBody>
          <a:bodyPr>
            <a:normAutofit/>
          </a:bodyPr>
          <a:lstStyle/>
          <a:p>
            <a:pPr algn="r"/>
            <a:r>
              <a:rPr lang="ar-EG" sz="2000" b="1" dirty="0"/>
              <a:t>فترات أداء التدريب على المهارات النفسية </a:t>
            </a:r>
            <a:r>
              <a:rPr lang="ar-EG" sz="2000" dirty="0"/>
              <a:t>" العقلية " </a:t>
            </a:r>
            <a:r>
              <a:rPr lang="en-US" sz="2000" b="1" dirty="0"/>
              <a:t>Periods of performance skills training, psychological                          </a:t>
            </a:r>
            <a:r>
              <a:rPr lang="en-US" sz="2000" dirty="0"/>
              <a:t/>
            </a:r>
            <a:br>
              <a:rPr lang="en-US" sz="2000" dirty="0"/>
            </a:br>
            <a:r>
              <a:rPr lang="ar-EG" sz="2000" dirty="0"/>
              <a:t>من المناسب بدء التدريب على المهارات النفسية فى الفترة الإعدادية قبل الإشتراك الفعلى فى المنافسات الرسمية أو فى غضون فترة ما بعد المنافسات الرياضية وهى الفترة التى يكون فيها لدى اللاعب المزيد من الوقت لتعلم هذه المهارات ولا يكون اللاعب تحت تأثير ضغوط المنافسة الرياضية0</a:t>
            </a:r>
            <a:r>
              <a:rPr lang="en-US" sz="2000" dirty="0"/>
              <a:t/>
            </a:r>
            <a:br>
              <a:rPr lang="en-US" sz="2000" dirty="0"/>
            </a:br>
            <a:r>
              <a:rPr lang="ar-EG" sz="2000" dirty="0"/>
              <a:t>ويختلف الوقت المطلوب للتدريب على المهارات النفسية " العقلية " طبقا لأنواع المهارت المطلوب التدريب عليها طبقا لبعض الفروق الفردية بين اللاعبين ، وقد أشار بعض خبراء علم النفس الرياضى إلى أن التدريب الأولى على المهارات النفسية       " العقلية " يتطلب فترات تدريبية تتراوح ما بين ( 15 : 30 ق ) بواقع من ( 3 : 5 ) مرات أسبوعيا ولفترة تتراوح ما بين ( 3 : 6 ) شهور حتى يمكن للاعب إكتساب وإتقان المهارات النفسية " العقلية "  ، كما يختلف توقيت أداء المهارات النفسية طبقا لنوعية هذه المهارات ، فقد تؤدى بعضها قبل أداء التدريب الحركى أو البدنى0</a:t>
            </a:r>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311886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EG" sz="2000" dirty="0"/>
              <a:t>ويراعى أن يستمر التدريب على المهارات النفسية طوال فترة التدريب الحركى أو البدنى للاعب وطوال فترة إشتراكه فى المنافسات إذا أن الإنقطاع عن التدريب على المهارات النفسية يؤثر سلبيا على مستوى أداء اللاعب0</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3597574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EG" sz="2000" b="1" dirty="0"/>
              <a:t>الإسترخاء </a:t>
            </a:r>
            <a:r>
              <a:rPr lang="en-US" sz="2000" b="1" dirty="0"/>
              <a:t>Relaxation </a:t>
            </a:r>
            <a:r>
              <a:rPr lang="en-US" sz="2000" dirty="0"/>
              <a:t/>
            </a:r>
            <a:br>
              <a:rPr lang="en-US" sz="2000" dirty="0"/>
            </a:br>
            <a:r>
              <a:rPr lang="ar-EG" sz="2000" b="1" dirty="0"/>
              <a:t>مفهوم وأهمية الإسترخاء  </a:t>
            </a:r>
            <a:r>
              <a:rPr lang="en-US" sz="2000" b="1" dirty="0"/>
              <a:t>Concept &amp;Importance Of Relaxation                       </a:t>
            </a:r>
            <a:r>
              <a:rPr lang="en-US" sz="2000" dirty="0"/>
              <a:t/>
            </a:r>
            <a:br>
              <a:rPr lang="en-US" sz="2000" dirty="0"/>
            </a:br>
            <a:r>
              <a:rPr lang="ar-EG" sz="2000" dirty="0"/>
              <a:t>يمثل الإسترخاء أهمية كبرى فى تحقيق أفضل مستوى لدى اللاعبين حيث تساعد مهارة الإسترخاء اللاعبين على الإقلال من التوتر العقلى والبدنى والقلق ، كما يؤدى إلى زيادة الثقة بالنفس ، والقدرة على التركيز والأداء الجيد0</a:t>
            </a:r>
            <a:r>
              <a:rPr lang="en-US" sz="2000" dirty="0"/>
              <a:t/>
            </a:r>
            <a:br>
              <a:rPr lang="en-US" sz="2000" dirty="0"/>
            </a:br>
            <a:r>
              <a:rPr lang="ar-EG" sz="2000" dirty="0"/>
              <a:t> </a:t>
            </a:r>
            <a:r>
              <a:rPr lang="en-US" sz="2000" dirty="0"/>
              <a:t/>
            </a:r>
            <a:br>
              <a:rPr lang="en-US" sz="2000" dirty="0"/>
            </a:br>
            <a:r>
              <a:rPr lang="ar-EG" sz="2000" dirty="0"/>
              <a:t>ويؤكد </a:t>
            </a:r>
            <a:r>
              <a:rPr lang="ar-EG" sz="2000" b="1" dirty="0"/>
              <a:t>محمد العربى شمعون ، ماجدة إسماعيل ( 2001م ) </a:t>
            </a:r>
            <a:r>
              <a:rPr lang="ar-EG" sz="2000" dirty="0"/>
              <a:t>على أن الإسترخاء يمثل أحد الأبعاد الأساسية فى إجراءات الإستعداد للمنافسات حيث يسهم فى خفض التوتر والإستثارة غير المطلوبة أو مفهوم الذات السلبى الذى يمكن أن ينشأ فى مثل هذه الظروف0 </a:t>
            </a:r>
            <a:r>
              <a:rPr lang="en-US" sz="2000" dirty="0"/>
              <a:t/>
            </a:r>
            <a:br>
              <a:rPr lang="en-US" sz="2000" dirty="0"/>
            </a:br>
            <a:endParaRPr lang="ar-EG" sz="2000"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21416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EG" sz="2000" b="1" dirty="0"/>
              <a:t>أنواع الإسترخاء </a:t>
            </a:r>
            <a:r>
              <a:rPr lang="en-US" sz="2000" b="1" dirty="0"/>
              <a:t>Relaxation Types</a:t>
            </a:r>
            <a:r>
              <a:rPr lang="en-US" sz="2000" dirty="0"/>
              <a:t/>
            </a:r>
            <a:br>
              <a:rPr lang="en-US" sz="2000" dirty="0"/>
            </a:br>
            <a:r>
              <a:rPr lang="ar-EG" sz="2000" b="1" dirty="0"/>
              <a:t>الإسترخاء العضلى </a:t>
            </a:r>
            <a:r>
              <a:rPr lang="en-US" sz="2000" b="1" dirty="0"/>
              <a:t>Muscular Relaxation</a:t>
            </a:r>
            <a:r>
              <a:rPr lang="en-US" sz="2000" dirty="0"/>
              <a:t/>
            </a:r>
            <a:br>
              <a:rPr lang="en-US" sz="2000" dirty="0"/>
            </a:br>
            <a:r>
              <a:rPr lang="ar-EG" sz="2000" dirty="0"/>
              <a:t>يعنى خفض التوتر فى العضلات وذلك عن طريق التميز بين الإنقباض والإنبساط للمجموعات العضلية المختلفة بالجسم ويتضمن أنواع متعددة تشترك جميعها فى الهدف وهو العمل على الوصول إلى الدرجة المطلوبة من الإسترخاء0</a:t>
            </a:r>
            <a:r>
              <a:rPr lang="en-US" sz="2000" dirty="0"/>
              <a:t/>
            </a:r>
            <a:br>
              <a:rPr lang="en-US" sz="2000" dirty="0"/>
            </a:br>
            <a:r>
              <a:rPr lang="ar-EG" sz="2000" dirty="0"/>
              <a:t>هذا ويتفق كلا من </a:t>
            </a:r>
            <a:r>
              <a:rPr lang="ar-EG" sz="2000" b="1" dirty="0"/>
              <a:t>أسامة كامل راتب ( 1997م ) ، محمد العربى شمعون ( 2001م) </a:t>
            </a:r>
            <a:r>
              <a:rPr lang="ar-EG" sz="2000" dirty="0"/>
              <a:t>على الأنواع التالية للإسترخاء العضلى وهى :</a:t>
            </a:r>
            <a:r>
              <a:rPr lang="en-US" sz="2000" dirty="0"/>
              <a:t/>
            </a:r>
            <a:br>
              <a:rPr lang="en-US" sz="2000" dirty="0"/>
            </a:br>
            <a:r>
              <a:rPr lang="ar-EG" sz="2000" dirty="0"/>
              <a:t>الإسترخاء التحليلى0</a:t>
            </a:r>
            <a:r>
              <a:rPr lang="en-US" sz="2000" dirty="0"/>
              <a:t/>
            </a:r>
            <a:br>
              <a:rPr lang="en-US" sz="2000" dirty="0"/>
            </a:br>
            <a:r>
              <a:rPr lang="ar-EG" sz="2000" dirty="0"/>
              <a:t>الإسترخاء التعاقبى0</a:t>
            </a:r>
            <a:r>
              <a:rPr lang="en-US" sz="2000" dirty="0"/>
              <a:t/>
            </a:r>
            <a:br>
              <a:rPr lang="en-US" sz="2000" dirty="0"/>
            </a:br>
            <a:r>
              <a:rPr lang="ar-EG" sz="2000" dirty="0"/>
              <a:t>الإسترخاء الذاتى0</a:t>
            </a:r>
            <a:r>
              <a:rPr lang="en-US" sz="2000" dirty="0"/>
              <a:t/>
            </a:r>
            <a:br>
              <a:rPr lang="en-US" sz="2000" dirty="0"/>
            </a:br>
            <a:r>
              <a:rPr lang="ar-EG" sz="2000" dirty="0"/>
              <a:t>إسترخاء التغذية الرجعية الحيوية0 (</a:t>
            </a:r>
            <a:r>
              <a:rPr lang="en-US" sz="2000" dirty="0"/>
              <a:t/>
            </a:r>
            <a:br>
              <a:rPr lang="en-US" sz="2000" dirty="0"/>
            </a:br>
            <a:endParaRPr lang="ar-EG" sz="2000"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3243211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EG" sz="2000" dirty="0"/>
              <a:t>ويشير </a:t>
            </a:r>
            <a:r>
              <a:rPr lang="ar-EG" sz="2000" b="1" dirty="0"/>
              <a:t>أحمد أمين ( 2003م ) </a:t>
            </a:r>
            <a:r>
              <a:rPr lang="ar-EG" sz="2000" dirty="0"/>
              <a:t>إلى أن الإسترخاء البدنى التعاقبى يعتبر من أفضل الطرق للإسترخاء وذلك عن طريق محاولة الرياضى قبض عضلاته ثم بسطها بطريقة تعاقبية حيث أن الإنقباض العضلى لثوانى معدودة ثم الإنبساط العضلى لثوانى مضاعفة يجعل العضلات فى حالة إسترخاء أكثر مما كانت عليه قبل الإنقباض حيث أن تعاقب الإنقباض والإنبساط يعمل على إمداد العضلات بالدم الذى يؤدى بدوره إلى تغذية العضلات لتصبح قادرة على الإستجابة الحركية الصحيحة والدقيقة بدون أى       توتر0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00068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5674642"/>
          </a:xfrm>
        </p:spPr>
        <p:txBody>
          <a:bodyPr/>
          <a:lstStyle/>
          <a:p>
            <a:endParaRPr lang="ar-EG" dirty="0"/>
          </a:p>
        </p:txBody>
      </p:sp>
      <p:sp>
        <p:nvSpPr>
          <p:cNvPr id="3" name="Content Placeholder 2"/>
          <p:cNvSpPr>
            <a:spLocks noGrp="1"/>
          </p:cNvSpPr>
          <p:nvPr>
            <p:ph idx="1"/>
          </p:nvPr>
        </p:nvSpPr>
        <p:spPr>
          <a:xfrm flipV="1">
            <a:off x="457200" y="6126163"/>
            <a:ext cx="8229600" cy="543197"/>
          </a:xfrm>
        </p:spPr>
        <p:txBody>
          <a:bodyPr>
            <a:normAutofit fontScale="92500" lnSpcReduction="10000"/>
          </a:bodyPr>
          <a:lstStyle/>
          <a:p>
            <a:endParaRPr lang="ar-EG"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283356"/>
            <a:ext cx="7056784" cy="551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5390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EG" sz="2000" dirty="0"/>
              <a:t>بينما يؤكد </a:t>
            </a:r>
            <a:r>
              <a:rPr lang="ar-EG" sz="2000" b="1" dirty="0"/>
              <a:t>أحمد أمين ( 2003م ) </a:t>
            </a:r>
            <a:r>
              <a:rPr lang="ar-EG" sz="2000" dirty="0"/>
              <a:t>على أن التحكم فى التنفس يؤثر تأثيرا فعالا فى خفض مستوى القلق والتوتر النفسى ويرفع من مستوى الإسترخاء العقلى وذلك عن طريق التنفس العميق ثم الزفير البطئ أكثر من مرة مما يجعل اللاعب يبتعد بتفكيره عن مثيرات القلق والتوتر مثل المنافس والجمهور ونتيجة المباراة0 </a:t>
            </a:r>
            <a:r>
              <a:rPr lang="en-US" sz="2000" dirty="0"/>
              <a:t/>
            </a:r>
            <a:br>
              <a:rPr lang="en-US" sz="2000" dirty="0"/>
            </a:br>
            <a:endParaRPr lang="ar-EG" sz="2000" dirty="0"/>
          </a:p>
        </p:txBody>
      </p:sp>
      <p:sp>
        <p:nvSpPr>
          <p:cNvPr id="3" name="Content Placeholder 2"/>
          <p:cNvSpPr>
            <a:spLocks noGrp="1"/>
          </p:cNvSpPr>
          <p:nvPr>
            <p:ph idx="1"/>
          </p:nvPr>
        </p:nvSpPr>
        <p:spPr>
          <a:xfrm flipV="1">
            <a:off x="457200" y="6126163"/>
            <a:ext cx="8229600" cy="399181"/>
          </a:xfrm>
        </p:spPr>
        <p:txBody>
          <a:bodyPr>
            <a:normAutofit fontScale="77500" lnSpcReduction="20000"/>
          </a:bodyPr>
          <a:lstStyle/>
          <a:p>
            <a:endParaRPr lang="ar-EG" dirty="0"/>
          </a:p>
        </p:txBody>
      </p:sp>
    </p:spTree>
    <p:extLst>
      <p:ext uri="{BB962C8B-B14F-4D97-AF65-F5344CB8AC3E}">
        <p14:creationId xmlns:p14="http://schemas.microsoft.com/office/powerpoint/2010/main" val="156168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203</Words>
  <Application>Microsoft Office PowerPoint</Application>
  <PresentationFormat>On-screen Show (4:3)</PresentationFormat>
  <Paragraphs>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ثانية ماجستير بنين سيكولوجى  استاذ المادة  استاذ دكتور عاطف نمر خليفة  استاذ مساعد دكتور محمد عبد الكريم نبهان عنوان المحاضرة  الاسترخاء للرياضيين تاريخ 28-3-  2020</vt:lpstr>
      <vt:lpstr>تصميم وتنفيذ برامج تدريب المهارات النفسية " العقلية " designing and implementation of psychosocial mental skills training programs                                                         فى ضوء الخطوات السابقة يقوم الأخصائى النفسى الرياضى بوضع برنامج مخصص لكل لاعب فى ضوء إحتياجاته النفسية ويقوم بالإشراف على تنفيذه مع مراعاة ماسبق ذكره من فترات التدريب وتوقيتاتها ، وعدد مرات التدريب الأسبوعية ، كما يجب أن يراعى الرياضة التخصصية التى يمارسها اللاعب0 </vt:lpstr>
      <vt:lpstr>فترات أداء التدريب على المهارات النفسية " العقلية " Periods of performance skills training, psychological                           من المناسب بدء التدريب على المهارات النفسية فى الفترة الإعدادية قبل الإشتراك الفعلى فى المنافسات الرسمية أو فى غضون فترة ما بعد المنافسات الرياضية وهى الفترة التى يكون فيها لدى اللاعب المزيد من الوقت لتعلم هذه المهارات ولا يكون اللاعب تحت تأثير ضغوط المنافسة الرياضية0 ويختلف الوقت المطلوب للتدريب على المهارات النفسية " العقلية " طبقا لأنواع المهارت المطلوب التدريب عليها طبقا لبعض الفروق الفردية بين اللاعبين ، وقد أشار بعض خبراء علم النفس الرياضى إلى أن التدريب الأولى على المهارات النفسية       " العقلية " يتطلب فترات تدريبية تتراوح ما بين ( 15 : 30 ق ) بواقع من ( 3 : 5 ) مرات أسبوعيا ولفترة تتراوح ما بين ( 3 : 6 ) شهور حتى يمكن للاعب إكتساب وإتقان المهارات النفسية " العقلية "  ، كما يختلف توقيت أداء المهارات النفسية طبقا لنوعية هذه المهارات ، فقد تؤدى بعضها قبل أداء التدريب الحركى أو البدنى0</vt:lpstr>
      <vt:lpstr>ويراعى أن يستمر التدريب على المهارات النفسية طوال فترة التدريب الحركى أو البدنى للاعب وطوال فترة إشتراكه فى المنافسات إذا أن الإنقطاع عن التدريب على المهارات النفسية يؤثر سلبيا على مستوى أداء اللاعب0 </vt:lpstr>
      <vt:lpstr>الإسترخاء Relaxation  مفهوم وأهمية الإسترخاء  Concept &amp;Importance Of Relaxation                        يمثل الإسترخاء أهمية كبرى فى تحقيق أفضل مستوى لدى اللاعبين حيث تساعد مهارة الإسترخاء اللاعبين على الإقلال من التوتر العقلى والبدنى والقلق ، كما يؤدى إلى زيادة الثقة بالنفس ، والقدرة على التركيز والأداء الجيد0   ويؤكد محمد العربى شمعون ، ماجدة إسماعيل ( 2001م ) على أن الإسترخاء يمثل أحد الأبعاد الأساسية فى إجراءات الإستعداد للمنافسات حيث يسهم فى خفض التوتر والإستثارة غير المطلوبة أو مفهوم الذات السلبى الذى يمكن أن ينشأ فى مثل هذه الظروف0  </vt:lpstr>
      <vt:lpstr>أنواع الإسترخاء Relaxation Types الإسترخاء العضلى Muscular Relaxation يعنى خفض التوتر فى العضلات وذلك عن طريق التميز بين الإنقباض والإنبساط للمجموعات العضلية المختلفة بالجسم ويتضمن أنواع متعددة تشترك جميعها فى الهدف وهو العمل على الوصول إلى الدرجة المطلوبة من الإسترخاء0 هذا ويتفق كلا من أسامة كامل راتب ( 1997م ) ، محمد العربى شمعون ( 2001م) على الأنواع التالية للإسترخاء العضلى وهى : الإسترخاء التحليلى0 الإسترخاء التعاقبى0 الإسترخاء الذاتى0 إسترخاء التغذية الرجعية الحيوية0 ( </vt:lpstr>
      <vt:lpstr>ويشير أحمد أمين ( 2003م ) إلى أن الإسترخاء البدنى التعاقبى يعتبر من أفضل الطرق للإسترخاء وذلك عن طريق محاولة الرياضى قبض عضلاته ثم بسطها بطريقة تعاقبية حيث أن الإنقباض العضلى لثوانى معدودة ثم الإنبساط العضلى لثوانى مضاعفة يجعل العضلات فى حالة إسترخاء أكثر مما كانت عليه قبل الإنقباض حيث أن تعاقب الإنقباض والإنبساط يعمل على إمداد العضلات بالدم الذى يؤدى بدوره إلى تغذية العضلات لتصبح قادرة على الإستجابة الحركية الصحيحة والدقيقة بدون أى       توتر0  </vt:lpstr>
      <vt:lpstr>PowerPoint Presentation</vt:lpstr>
      <vt:lpstr>بينما يؤكد أحمد أمين ( 2003م ) على أن التحكم فى التنفس يؤثر تأثيرا فعالا فى خفض مستوى القلق والتوتر النفسى ويرفع من مستوى الإسترخاء العقلى وذلك عن طريق التنفس العميق ثم الزفير البطئ أكثر من مرة مما يجعل اللاعب يبتعد بتفكيره عن مثيرات القلق والتوتر مثل المنافس والجمهور ونتيجة المباراة0  </vt:lpstr>
      <vt:lpstr>المراجع العلمية : أسامة كامل راتب (2000م) : تدريب المهارات النفسية ، تطبيقات فى المجال الرياضى ، دار الفكر العربى ، القاهرة0 أسامة كامل راتب (2001م) : الإعداد النفسى لتدريب الناشئين ، دار الفكر العربى ، القاهرة0 محمد العربى شمعون (1996م) : التدريب العقلى فى المجال الرياضى ، دار الفكر العربى ، القاهرة0 محمد حسن علاوى (1992م) : سيكولوجية التدريب والمنافسات ، ط 7 ، دار المعارف ، القاهرة0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دكتوراة  بنات دور اكتوبر ق م علم النفس التربوى  استاذ المادة  استاذ دكتور عاطف نمر خليفة  استاذ مساعد دكتور محمد عبد الكريم نبهان عنوان المحاضرة  الاسترخاء للرياضيين تاريخ 14-3-  2020</dc:title>
  <dc:creator>a</dc:creator>
  <cp:lastModifiedBy>a</cp:lastModifiedBy>
  <cp:revision>3</cp:revision>
  <dcterms:created xsi:type="dcterms:W3CDTF">2020-03-16T14:15:59Z</dcterms:created>
  <dcterms:modified xsi:type="dcterms:W3CDTF">2020-03-27T08:08:05Z</dcterms:modified>
</cp:coreProperties>
</file>