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50556398-2F0C-43D1-BA50-6965D77CA97B}"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336942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0556398-2F0C-43D1-BA50-6965D77CA97B}"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4053306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0556398-2F0C-43D1-BA50-6965D77CA97B}"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3181367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50556398-2F0C-43D1-BA50-6965D77CA97B}"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3269148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56398-2F0C-43D1-BA50-6965D77CA97B}"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60705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50556398-2F0C-43D1-BA50-6965D77CA97B}"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2370161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50556398-2F0C-43D1-BA50-6965D77CA97B}"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1660087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50556398-2F0C-43D1-BA50-6965D77CA97B}"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237683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56398-2F0C-43D1-BA50-6965D77CA97B}"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161703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56398-2F0C-43D1-BA50-6965D77CA97B}"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1623809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56398-2F0C-43D1-BA50-6965D77CA97B}"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5BC3199-9B8C-4BCC-B6CC-257F627E0CAE}" type="slidenum">
              <a:rPr lang="ar-EG" smtClean="0"/>
              <a:t>‹#›</a:t>
            </a:fld>
            <a:endParaRPr lang="ar-EG"/>
          </a:p>
        </p:txBody>
      </p:sp>
    </p:spTree>
    <p:extLst>
      <p:ext uri="{BB962C8B-B14F-4D97-AF65-F5344CB8AC3E}">
        <p14:creationId xmlns:p14="http://schemas.microsoft.com/office/powerpoint/2010/main" val="296625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0556398-2F0C-43D1-BA50-6965D77CA97B}"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5BC3199-9B8C-4BCC-B6CC-257F627E0CAE}" type="slidenum">
              <a:rPr lang="ar-EG" smtClean="0"/>
              <a:t>‹#›</a:t>
            </a:fld>
            <a:endParaRPr lang="ar-EG"/>
          </a:p>
        </p:txBody>
      </p:sp>
    </p:spTree>
    <p:extLst>
      <p:ext uri="{BB962C8B-B14F-4D97-AF65-F5344CB8AC3E}">
        <p14:creationId xmlns:p14="http://schemas.microsoft.com/office/powerpoint/2010/main" val="353909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6"/>
            <a:ext cx="7918648" cy="3267795"/>
          </a:xfrm>
        </p:spPr>
        <p:txBody>
          <a:bodyPr>
            <a:no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smtClean="0">
                <a:solidFill>
                  <a:prstClr val="black"/>
                </a:solidFill>
              </a:rPr>
              <a:t>اولى </a:t>
            </a:r>
            <a:r>
              <a:rPr lang="ar-EG" sz="2000" dirty="0">
                <a:solidFill>
                  <a:prstClr val="black"/>
                </a:solidFill>
              </a:rPr>
              <a:t>ماحستير تعليم</a:t>
            </a:r>
            <a:br>
              <a:rPr lang="ar-EG" sz="2000" dirty="0">
                <a:solidFill>
                  <a:prstClr val="black"/>
                </a:solidFill>
              </a:rPr>
            </a:br>
            <a:r>
              <a:rPr lang="ar-EG" sz="2000" dirty="0">
                <a:solidFill>
                  <a:prstClr val="black"/>
                </a:solidFill>
              </a:rPr>
              <a:t> بنات</a:t>
            </a:r>
            <a:br>
              <a:rPr lang="ar-EG" sz="2000" dirty="0">
                <a:solidFill>
                  <a:prstClr val="black"/>
                </a:solidFill>
              </a:rPr>
            </a:br>
            <a:r>
              <a:rPr lang="ar-EG" sz="2000" dirty="0">
                <a:solidFill>
                  <a:prstClr val="black"/>
                </a:solidFill>
              </a:rPr>
              <a:t>علم نفس تربوى</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عادات </a:t>
            </a:r>
            <a:r>
              <a:rPr lang="ar-EG" sz="2000" dirty="0">
                <a:solidFill>
                  <a:prstClr val="black"/>
                </a:solidFill>
              </a:rPr>
              <a:t>العقل</a:t>
            </a:r>
            <a:br>
              <a:rPr lang="ar-EG" sz="2000" dirty="0">
                <a:solidFill>
                  <a:prstClr val="black"/>
                </a:solidFill>
              </a:rPr>
            </a:br>
            <a:r>
              <a:rPr lang="ar-EG" sz="2000">
                <a:solidFill>
                  <a:prstClr val="black"/>
                </a:solidFill>
              </a:rPr>
              <a:t>تاريخ </a:t>
            </a:r>
            <a:r>
              <a:rPr lang="ar-EG" sz="2000" smtClean="0">
                <a:solidFill>
                  <a:prstClr val="black"/>
                </a:solidFill>
              </a:rPr>
              <a:t>28-3- </a:t>
            </a:r>
            <a:r>
              <a:rPr lang="ar-EG" sz="2000" dirty="0">
                <a:solidFill>
                  <a:prstClr val="black"/>
                </a:solidFill>
              </a:rPr>
              <a:t>2020</a:t>
            </a:r>
            <a:endParaRPr lang="ar-EG" sz="2000"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922361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98578"/>
          </a:xfrm>
        </p:spPr>
        <p:txBody>
          <a:bodyPr>
            <a:normAutofit/>
          </a:bodyPr>
          <a:lstStyle/>
          <a:p>
            <a:pPr algn="r"/>
            <a:r>
              <a:rPr lang="ar-EG" sz="2000" b="1" dirty="0"/>
              <a:t>خصائص الاشخاص الاكفاء الذين يتميزون بوجود عادات عقل:</a:t>
            </a:r>
            <a:r>
              <a:rPr lang="ar-EG" sz="2000" dirty="0"/>
              <a:t>  </a:t>
            </a:r>
            <a:r>
              <a:rPr lang="en-US" sz="2000" dirty="0"/>
              <a:t/>
            </a:r>
            <a:br>
              <a:rPr lang="en-US" sz="2000" dirty="0"/>
            </a:br>
            <a:r>
              <a:rPr lang="ar-EG" sz="2000" dirty="0"/>
              <a:t>       بالرغم من العديد من البرامج  حول تحسين التفكير يتفق معظم الخبراء في هذا المجال علي وجود بعض مهارات التفكير التي يمكن تطبيقها بشكل عام علي كافة فروع المعرفة                                                                                                             يختلف تحليل قصيدة عن تحليل معلومات احصائية كما يختلف حل مشكلة التخلص من النفايات السامة تماما عن تحديد مكان وضع الأثاث لخلق مجال مريح من غرفة لأخري بالرغم من ذلك فهناك اتجاهات ومعتقدات معينة تدعم التفكير في كافة المجالات وقد اطلق كل من </a:t>
            </a:r>
            <a:r>
              <a:rPr lang="en-US" sz="2000" b="1" dirty="0" err="1"/>
              <a:t>costa&amp;kallik</a:t>
            </a:r>
            <a:r>
              <a:rPr lang="ar-EG" sz="2000" b="1" dirty="0"/>
              <a:t>"2000</a:t>
            </a:r>
            <a:r>
              <a:rPr lang="ar-EG" sz="2000" dirty="0"/>
              <a:t>" علي هذه الاتجاهات </a:t>
            </a:r>
            <a:r>
              <a:rPr lang="ar-EG" sz="2000" b="1" dirty="0"/>
              <a:t>(عادات العقل)</a:t>
            </a:r>
            <a:r>
              <a:rPr lang="ar-EG" sz="2000" dirty="0"/>
              <a:t> وهي التي تتجاوز كافه فروع المعرفة التقليدية وتسري بتساوي علي كافه الاعمار.</a:t>
            </a:r>
            <a:r>
              <a:rPr lang="en-US" sz="2000" dirty="0"/>
              <a:t/>
            </a:r>
            <a:br>
              <a:rPr lang="en-US" sz="2000" dirty="0"/>
            </a:br>
            <a:endParaRPr lang="ar-EG" sz="2000" dirty="0"/>
          </a:p>
        </p:txBody>
      </p:sp>
      <p:sp>
        <p:nvSpPr>
          <p:cNvPr id="3" name="Content Placeholder 2"/>
          <p:cNvSpPr>
            <a:spLocks noGrp="1"/>
          </p:cNvSpPr>
          <p:nvPr>
            <p:ph idx="1"/>
          </p:nvPr>
        </p:nvSpPr>
        <p:spPr>
          <a:xfrm>
            <a:off x="457200" y="5733256"/>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1688227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EG" sz="2000" dirty="0"/>
              <a:t>المراجع العلمية :</a:t>
            </a:r>
            <a:r>
              <a:rPr lang="ar-EG" sz="2000" b="1" dirty="0"/>
              <a:t/>
            </a:r>
            <a:br>
              <a:rPr lang="ar-EG" sz="2000" b="1" dirty="0"/>
            </a:br>
            <a:r>
              <a:rPr lang="ar-EG" sz="2000" b="1" dirty="0"/>
              <a:t>إبراهيم الحارثى وأحمد مسلم(2002م)</a:t>
            </a:r>
            <a:r>
              <a:rPr lang="ar-EG" sz="2000" dirty="0"/>
              <a:t> :"العادات العقليه وتنميتها لدى التلاميذ"الطبعة الأولى الرياض، مكتبة الشقرى .</a:t>
            </a:r>
            <a:r>
              <a:rPr lang="en-US" sz="2000" dirty="0"/>
              <a:t/>
            </a:r>
            <a:br>
              <a:rPr lang="en-US" sz="2000" dirty="0"/>
            </a:br>
            <a:r>
              <a:rPr lang="ar-EG" sz="2000" b="1" dirty="0"/>
              <a:t>أرثر كوستا ، بيتا كاليك (2003م):</a:t>
            </a:r>
            <a:r>
              <a:rPr lang="ar-EG" sz="2000" dirty="0"/>
              <a:t> "إستكشاف عادات العقل " ترجمة مدارس الظهران الأهلية بالمملكة العربيه السعوديه،دار الكتاب للنشر والتوزيع_الدمام.</a:t>
            </a:r>
            <a:r>
              <a:rPr lang="en-US" sz="2000" dirty="0"/>
              <a:t/>
            </a:r>
            <a:br>
              <a:rPr lang="en-US" sz="2000" dirty="0"/>
            </a:br>
            <a:r>
              <a:rPr lang="ar-SA" sz="2000" b="1" dirty="0"/>
              <a:t>حسن حسن عبده (2000م):</a:t>
            </a:r>
            <a:r>
              <a:rPr lang="ar-SA" sz="2000" dirty="0"/>
              <a:t> توجه المهمة والأنا وعلاقتها بالمعتقدات الخاصة بأسباب النجاح فى كرة القدم ، مجلة علوم الرياضة ، كلية التربية الرياضية ، جامعة المنيا ، المجلد 2 .</a:t>
            </a:r>
            <a:r>
              <a:rPr lang="en-US" sz="2000" dirty="0"/>
              <a:t/>
            </a:r>
            <a:br>
              <a:rPr lang="en-US"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2263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6106690"/>
          </a:xfrm>
        </p:spPr>
        <p:txBody>
          <a:bodyPr>
            <a:noAutofit/>
          </a:bodyPr>
          <a:lstStyle/>
          <a:p>
            <a:r>
              <a:rPr lang="ar-EG" sz="2000" b="1" dirty="0"/>
              <a:t>الافتراضات التي تقوم عليها عادات العقل:</a:t>
            </a:r>
            <a:r>
              <a:rPr lang="en-US" sz="2000" dirty="0"/>
              <a:t/>
            </a:r>
            <a:br>
              <a:rPr lang="en-US" sz="2000" dirty="0"/>
            </a:br>
            <a:r>
              <a:rPr lang="ar-EG" sz="2000" dirty="0"/>
              <a:t>       يري كل من يوسف </a:t>
            </a:r>
            <a:r>
              <a:rPr lang="ar-EG" sz="2000" b="1" dirty="0"/>
              <a:t>قطامي و أميمة عمور"2005</a:t>
            </a:r>
            <a:r>
              <a:rPr lang="en-US" sz="2000" dirty="0"/>
              <a:t>" </a:t>
            </a:r>
            <a:r>
              <a:rPr lang="ar-EG" sz="2000" dirty="0"/>
              <a:t>: أن هناك مجموعة من الإفتراضات تشكل الأساس النظري للتدريب علي عادات العقل للوصول بالعقل الي فاعلية عالية ,وجعله يمتلك عادات ذهنيه متقدمه تصل به إلي أقصي أداء وهي جميعنا نمتلك العقل ونستطيع إدارته كما نريد ولدينا القدرة الكافية للتوجه الذاتي للعقل وتقييمه ذاتيا وإدارته وتعديله.</a:t>
            </a:r>
            <a:r>
              <a:rPr lang="en-US" sz="2000" dirty="0"/>
              <a:t/>
            </a:r>
            <a:br>
              <a:rPr lang="en-US" sz="2000" dirty="0"/>
            </a:br>
            <a:r>
              <a:rPr lang="ar-EG" sz="2000" b="1" dirty="0"/>
              <a:t>       ويري يوسف السعدي "2012"  </a:t>
            </a:r>
            <a:r>
              <a:rPr lang="ar-EG" sz="2000" dirty="0"/>
              <a:t>انه</a:t>
            </a:r>
            <a:r>
              <a:rPr lang="ar-EG" sz="2000" b="1" dirty="0"/>
              <a:t> </a:t>
            </a:r>
            <a:r>
              <a:rPr lang="ar-EG" sz="2000" dirty="0"/>
              <a:t>يمكن تحديد مجموعة من العادات والمهارات للوصول الي أعلي كفاءه في الأداء في كل عادة ويمكن إضافة أي عادة جديدة بتعاملنا مع العقل وتتكون العادات العقلية نتيجة لإستجابة الفرد إلي أنماط من المشكلات او التساؤلات ويجب التأمل في إستخدام عادات العقل وسلوكياتها المختلفة لمعرفة مدي تأثيره ويمكن تنظيم بعض المواقف التعليمية لتحقيق إمتلاك العادة الذهنية ضمن مادة دراسية محددة ومحاوله تعديلها للتقدم نحو تطبيقات مستقبلية ويمكن الارتقاء بالعمليات والمهارات الذهنية من العادات والمهارات البسيطه الي العادات الاكثر تعقيدا حتي الوصول الي مهارة إدارة التعلم والعقل آله التفكير يمكن تشغيله بكفاءه عالية وتركيزعادات العقل علي النظرة التكاملية للمعرفة والقدرة علي إنتقال أثر التعلم فهي قابلة للإنتقال من مادة إلي آخري ومن سياق الي آخر.</a:t>
            </a:r>
            <a:r>
              <a:rPr lang="ar-EG" sz="2000" b="1" dirty="0"/>
              <a:t>       </a:t>
            </a:r>
            <a:r>
              <a:rPr lang="en-US" sz="2000" dirty="0"/>
              <a:t/>
            </a:r>
            <a:br>
              <a:rPr lang="en-US" sz="2000" dirty="0"/>
            </a:br>
            <a:r>
              <a:rPr lang="ar-EG" sz="2000" dirty="0"/>
              <a:t>           وتكمن أهمية تنمية عادات العقل بكونها مجموعة من السلوكيات الذكية التي تنقل الطالب من نقل المعرفة وحفظها الي بناء المعرفة وإنتاجها وأنها تكسبهم مجموعة من السلوكيات المرتبطة بتطوير أنماط تفكيرهم وطرائق معالجتهم للأفكار وحلهم للمشكلات, والتعامل مع البيانات والمعلومات ,والتواصل مع زملائهم.</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323528" y="6669360"/>
            <a:ext cx="8229600" cy="680939"/>
          </a:xfrm>
        </p:spPr>
        <p:txBody>
          <a:bodyPr/>
          <a:lstStyle/>
          <a:p>
            <a:endParaRPr lang="ar-EG" dirty="0"/>
          </a:p>
        </p:txBody>
      </p:sp>
    </p:spTree>
    <p:extLst>
      <p:ext uri="{BB962C8B-B14F-4D97-AF65-F5344CB8AC3E}">
        <p14:creationId xmlns:p14="http://schemas.microsoft.com/office/powerpoint/2010/main" val="235075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r>
              <a:rPr lang="ar-EG" sz="2000" dirty="0"/>
              <a:t> ويري " </a:t>
            </a:r>
            <a:r>
              <a:rPr lang="en-US" sz="2000" b="1" dirty="0"/>
              <a:t>Costa &amp; Kellick</a:t>
            </a:r>
            <a:r>
              <a:rPr lang="ar-EG" sz="2000" b="1" dirty="0"/>
              <a:t> 200</a:t>
            </a:r>
            <a:r>
              <a:rPr lang="ar-EG" sz="2000" dirty="0"/>
              <a:t>0 " أنه بعد ظهور بعض المشاريع التي قامت علي إعتماد عادات العقل كأساس للتطوير ومن هذه المشروعات مشروع تعليم العلوم لكل الامريكيين حتي عام </a:t>
            </a:r>
            <a:r>
              <a:rPr lang="ar-EG" sz="2000" b="1" dirty="0"/>
              <a:t>2061م لمؤسسه التقدم العلمي الامريكي (</a:t>
            </a:r>
            <a:r>
              <a:rPr lang="en-US" sz="2000" b="1" dirty="0"/>
              <a:t>AAAS 1999</a:t>
            </a:r>
            <a:r>
              <a:rPr lang="ar-EG" sz="2000" b="1" dirty="0"/>
              <a:t>)</a:t>
            </a:r>
            <a:r>
              <a:rPr lang="ar-EG" sz="2000" dirty="0"/>
              <a:t>ومشروع بإسم </a:t>
            </a:r>
            <a:r>
              <a:rPr lang="ar-EG" sz="2000" b="1" dirty="0"/>
              <a:t>الملكة اليزابيث (</a:t>
            </a:r>
            <a:r>
              <a:rPr lang="en-US" sz="2000" b="1" dirty="0"/>
              <a:t>Q.E 2004</a:t>
            </a:r>
            <a:r>
              <a:rPr lang="ar-EG" sz="2000" b="1" dirty="0"/>
              <a:t>)</a:t>
            </a:r>
            <a:r>
              <a:rPr lang="ar-EG" sz="2000" dirty="0"/>
              <a:t> لتنمية العادات العقلية الذي أكد فيه المتخصصون علي ضرورة تنمية العادات العقلية لدي الفرد مثل</a:t>
            </a:r>
            <a:r>
              <a:rPr lang="ar-EG" sz="2000" b="1" dirty="0"/>
              <a:t>(التفكير المرن-الإستماع للآخرين- السعي الي الدقة – الإصرار – المثابرة – المتعة في حل المشكلات – رؤية المواقف بطريقة غير تقليدية – التواصل)</a:t>
            </a:r>
            <a:r>
              <a:rPr lang="ar-EG" sz="2000" dirty="0"/>
              <a:t> ايضا من العوامل التي اسهمت في ظهور عادات العقل وضرورة الاهتمام بها وتنميتها لدي طلاب المراحل التعليميه المختلفة وظهور إتجاهات قوية نادت بأهمية مساعدة الطلاب علي التفكير وعلي تعلم نقد تفكير الآخرين أو تدعيمه وضرورة تدريبهم علي حل المشكلات وصياغة القرار بطرق صحيحة.</a:t>
            </a:r>
            <a:r>
              <a:rPr lang="ar-EG" sz="2000" b="1" dirty="0"/>
              <a:t>                                          </a:t>
            </a:r>
            <a:r>
              <a:rPr lang="en-US" sz="2000" dirty="0"/>
              <a:t/>
            </a:r>
            <a:br>
              <a:rPr lang="en-US" sz="2000" dirty="0"/>
            </a:br>
            <a:r>
              <a:rPr lang="ar-EG" sz="2000" dirty="0"/>
              <a:t>         كما اكد </a:t>
            </a:r>
            <a:r>
              <a:rPr lang="ar-EG" sz="2000" b="1" dirty="0"/>
              <a:t>كوستا وكاليك</a:t>
            </a:r>
            <a:r>
              <a:rPr lang="ar-EG" sz="2000" dirty="0"/>
              <a:t> علي إن إهمال إستخدام عادات العقل يسبب الكثير من القصور في نتائج العملية التعليمية وأكددت </a:t>
            </a:r>
            <a:r>
              <a:rPr lang="ar-EG" sz="2000" b="1" dirty="0"/>
              <a:t>روتا</a:t>
            </a:r>
            <a:r>
              <a:rPr lang="ar-EG" sz="2000" dirty="0"/>
              <a:t>"</a:t>
            </a:r>
            <a:r>
              <a:rPr lang="en-US" sz="2000" b="1" dirty="0"/>
              <a:t>2004</a:t>
            </a:r>
            <a:r>
              <a:rPr lang="ar-EG" sz="2000" b="1" dirty="0"/>
              <a:t>"</a:t>
            </a:r>
            <a:r>
              <a:rPr lang="ar-EG" sz="2000" dirty="0"/>
              <a:t>علي أن تنمية العادات العقلية يساعد في تنظيم المخزون المعرفي للمتعلم لإدارة أفكاره بفاعلية وتدريبه علي تنظيم الموجودات بطريقة جديدة والنظر إلي الأشياء بطريقة غير مألوفة لتنظيم المعارف الموجودة لحل المشكلات. </a:t>
            </a:r>
            <a:r>
              <a:rPr lang="ar-EG" sz="2000" b="1" dirty="0"/>
              <a:t>                                                                     </a:t>
            </a:r>
            <a:r>
              <a:rPr lang="ar-EG" sz="2000" dirty="0"/>
              <a:t>         </a:t>
            </a:r>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7202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a:bodyPr>
          <a:lstStyle/>
          <a:p>
            <a:r>
              <a:rPr lang="ar-EG" sz="2000" dirty="0"/>
              <a:t>ونادي </a:t>
            </a:r>
            <a:r>
              <a:rPr lang="en-US" sz="2000" b="1" dirty="0"/>
              <a:t>Beyer " </a:t>
            </a:r>
            <a:r>
              <a:rPr lang="ar-EG" sz="2000" b="1" dirty="0"/>
              <a:t> 2003 " </a:t>
            </a:r>
            <a:r>
              <a:rPr lang="ar-EG" sz="2000" dirty="0"/>
              <a:t> بأن العادات العقلية يجب ان يمارسها المعلم مرارا وتكرارا حتي تصبح جزءا من طبيعته وأن أفضل طريقة لإكتساب وتنمية هذه العادات هي أن يقدمها المعلم إلي تلاميذه ويجعلهم يمارسونها في مهام بسيطة يتم تطبيقها علي مواقف أكثر فإذا ألفها المعلم فأنه يمكنه أن ينقلها لتلاميذه, ونظرا لهذا الإهتمام المتزايد بالعادات العقلية فيجب في الوقت الراهن بها إذ أصبحت عملية تنمية العادات من الاهداف المهمة المطلوب تحقيقها وينبغي تنميتها لدي المتعلم طوال حياته حتي يتعود علي ممارستها في التعامل مع المواقف الحياتية والمشكلات المختلفة والمتجددة فلا يتأثر بكل ما يقال أو يثأر بسهولة في عصر العولمة فأحد الملامح المؤهله للدخول فيه هو ضرورة ممارسة العادات العقلية التي تمكن من افضل التعامل مع المتناقضات في القضايا الفكرية والمشكلات الحياتية . </a:t>
            </a:r>
          </a:p>
        </p:txBody>
      </p:sp>
      <p:sp>
        <p:nvSpPr>
          <p:cNvPr id="3" name="Content Placeholder 2"/>
          <p:cNvSpPr>
            <a:spLocks noGrp="1"/>
          </p:cNvSpPr>
          <p:nvPr>
            <p:ph idx="1"/>
          </p:nvPr>
        </p:nvSpPr>
        <p:spPr>
          <a:xfrm flipV="1">
            <a:off x="457200" y="6126163"/>
            <a:ext cx="8229600" cy="183157"/>
          </a:xfrm>
        </p:spPr>
        <p:txBody>
          <a:bodyPr>
            <a:normAutofit fontScale="25000" lnSpcReduction="20000"/>
          </a:bodyPr>
          <a:lstStyle/>
          <a:p>
            <a:endParaRPr lang="ar-EG" dirty="0"/>
          </a:p>
        </p:txBody>
      </p:sp>
    </p:spTree>
    <p:extLst>
      <p:ext uri="{BB962C8B-B14F-4D97-AF65-F5344CB8AC3E}">
        <p14:creationId xmlns:p14="http://schemas.microsoft.com/office/powerpoint/2010/main" val="308565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r>
              <a:rPr lang="ar-EG" sz="1800" b="1" dirty="0"/>
              <a:t>السمات التي تتميز بها عادات العقل:	</a:t>
            </a:r>
            <a:r>
              <a:rPr lang="en-US" sz="1800" dirty="0"/>
              <a:t/>
            </a:r>
            <a:br>
              <a:rPr lang="en-US" sz="1800" dirty="0"/>
            </a:br>
            <a:r>
              <a:rPr lang="ar-EG" sz="1800" dirty="0"/>
              <a:t>        تختلف عادات العقل من مجتمع لآخر وفقاً للعادات والتقاليد التي تقود هذه المجتمعات وقد جزأها كل من </a:t>
            </a:r>
            <a:r>
              <a:rPr lang="ar-EG" sz="1800" b="1" dirty="0"/>
              <a:t>كوستا وكاليك"2000" كالآتى :</a:t>
            </a:r>
            <a:r>
              <a:rPr lang="en-US" sz="1800" dirty="0"/>
              <a:t/>
            </a:r>
            <a:br>
              <a:rPr lang="en-US" sz="1800" dirty="0"/>
            </a:br>
            <a:r>
              <a:rPr lang="ar-EG" sz="1800" dirty="0"/>
              <a:t>احترام الميول الخاصة بالأفراد وهو إمتلاك الفرد القدرة علي التفكير ولا يتضمن حسن إستخدام هذه المقدرة ولهذا فإن تعريف الذكاء علي أنه قدرات غير كافية ولذلك فإن السمة المميزة لعادات العقل أنها تنظر إلي الذكاء علي أنه نزعة طبيعية للسلوك بطريقة مميزة لأفراد ومثال ذلك الإنسان المتصف  بالتعلم المستمر من خلال قراءات غير منظمة أو من خلال  دراسة منتظمة أو من خلال التدريب الميداني فعادات العقل لا تحد من الاشكال المختلفة للتعبير عن السلوك ولكن تشجيعها . </a:t>
            </a:r>
            <a:r>
              <a:rPr lang="en-US" sz="1800" dirty="0" smtClean="0">
                <a:effectLst/>
              </a:rPr>
              <a:t/>
            </a:r>
            <a:br>
              <a:rPr lang="en-US" sz="1800" dirty="0" smtClean="0">
                <a:effectLst/>
              </a:rPr>
            </a:br>
            <a:r>
              <a:rPr lang="ar-EG" sz="1800" dirty="0"/>
              <a:t>احترام العواطف وهو امتلاك الفرد القدرة علي الشعور بالميل نحو التفكير مما يجعل هذا الميل جزء من تعريف الذكاء فالعواطف هي المحرك الرئيسي لمتابعة المعرفة وتطبيقها وهي الباعثه للسلوك والمحفزة له.</a:t>
            </a:r>
            <a:r>
              <a:rPr lang="en-US" sz="1800" dirty="0" smtClean="0">
                <a:effectLst/>
              </a:rPr>
              <a:t/>
            </a:r>
            <a:br>
              <a:rPr lang="en-US" sz="1800" dirty="0" smtClean="0">
                <a:effectLst/>
              </a:rPr>
            </a:br>
            <a:r>
              <a:rPr lang="ar-EG" sz="1800" dirty="0"/>
              <a:t>مراعاه الحساسية الفكرية وهي القدرة علي تميز واستخدام الوقت المناسب للتأمل الذاتي ولطرح الأسئلة واختيار النمط الفكري الملائم للحالة الراهنة وتتضمن معرفه الشخص متي وكيف إستخدم عادات العقل تلقائيا والحساسية الفكرية قابلة للقياس ويمكن رفع درجاتها من خلال رفع درجة الإنتباة والتيقظ عند الافراد بإستخدام الملصقات واللوحات ورفع الشعارات.</a:t>
            </a:r>
            <a:r>
              <a:rPr lang="en-US" sz="1800" dirty="0" smtClean="0">
                <a:effectLst/>
              </a:rPr>
              <a:t/>
            </a:r>
            <a:br>
              <a:rPr lang="en-US" sz="1800" dirty="0" smtClean="0">
                <a:effectLst/>
              </a:rPr>
            </a:br>
            <a:endParaRPr lang="ar-EG" sz="18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1242137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r>
              <a:rPr lang="ar-EG" sz="2000" dirty="0"/>
              <a:t>النظرة التكاملية للمعرفة وهي ربط المعرفة بمواقع النت خلال القدرة علي الربط والإنتقال من مادة دراسية إلي آخري ومن سياق الي آخر وربطها بالحياة الواقعية اليومية من خلال نقل السلوكيات الفكرية وتشمل الصفات الشخصية والقيم والعواطف بما فيها الحساسية لتفسير العواطف والمثيرات الاخري.</a:t>
            </a:r>
            <a:r>
              <a:rPr lang="en-US" sz="2000" dirty="0" smtClean="0">
                <a:effectLst/>
              </a:rPr>
              <a:t/>
            </a:r>
            <a:br>
              <a:rPr lang="en-US" sz="2000" dirty="0" smtClean="0">
                <a:effectLst/>
              </a:rPr>
            </a:br>
            <a:r>
              <a:rPr lang="ar-EG" sz="2000" dirty="0"/>
              <a:t>          ويتضح مما سبق أن العادات العقلية ليست لإمتلاك المعلومات بل هي معرفة كيفيه العمل علي إستخدامها ايضا كما أنها نمط من السلوكيات الذكية يقود المتعلم إلي إنتاج المعرفة وليس إستذكارها أو إعادة إنتاجها علي نمط سابق</a:t>
            </a:r>
            <a:r>
              <a:rPr lang="en-US" sz="2000" dirty="0" smtClean="0">
                <a:effectLst/>
              </a:rPr>
              <a:t/>
            </a:r>
            <a:br>
              <a:rPr lang="en-US" sz="2000" dirty="0" smtClean="0">
                <a:effectLst/>
              </a:rPr>
            </a:br>
            <a:endParaRPr lang="ar-EG" sz="2000" dirty="0"/>
          </a:p>
        </p:txBody>
      </p:sp>
      <p:sp>
        <p:nvSpPr>
          <p:cNvPr id="3" name="Content Placeholder 2"/>
          <p:cNvSpPr>
            <a:spLocks noGrp="1"/>
          </p:cNvSpPr>
          <p:nvPr>
            <p:ph idx="1"/>
          </p:nvPr>
        </p:nvSpPr>
        <p:spPr>
          <a:xfrm>
            <a:off x="755576" y="5949280"/>
            <a:ext cx="8229600" cy="133475"/>
          </a:xfrm>
        </p:spPr>
        <p:txBody>
          <a:bodyPr>
            <a:normAutofit fontScale="25000" lnSpcReduction="20000"/>
          </a:bodyPr>
          <a:lstStyle/>
          <a:p>
            <a:endParaRPr lang="ar-EG" dirty="0"/>
          </a:p>
        </p:txBody>
      </p:sp>
    </p:spTree>
    <p:extLst>
      <p:ext uri="{BB962C8B-B14F-4D97-AF65-F5344CB8AC3E}">
        <p14:creationId xmlns:p14="http://schemas.microsoft.com/office/powerpoint/2010/main" val="243824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EG" sz="2000" b="1" dirty="0"/>
              <a:t>تنمية عادات العقل:</a:t>
            </a:r>
            <a:r>
              <a:rPr lang="en-US" sz="2000" dirty="0"/>
              <a:t/>
            </a:r>
            <a:br>
              <a:rPr lang="en-US" sz="2000" dirty="0"/>
            </a:br>
            <a:r>
              <a:rPr lang="ar-EG" sz="2000" dirty="0"/>
              <a:t>      قدم </a:t>
            </a:r>
            <a:r>
              <a:rPr lang="ar-EG" sz="2000" b="1" dirty="0"/>
              <a:t>الحارثي "2002":</a:t>
            </a:r>
            <a:r>
              <a:rPr lang="ar-EG" sz="2000" dirty="0"/>
              <a:t>وصفا للبيئة التعليمية التي تساعد علي نمو وإزدهار السلوكيات الذكية والعادات العقلية السليمة بأنها يجب أن تتصف </a:t>
            </a:r>
            <a:r>
              <a:rPr lang="ar-EG" sz="2000" b="1" dirty="0"/>
              <a:t>بالصفات التالية :</a:t>
            </a:r>
            <a:r>
              <a:rPr lang="en-US" sz="2000" dirty="0" smtClean="0">
                <a:effectLst/>
              </a:rPr>
              <a:t/>
            </a:r>
            <a:br>
              <a:rPr lang="en-US" sz="2000" dirty="0" smtClean="0">
                <a:effectLst/>
              </a:rPr>
            </a:br>
            <a:r>
              <a:rPr lang="ar-EG" sz="2000" dirty="0"/>
              <a:t>إيمان المعلمين بأن جميع المتعلمين قادرون علي التفكير. </a:t>
            </a:r>
            <a:r>
              <a:rPr lang="en-US" sz="2000" dirty="0"/>
              <a:t/>
            </a:r>
            <a:br>
              <a:rPr lang="en-US" sz="2000" dirty="0"/>
            </a:br>
            <a:r>
              <a:rPr lang="ar-EG" sz="2000" dirty="0"/>
              <a:t>أن يدرك الطلاب أن التفكير هدف تربوي ينبغي السعي لتحقيقه.</a:t>
            </a:r>
            <a:r>
              <a:rPr lang="en-US" sz="2000" dirty="0"/>
              <a:t/>
            </a:r>
            <a:br>
              <a:rPr lang="en-US" sz="2000" dirty="0"/>
            </a:br>
            <a:r>
              <a:rPr lang="ar-EG" sz="2000" dirty="0"/>
              <a:t>تعريض الطلاب إلي مشكلات تتحدي قدراتهم التفكيرية.</a:t>
            </a:r>
            <a:r>
              <a:rPr lang="en-US" sz="2000" dirty="0"/>
              <a:t/>
            </a:r>
            <a:br>
              <a:rPr lang="en-US" sz="2000" dirty="0"/>
            </a:br>
            <a:r>
              <a:rPr lang="ar-EG" sz="2000" dirty="0"/>
              <a:t>إيجاد بيئة تعليمية امنه ومحفزة خالية من العقاب وتحمل الأخطار. </a:t>
            </a:r>
            <a:r>
              <a:rPr lang="en-US" sz="2000" dirty="0"/>
              <a:t/>
            </a:r>
            <a:br>
              <a:rPr lang="en-US" sz="2000" dirty="0"/>
            </a:br>
            <a:r>
              <a:rPr lang="ar-EG" sz="2000" dirty="0"/>
              <a:t>إيجاد بيئة تعليمية غنية بالمثيرات.</a:t>
            </a:r>
            <a:r>
              <a:rPr lang="en-US" sz="2000" dirty="0"/>
              <a:t/>
            </a:r>
            <a:br>
              <a:rPr lang="en-US" sz="2000" dirty="0"/>
            </a:br>
            <a:r>
              <a:rPr lang="ar-EG" sz="2000" dirty="0"/>
              <a:t>عرض النشاطات التي تنمي الذكاء بطريقة متوافقة مع المستوي العقلي للتلاميذ.</a:t>
            </a:r>
            <a:r>
              <a:rPr lang="en-US" sz="2000" dirty="0"/>
              <a:t/>
            </a:r>
            <a:br>
              <a:rPr lang="en-US" sz="2000" dirty="0"/>
            </a:br>
            <a:r>
              <a:rPr lang="ar-EG" sz="2000" dirty="0"/>
              <a:t>أن يكون المعلم قدوة حسنة للطلاب.</a:t>
            </a:r>
            <a:r>
              <a:rPr lang="ar-EG" sz="2000" b="1" dirty="0"/>
              <a:t> </a:t>
            </a:r>
            <a:endParaRPr lang="ar-EG" sz="2000" dirty="0"/>
          </a:p>
        </p:txBody>
      </p:sp>
      <p:sp>
        <p:nvSpPr>
          <p:cNvPr id="3" name="Content Placeholder 2"/>
          <p:cNvSpPr>
            <a:spLocks noGrp="1"/>
          </p:cNvSpPr>
          <p:nvPr>
            <p:ph idx="1"/>
          </p:nvPr>
        </p:nvSpPr>
        <p:spPr>
          <a:xfrm flipV="1">
            <a:off x="457200" y="6126163"/>
            <a:ext cx="8229600" cy="327173"/>
          </a:xfrm>
        </p:spPr>
        <p:txBody>
          <a:bodyPr>
            <a:normAutofit fontScale="55000" lnSpcReduction="20000"/>
          </a:bodyPr>
          <a:lstStyle/>
          <a:p>
            <a:endParaRPr lang="ar-EG" dirty="0"/>
          </a:p>
        </p:txBody>
      </p:sp>
    </p:spTree>
    <p:extLst>
      <p:ext uri="{BB962C8B-B14F-4D97-AF65-F5344CB8AC3E}">
        <p14:creationId xmlns:p14="http://schemas.microsoft.com/office/powerpoint/2010/main" val="184155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normAutofit/>
          </a:bodyPr>
          <a:lstStyle/>
          <a:p>
            <a:pPr algn="r"/>
            <a:r>
              <a:rPr lang="ar-EG" sz="2000" b="1" dirty="0"/>
              <a:t>تصنيفات عادات العقل</a:t>
            </a:r>
            <a:r>
              <a:rPr lang="en-US" sz="2000" dirty="0"/>
              <a:t/>
            </a:r>
            <a:br>
              <a:rPr lang="en-US" sz="2000" dirty="0"/>
            </a:br>
            <a:r>
              <a:rPr lang="ar-EG" sz="2000" b="1" dirty="0"/>
              <a:t>ظهرت تصنيفات عديدة لعادات العقل منها</a:t>
            </a:r>
            <a:r>
              <a:rPr lang="ar-EG" sz="2000" dirty="0"/>
              <a:t> </a:t>
            </a:r>
            <a:r>
              <a:rPr lang="ar-EG" sz="2000" b="1" dirty="0"/>
              <a:t>العادات السبع لكوفي "1989" الذي اوردها في كتابه العادات السبع للناس الأكثر فعالية وهي :</a:t>
            </a:r>
            <a:r>
              <a:rPr lang="en-US" sz="2000" dirty="0"/>
              <a:t/>
            </a:r>
            <a:br>
              <a:rPr lang="en-US" sz="2000" dirty="0"/>
            </a:br>
            <a:r>
              <a:rPr lang="ar-EG" sz="2000" dirty="0"/>
              <a:t>كن مبادرا.</a:t>
            </a:r>
            <a:r>
              <a:rPr lang="en-US" sz="2000" dirty="0"/>
              <a:t/>
            </a:r>
            <a:br>
              <a:rPr lang="en-US" sz="2000" dirty="0"/>
            </a:br>
            <a:r>
              <a:rPr lang="ar-EG" sz="2000" dirty="0"/>
              <a:t>إبدء والهدف في ذهنك.</a:t>
            </a:r>
            <a:r>
              <a:rPr lang="en-US" sz="2000" dirty="0"/>
              <a:t/>
            </a:r>
            <a:br>
              <a:rPr lang="en-US" sz="2000" dirty="0"/>
            </a:br>
            <a:r>
              <a:rPr lang="ar-EG" sz="2000" dirty="0"/>
              <a:t>إبدء بالأهم قبل المهم.</a:t>
            </a:r>
            <a:r>
              <a:rPr lang="en-US" sz="2000" dirty="0"/>
              <a:t/>
            </a:r>
            <a:br>
              <a:rPr lang="en-US" sz="2000" dirty="0"/>
            </a:br>
            <a:r>
              <a:rPr lang="ar-EG" sz="2000" dirty="0"/>
              <a:t>تفكير المتعة للجميع. </a:t>
            </a:r>
            <a:r>
              <a:rPr lang="en-US" sz="2000" dirty="0"/>
              <a:t/>
            </a:r>
            <a:br>
              <a:rPr lang="en-US" sz="2000" dirty="0"/>
            </a:br>
            <a:r>
              <a:rPr lang="ar-EG" sz="2000" dirty="0"/>
              <a:t>حاول أن تفهم أولا ليسهل فهمك. </a:t>
            </a:r>
            <a:r>
              <a:rPr lang="en-US" sz="2000" dirty="0"/>
              <a:t/>
            </a:r>
            <a:br>
              <a:rPr lang="en-US" sz="2000" dirty="0"/>
            </a:br>
            <a:r>
              <a:rPr lang="ar-EG" sz="2000" dirty="0"/>
              <a:t>التكاتف.</a:t>
            </a:r>
            <a:r>
              <a:rPr lang="en-US" sz="2000" dirty="0"/>
              <a:t/>
            </a:r>
            <a:br>
              <a:rPr lang="en-US" sz="2000" dirty="0"/>
            </a:br>
            <a:r>
              <a:rPr lang="ar-EG" sz="2000" dirty="0"/>
              <a:t>النصر الجماعي.</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683568" y="5589240"/>
            <a:ext cx="8229600" cy="4525963"/>
          </a:xfrm>
        </p:spPr>
        <p:txBody>
          <a:bodyPr/>
          <a:lstStyle/>
          <a:p>
            <a:endParaRPr lang="ar-EG" dirty="0"/>
          </a:p>
        </p:txBody>
      </p:sp>
    </p:spTree>
    <p:extLst>
      <p:ext uri="{BB962C8B-B14F-4D97-AF65-F5344CB8AC3E}">
        <p14:creationId xmlns:p14="http://schemas.microsoft.com/office/powerpoint/2010/main" val="429416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328592"/>
          </a:xfrm>
        </p:spPr>
        <p:txBody>
          <a:bodyPr>
            <a:normAutofit/>
          </a:bodyPr>
          <a:lstStyle/>
          <a:p>
            <a:pPr algn="r"/>
            <a:r>
              <a:rPr lang="ar-EG" sz="2000" dirty="0"/>
              <a:t> وعادات العقل المنتجة </a:t>
            </a:r>
            <a:r>
              <a:rPr lang="ar-EG" sz="2000" b="1" dirty="0"/>
              <a:t>لمارزانو"1998"</a:t>
            </a:r>
            <a:r>
              <a:rPr lang="ar-EG" sz="2000" dirty="0"/>
              <a:t>:الذى صنفها في نموذجه أبعاد التعلم كبعد خامس والتغلغل في جميع الأبعاد </a:t>
            </a:r>
            <a:r>
              <a:rPr lang="ar-EG" sz="2000" b="1" dirty="0"/>
              <a:t>تتدرج في ثلاث فئات هي:</a:t>
            </a:r>
            <a:r>
              <a:rPr lang="en-US" sz="2000" dirty="0"/>
              <a:t/>
            </a:r>
            <a:br>
              <a:rPr lang="en-US" sz="2000" dirty="0"/>
            </a:br>
            <a:r>
              <a:rPr lang="ar-EG" sz="2000" b="1" dirty="0"/>
              <a:t>تنظيم الذات</a:t>
            </a:r>
            <a:r>
              <a:rPr lang="ar-EG" sz="2000" dirty="0"/>
              <a:t> : بمعني أن تكون واعيا بتفكيرك وبالموارد والمصادر الضرورية وقادرا علي التخطيط وحساسا للتغذية الراجعة ومقوما لفعالية افعالك.</a:t>
            </a:r>
            <a:r>
              <a:rPr lang="en-US" sz="2000" dirty="0"/>
              <a:t/>
            </a:r>
            <a:br>
              <a:rPr lang="en-US" sz="2000" dirty="0"/>
            </a:br>
            <a:r>
              <a:rPr lang="ar-EG" sz="2000" b="1" dirty="0"/>
              <a:t>التفكيرالناقد</a:t>
            </a:r>
            <a:r>
              <a:rPr lang="ar-EG" sz="2000" dirty="0"/>
              <a:t>: ويتجلي عند المفكر الجيد بدقته وسيعه للدقة ووضوحه وبحثه عن الوضوح وبانفتاحه العقلي وتجنبة الإندفاعية وبإتخاذه موقفا حين يسوغ الموقف ذلك وبحساسيته لمشاعر الاخرين ومستوي معرفتهم .</a:t>
            </a:r>
            <a:r>
              <a:rPr lang="en-US" sz="2000" dirty="0"/>
              <a:t/>
            </a:r>
            <a:br>
              <a:rPr lang="en-US" sz="2000" dirty="0"/>
            </a:br>
            <a:r>
              <a:rPr lang="ar-EG" sz="2000" b="1" dirty="0"/>
              <a:t>التفكيرالإبداعي</a:t>
            </a:r>
            <a:r>
              <a:rPr lang="ar-EG" sz="2000" dirty="0"/>
              <a:t> : ويعني الإندماج بكثافة في المهام حين لا تلوح الإجابات ودفع حدود المعرفة والقدرة وتوسيعها وتوليد معايير خاصة بالتقويم وطرقا جديدة للنظر في اي موقف خارج الحدود المتعارف عليها.</a:t>
            </a:r>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1246824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355</Words>
  <Application>Microsoft Office PowerPoint</Application>
  <PresentationFormat>On-screen Show (4:3)</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محاضرة  دراسات عليا  اولى ماحستير تعليم  بنات علم نفس تربوى استاذ المادة  استاذ دكتور عاطف نمر خليفة  استاذ مساعد دكتور محمد عبد الكريم نبهان عنوان المحاضرة  عادات العقل تاريخ 28-3- 2020</vt:lpstr>
      <vt:lpstr>الافتراضات التي تقوم عليها عادات العقل:        يري كل من يوسف قطامي و أميمة عمور"2005" : أن هناك مجموعة من الإفتراضات تشكل الأساس النظري للتدريب علي عادات العقل للوصول بالعقل الي فاعلية عالية ,وجعله يمتلك عادات ذهنيه متقدمه تصل به إلي أقصي أداء وهي جميعنا نمتلك العقل ونستطيع إدارته كما نريد ولدينا القدرة الكافية للتوجه الذاتي للعقل وتقييمه ذاتيا وإدارته وتعديله.        ويري يوسف السعدي "2012"  انه يمكن تحديد مجموعة من العادات والمهارات للوصول الي أعلي كفاءه في الأداء في كل عادة ويمكن إضافة أي عادة جديدة بتعاملنا مع العقل وتتكون العادات العقلية نتيجة لإستجابة الفرد إلي أنماط من المشكلات او التساؤلات ويجب التأمل في إستخدام عادات العقل وسلوكياتها المختلفة لمعرفة مدي تأثيره ويمكن تنظيم بعض المواقف التعليمية لتحقيق إمتلاك العادة الذهنية ضمن مادة دراسية محددة ومحاوله تعديلها للتقدم نحو تطبيقات مستقبلية ويمكن الارتقاء بالعمليات والمهارات الذهنية من العادات والمهارات البسيطه الي العادات الاكثر تعقيدا حتي الوصول الي مهارة إدارة التعلم والعقل آله التفكير يمكن تشغيله بكفاءه عالية وتركيزعادات العقل علي النظرة التكاملية للمعرفة والقدرة علي إنتقال أثر التعلم فهي قابلة للإنتقال من مادة إلي آخري ومن سياق الي آخر.                   وتكمن أهمية تنمية عادات العقل بكونها مجموعة من السلوكيات الذكية التي تنقل الطالب من نقل المعرفة وحفظها الي بناء المعرفة وإنتاجها وأنها تكسبهم مجموعة من السلوكيات المرتبطة بتطوير أنماط تفكيرهم وطرائق معالجتهم للأفكار وحلهم للمشكلات, والتعامل مع البيانات والمعلومات ,والتواصل مع زملائهم.                                       </vt:lpstr>
      <vt:lpstr> ويري " Costa &amp; Kellick 2000 " أنه بعد ظهور بعض المشاريع التي قامت علي إعتماد عادات العقل كأساس للتطوير ومن هذه المشروعات مشروع تعليم العلوم لكل الامريكيين حتي عام 2061م لمؤسسه التقدم العلمي الامريكي (AAAS 1999)ومشروع بإسم الملكة اليزابيث (Q.E 2004) لتنمية العادات العقلية الذي أكد فيه المتخصصون علي ضرورة تنمية العادات العقلية لدي الفرد مثل(التفكير المرن-الإستماع للآخرين- السعي الي الدقة – الإصرار – المثابرة – المتعة في حل المشكلات – رؤية المواقف بطريقة غير تقليدية – التواصل) ايضا من العوامل التي اسهمت في ظهور عادات العقل وضرورة الاهتمام بها وتنميتها لدي طلاب المراحل التعليميه المختلفة وظهور إتجاهات قوية نادت بأهمية مساعدة الطلاب علي التفكير وعلي تعلم نقد تفكير الآخرين أو تدعيمه وضرورة تدريبهم علي حل المشكلات وصياغة القرار بطرق صحيحة.                                                    كما اكد كوستا وكاليك علي إن إهمال إستخدام عادات العقل يسبب الكثير من القصور في نتائج العملية التعليمية وأكددت روتا"2004"علي أن تنمية العادات العقلية يساعد في تنظيم المخزون المعرفي للمتعلم لإدارة أفكاره بفاعلية وتدريبه علي تنظيم الموجودات بطريقة جديدة والنظر إلي الأشياء بطريقة غير مألوفة لتنظيم المعارف الموجودة لحل المشكلات.                                                                               </vt:lpstr>
      <vt:lpstr>ونادي Beyer "  2003 "  بأن العادات العقلية يجب ان يمارسها المعلم مرارا وتكرارا حتي تصبح جزءا من طبيعته وأن أفضل طريقة لإكتساب وتنمية هذه العادات هي أن يقدمها المعلم إلي تلاميذه ويجعلهم يمارسونها في مهام بسيطة يتم تطبيقها علي مواقف أكثر فإذا ألفها المعلم فأنه يمكنه أن ينقلها لتلاميذه, ونظرا لهذا الإهتمام المتزايد بالعادات العقلية فيجب في الوقت الراهن بها إذ أصبحت عملية تنمية العادات من الاهداف المهمة المطلوب تحقيقها وينبغي تنميتها لدي المتعلم طوال حياته حتي يتعود علي ممارستها في التعامل مع المواقف الحياتية والمشكلات المختلفة والمتجددة فلا يتأثر بكل ما يقال أو يثأر بسهولة في عصر العولمة فأحد الملامح المؤهله للدخول فيه هو ضرورة ممارسة العادات العقلية التي تمكن من افضل التعامل مع المتناقضات في القضايا الفكرية والمشكلات الحياتية . </vt:lpstr>
      <vt:lpstr>السمات التي تتميز بها عادات العقل:          تختلف عادات العقل من مجتمع لآخر وفقاً للعادات والتقاليد التي تقود هذه المجتمعات وقد جزأها كل من كوستا وكاليك"2000" كالآتى : احترام الميول الخاصة بالأفراد وهو إمتلاك الفرد القدرة علي التفكير ولا يتضمن حسن إستخدام هذه المقدرة ولهذا فإن تعريف الذكاء علي أنه قدرات غير كافية ولذلك فإن السمة المميزة لعادات العقل أنها تنظر إلي الذكاء علي أنه نزعة طبيعية للسلوك بطريقة مميزة لأفراد ومثال ذلك الإنسان المتصف  بالتعلم المستمر من خلال قراءات غير منظمة أو من خلال  دراسة منتظمة أو من خلال التدريب الميداني فعادات العقل لا تحد من الاشكال المختلفة للتعبير عن السلوك ولكن تشجيعها .  احترام العواطف وهو امتلاك الفرد القدرة علي الشعور بالميل نحو التفكير مما يجعل هذا الميل جزء من تعريف الذكاء فالعواطف هي المحرك الرئيسي لمتابعة المعرفة وتطبيقها وهي الباعثه للسلوك والمحفزة له. مراعاه الحساسية الفكرية وهي القدرة علي تميز واستخدام الوقت المناسب للتأمل الذاتي ولطرح الأسئلة واختيار النمط الفكري الملائم للحالة الراهنة وتتضمن معرفه الشخص متي وكيف إستخدم عادات العقل تلقائيا والحساسية الفكرية قابلة للقياس ويمكن رفع درجاتها من خلال رفع درجة الإنتباة والتيقظ عند الافراد بإستخدام الملصقات واللوحات ورفع الشعارات. </vt:lpstr>
      <vt:lpstr>النظرة التكاملية للمعرفة وهي ربط المعرفة بمواقع النت خلال القدرة علي الربط والإنتقال من مادة دراسية إلي آخري ومن سياق الي آخر وربطها بالحياة الواقعية اليومية من خلال نقل السلوكيات الفكرية وتشمل الصفات الشخصية والقيم والعواطف بما فيها الحساسية لتفسير العواطف والمثيرات الاخري.           ويتضح مما سبق أن العادات العقلية ليست لإمتلاك المعلومات بل هي معرفة كيفيه العمل علي إستخدامها ايضا كما أنها نمط من السلوكيات الذكية يقود المتعلم إلي إنتاج المعرفة وليس إستذكارها أو إعادة إنتاجها علي نمط سابق </vt:lpstr>
      <vt:lpstr>تنمية عادات العقل:       قدم الحارثي "2002":وصفا للبيئة التعليمية التي تساعد علي نمو وإزدهار السلوكيات الذكية والعادات العقلية السليمة بأنها يجب أن تتصف بالصفات التالية : إيمان المعلمين بأن جميع المتعلمين قادرون علي التفكير.  أن يدرك الطلاب أن التفكير هدف تربوي ينبغي السعي لتحقيقه. تعريض الطلاب إلي مشكلات تتحدي قدراتهم التفكيرية. إيجاد بيئة تعليمية امنه ومحفزة خالية من العقاب وتحمل الأخطار.  إيجاد بيئة تعليمية غنية بالمثيرات. عرض النشاطات التي تنمي الذكاء بطريقة متوافقة مع المستوي العقلي للتلاميذ. أن يكون المعلم قدوة حسنة للطلاب. </vt:lpstr>
      <vt:lpstr>تصنيفات عادات العقل ظهرت تصنيفات عديدة لعادات العقل منها العادات السبع لكوفي "1989" الذي اوردها في كتابه العادات السبع للناس الأكثر فعالية وهي : كن مبادرا. إبدء والهدف في ذهنك. إبدء بالأهم قبل المهم. تفكير المتعة للجميع.  حاول أن تفهم أولا ليسهل فهمك.  التكاتف. النصر الجماعي.    </vt:lpstr>
      <vt:lpstr> وعادات العقل المنتجة لمارزانو"1998":الذى صنفها في نموذجه أبعاد التعلم كبعد خامس والتغلغل في جميع الأبعاد تتدرج في ثلاث فئات هي: تنظيم الذات : بمعني أن تكون واعيا بتفكيرك وبالموارد والمصادر الضرورية وقادرا علي التخطيط وحساسا للتغذية الراجعة ومقوما لفعالية افعالك. التفكيرالناقد: ويتجلي عند المفكر الجيد بدقته وسيعه للدقة ووضوحه وبحثه عن الوضوح وبانفتاحه العقلي وتجنبة الإندفاعية وبإتخاذه موقفا حين يسوغ الموقف ذلك وبحساسيته لمشاعر الاخرين ومستوي معرفتهم . التفكيرالإبداعي : ويعني الإندماج بكثافة في المهام حين لا تلوح الإجابات ودفع حدود المعرفة والقدرة وتوسيعها وتوليد معايير خاصة بالتقويم وطرقا جديدة للنظر في اي موقف خارج الحدود المتعارف عليها.</vt:lpstr>
      <vt:lpstr>خصائص الاشخاص الاكفاء الذين يتميزون بوجود عادات عقل:          بالرغم من العديد من البرامج  حول تحسين التفكير يتفق معظم الخبراء في هذا المجال علي وجود بعض مهارات التفكير التي يمكن تطبيقها بشكل عام علي كافة فروع المعرفة                                                                                                             يختلف تحليل قصيدة عن تحليل معلومات احصائية كما يختلف حل مشكلة التخلص من النفايات السامة تماما عن تحديد مكان وضع الأثاث لخلق مجال مريح من غرفة لأخري بالرغم من ذلك فهناك اتجاهات ومعتقدات معينة تدعم التفكير في كافة المجالات وقد اطلق كل من costa&amp;kallik"2000" علي هذه الاتجاهات (عادات العقل) وهي التي تتجاوز كافه فروع المعرفة التقليدية وتسري بتساوي علي كافه الاعمار. </vt:lpstr>
      <vt:lpstr>المراجع العلمية : إبراهيم الحارثى وأحمد مسلم(2002م) :"العادات العقليه وتنميتها لدى التلاميذ"الطبعة الأولى الرياض، مكتبة الشقرى . أرثر كوستا ، بيتا كاليك (2003م): "إستكشاف عادات العقل " ترجمة مدارس الظهران الأهلية بالمملكة العربيه السعوديه،دار الكتاب للنشر والتوزيع_الدمام. حسن حسن عبده (2000م): توجه المهمة والأنا وعلاقتها بالمعتقدات الخاصة بأسباب النجاح فى كرة القدم ، مجلة علوم الرياضة ، كلية التربية الرياضية ، جامعة المنيا ، المجلد 2 .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تعليم  بنات علم نفس تربوى استاذ المادة  استاذ دكتور عاطف نمر خليفة  استاذ مساعد دكتور محمد عبد الكريم نبهان عنوان المحاضرة  عادات العقل تاريخ 21-3- 2020</dc:title>
  <dc:creator>a</dc:creator>
  <cp:lastModifiedBy>a</cp:lastModifiedBy>
  <cp:revision>4</cp:revision>
  <dcterms:created xsi:type="dcterms:W3CDTF">2020-03-16T13:26:42Z</dcterms:created>
  <dcterms:modified xsi:type="dcterms:W3CDTF">2020-03-27T08:13:06Z</dcterms:modified>
</cp:coreProperties>
</file>