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2" r:id="rId6"/>
    <p:sldId id="260" r:id="rId7"/>
    <p:sldId id="261" r:id="rId8"/>
    <p:sldId id="263" r:id="rId9"/>
    <p:sldId id="264" r:id="rId10"/>
    <p:sldId id="265" r:id="rId11"/>
  </p:sldIdLst>
  <p:sldSz cx="9144000" cy="6858000" type="screen4x3"/>
  <p:notesSz cx="6858000" cy="9144000"/>
  <p:defaultTextStyle>
    <a:defPPr>
      <a:defRPr lang="ar-EG"/>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EG"/>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EG"/>
          </a:p>
        </p:txBody>
      </p:sp>
      <p:sp>
        <p:nvSpPr>
          <p:cNvPr id="4" name="Date Placeholder 3"/>
          <p:cNvSpPr>
            <a:spLocks noGrp="1"/>
          </p:cNvSpPr>
          <p:nvPr>
            <p:ph type="dt" sz="half" idx="10"/>
          </p:nvPr>
        </p:nvSpPr>
        <p:spPr/>
        <p:txBody>
          <a:bodyPr/>
          <a:lstStyle/>
          <a:p>
            <a:fld id="{CBA7A300-7CDB-4BA6-8600-20465164E9BD}" type="datetimeFigureOut">
              <a:rPr lang="ar-EG" smtClean="0"/>
              <a:t>03/08/1441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E1C9F289-AC71-42E6-9D2F-E2BDE0764149}" type="slidenum">
              <a:rPr lang="ar-EG" smtClean="0"/>
              <a:t>‹#›</a:t>
            </a:fld>
            <a:endParaRPr lang="ar-EG"/>
          </a:p>
        </p:txBody>
      </p:sp>
    </p:spTree>
    <p:extLst>
      <p:ext uri="{BB962C8B-B14F-4D97-AF65-F5344CB8AC3E}">
        <p14:creationId xmlns:p14="http://schemas.microsoft.com/office/powerpoint/2010/main" val="4139570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10"/>
          </p:nvPr>
        </p:nvSpPr>
        <p:spPr/>
        <p:txBody>
          <a:bodyPr/>
          <a:lstStyle/>
          <a:p>
            <a:fld id="{CBA7A300-7CDB-4BA6-8600-20465164E9BD}" type="datetimeFigureOut">
              <a:rPr lang="ar-EG" smtClean="0"/>
              <a:t>03/08/1441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E1C9F289-AC71-42E6-9D2F-E2BDE0764149}" type="slidenum">
              <a:rPr lang="ar-EG" smtClean="0"/>
              <a:t>‹#›</a:t>
            </a:fld>
            <a:endParaRPr lang="ar-EG"/>
          </a:p>
        </p:txBody>
      </p:sp>
    </p:spTree>
    <p:extLst>
      <p:ext uri="{BB962C8B-B14F-4D97-AF65-F5344CB8AC3E}">
        <p14:creationId xmlns:p14="http://schemas.microsoft.com/office/powerpoint/2010/main" val="31428791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EG"/>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10"/>
          </p:nvPr>
        </p:nvSpPr>
        <p:spPr/>
        <p:txBody>
          <a:bodyPr/>
          <a:lstStyle/>
          <a:p>
            <a:fld id="{CBA7A300-7CDB-4BA6-8600-20465164E9BD}" type="datetimeFigureOut">
              <a:rPr lang="ar-EG" smtClean="0"/>
              <a:t>03/08/1441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E1C9F289-AC71-42E6-9D2F-E2BDE0764149}" type="slidenum">
              <a:rPr lang="ar-EG" smtClean="0"/>
              <a:t>‹#›</a:t>
            </a:fld>
            <a:endParaRPr lang="ar-EG"/>
          </a:p>
        </p:txBody>
      </p:sp>
    </p:spTree>
    <p:extLst>
      <p:ext uri="{BB962C8B-B14F-4D97-AF65-F5344CB8AC3E}">
        <p14:creationId xmlns:p14="http://schemas.microsoft.com/office/powerpoint/2010/main" val="17975445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10"/>
          </p:nvPr>
        </p:nvSpPr>
        <p:spPr/>
        <p:txBody>
          <a:bodyPr/>
          <a:lstStyle/>
          <a:p>
            <a:fld id="{CBA7A300-7CDB-4BA6-8600-20465164E9BD}" type="datetimeFigureOut">
              <a:rPr lang="ar-EG" smtClean="0"/>
              <a:t>03/08/1441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E1C9F289-AC71-42E6-9D2F-E2BDE0764149}" type="slidenum">
              <a:rPr lang="ar-EG" smtClean="0"/>
              <a:t>‹#›</a:t>
            </a:fld>
            <a:endParaRPr lang="ar-EG"/>
          </a:p>
        </p:txBody>
      </p:sp>
    </p:spTree>
    <p:extLst>
      <p:ext uri="{BB962C8B-B14F-4D97-AF65-F5344CB8AC3E}">
        <p14:creationId xmlns:p14="http://schemas.microsoft.com/office/powerpoint/2010/main" val="26423413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EG"/>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BA7A300-7CDB-4BA6-8600-20465164E9BD}" type="datetimeFigureOut">
              <a:rPr lang="ar-EG" smtClean="0"/>
              <a:t>03/08/1441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E1C9F289-AC71-42E6-9D2F-E2BDE0764149}" type="slidenum">
              <a:rPr lang="ar-EG" smtClean="0"/>
              <a:t>‹#›</a:t>
            </a:fld>
            <a:endParaRPr lang="ar-EG"/>
          </a:p>
        </p:txBody>
      </p:sp>
    </p:spTree>
    <p:extLst>
      <p:ext uri="{BB962C8B-B14F-4D97-AF65-F5344CB8AC3E}">
        <p14:creationId xmlns:p14="http://schemas.microsoft.com/office/powerpoint/2010/main" val="11446577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5" name="Date Placeholder 4"/>
          <p:cNvSpPr>
            <a:spLocks noGrp="1"/>
          </p:cNvSpPr>
          <p:nvPr>
            <p:ph type="dt" sz="half" idx="10"/>
          </p:nvPr>
        </p:nvSpPr>
        <p:spPr/>
        <p:txBody>
          <a:bodyPr/>
          <a:lstStyle/>
          <a:p>
            <a:fld id="{CBA7A300-7CDB-4BA6-8600-20465164E9BD}" type="datetimeFigureOut">
              <a:rPr lang="ar-EG" smtClean="0"/>
              <a:t>03/08/1441</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E1C9F289-AC71-42E6-9D2F-E2BDE0764149}" type="slidenum">
              <a:rPr lang="ar-EG" smtClean="0"/>
              <a:t>‹#›</a:t>
            </a:fld>
            <a:endParaRPr lang="ar-EG"/>
          </a:p>
        </p:txBody>
      </p:sp>
    </p:spTree>
    <p:extLst>
      <p:ext uri="{BB962C8B-B14F-4D97-AF65-F5344CB8AC3E}">
        <p14:creationId xmlns:p14="http://schemas.microsoft.com/office/powerpoint/2010/main" val="25385251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EG"/>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7" name="Date Placeholder 6"/>
          <p:cNvSpPr>
            <a:spLocks noGrp="1"/>
          </p:cNvSpPr>
          <p:nvPr>
            <p:ph type="dt" sz="half" idx="10"/>
          </p:nvPr>
        </p:nvSpPr>
        <p:spPr/>
        <p:txBody>
          <a:bodyPr/>
          <a:lstStyle/>
          <a:p>
            <a:fld id="{CBA7A300-7CDB-4BA6-8600-20465164E9BD}" type="datetimeFigureOut">
              <a:rPr lang="ar-EG" smtClean="0"/>
              <a:t>03/08/1441</a:t>
            </a:fld>
            <a:endParaRPr lang="ar-EG"/>
          </a:p>
        </p:txBody>
      </p:sp>
      <p:sp>
        <p:nvSpPr>
          <p:cNvPr id="8" name="Footer Placeholder 7"/>
          <p:cNvSpPr>
            <a:spLocks noGrp="1"/>
          </p:cNvSpPr>
          <p:nvPr>
            <p:ph type="ftr" sz="quarter" idx="11"/>
          </p:nvPr>
        </p:nvSpPr>
        <p:spPr/>
        <p:txBody>
          <a:bodyPr/>
          <a:lstStyle/>
          <a:p>
            <a:endParaRPr lang="ar-EG"/>
          </a:p>
        </p:txBody>
      </p:sp>
      <p:sp>
        <p:nvSpPr>
          <p:cNvPr id="9" name="Slide Number Placeholder 8"/>
          <p:cNvSpPr>
            <a:spLocks noGrp="1"/>
          </p:cNvSpPr>
          <p:nvPr>
            <p:ph type="sldNum" sz="quarter" idx="12"/>
          </p:nvPr>
        </p:nvSpPr>
        <p:spPr/>
        <p:txBody>
          <a:bodyPr/>
          <a:lstStyle/>
          <a:p>
            <a:fld id="{E1C9F289-AC71-42E6-9D2F-E2BDE0764149}" type="slidenum">
              <a:rPr lang="ar-EG" smtClean="0"/>
              <a:t>‹#›</a:t>
            </a:fld>
            <a:endParaRPr lang="ar-EG"/>
          </a:p>
        </p:txBody>
      </p:sp>
    </p:spTree>
    <p:extLst>
      <p:ext uri="{BB962C8B-B14F-4D97-AF65-F5344CB8AC3E}">
        <p14:creationId xmlns:p14="http://schemas.microsoft.com/office/powerpoint/2010/main" val="39396821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Date Placeholder 2"/>
          <p:cNvSpPr>
            <a:spLocks noGrp="1"/>
          </p:cNvSpPr>
          <p:nvPr>
            <p:ph type="dt" sz="half" idx="10"/>
          </p:nvPr>
        </p:nvSpPr>
        <p:spPr/>
        <p:txBody>
          <a:bodyPr/>
          <a:lstStyle/>
          <a:p>
            <a:fld id="{CBA7A300-7CDB-4BA6-8600-20465164E9BD}" type="datetimeFigureOut">
              <a:rPr lang="ar-EG" smtClean="0"/>
              <a:t>03/08/1441</a:t>
            </a:fld>
            <a:endParaRPr lang="ar-EG"/>
          </a:p>
        </p:txBody>
      </p:sp>
      <p:sp>
        <p:nvSpPr>
          <p:cNvPr id="4" name="Footer Placeholder 3"/>
          <p:cNvSpPr>
            <a:spLocks noGrp="1"/>
          </p:cNvSpPr>
          <p:nvPr>
            <p:ph type="ftr" sz="quarter" idx="11"/>
          </p:nvPr>
        </p:nvSpPr>
        <p:spPr/>
        <p:txBody>
          <a:bodyPr/>
          <a:lstStyle/>
          <a:p>
            <a:endParaRPr lang="ar-EG"/>
          </a:p>
        </p:txBody>
      </p:sp>
      <p:sp>
        <p:nvSpPr>
          <p:cNvPr id="5" name="Slide Number Placeholder 4"/>
          <p:cNvSpPr>
            <a:spLocks noGrp="1"/>
          </p:cNvSpPr>
          <p:nvPr>
            <p:ph type="sldNum" sz="quarter" idx="12"/>
          </p:nvPr>
        </p:nvSpPr>
        <p:spPr/>
        <p:txBody>
          <a:bodyPr/>
          <a:lstStyle/>
          <a:p>
            <a:fld id="{E1C9F289-AC71-42E6-9D2F-E2BDE0764149}" type="slidenum">
              <a:rPr lang="ar-EG" smtClean="0"/>
              <a:t>‹#›</a:t>
            </a:fld>
            <a:endParaRPr lang="ar-EG"/>
          </a:p>
        </p:txBody>
      </p:sp>
    </p:spTree>
    <p:extLst>
      <p:ext uri="{BB962C8B-B14F-4D97-AF65-F5344CB8AC3E}">
        <p14:creationId xmlns:p14="http://schemas.microsoft.com/office/powerpoint/2010/main" val="12335036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BA7A300-7CDB-4BA6-8600-20465164E9BD}" type="datetimeFigureOut">
              <a:rPr lang="ar-EG" smtClean="0"/>
              <a:t>03/08/1441</a:t>
            </a:fld>
            <a:endParaRPr lang="ar-EG"/>
          </a:p>
        </p:txBody>
      </p:sp>
      <p:sp>
        <p:nvSpPr>
          <p:cNvPr id="3" name="Footer Placeholder 2"/>
          <p:cNvSpPr>
            <a:spLocks noGrp="1"/>
          </p:cNvSpPr>
          <p:nvPr>
            <p:ph type="ftr" sz="quarter" idx="11"/>
          </p:nvPr>
        </p:nvSpPr>
        <p:spPr/>
        <p:txBody>
          <a:bodyPr/>
          <a:lstStyle/>
          <a:p>
            <a:endParaRPr lang="ar-EG"/>
          </a:p>
        </p:txBody>
      </p:sp>
      <p:sp>
        <p:nvSpPr>
          <p:cNvPr id="4" name="Slide Number Placeholder 3"/>
          <p:cNvSpPr>
            <a:spLocks noGrp="1"/>
          </p:cNvSpPr>
          <p:nvPr>
            <p:ph type="sldNum" sz="quarter" idx="12"/>
          </p:nvPr>
        </p:nvSpPr>
        <p:spPr/>
        <p:txBody>
          <a:bodyPr/>
          <a:lstStyle/>
          <a:p>
            <a:fld id="{E1C9F289-AC71-42E6-9D2F-E2BDE0764149}" type="slidenum">
              <a:rPr lang="ar-EG" smtClean="0"/>
              <a:t>‹#›</a:t>
            </a:fld>
            <a:endParaRPr lang="ar-EG"/>
          </a:p>
        </p:txBody>
      </p:sp>
    </p:spTree>
    <p:extLst>
      <p:ext uri="{BB962C8B-B14F-4D97-AF65-F5344CB8AC3E}">
        <p14:creationId xmlns:p14="http://schemas.microsoft.com/office/powerpoint/2010/main" val="11811214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EG"/>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BA7A300-7CDB-4BA6-8600-20465164E9BD}" type="datetimeFigureOut">
              <a:rPr lang="ar-EG" smtClean="0"/>
              <a:t>03/08/1441</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E1C9F289-AC71-42E6-9D2F-E2BDE0764149}" type="slidenum">
              <a:rPr lang="ar-EG" smtClean="0"/>
              <a:t>‹#›</a:t>
            </a:fld>
            <a:endParaRPr lang="ar-EG"/>
          </a:p>
        </p:txBody>
      </p:sp>
    </p:spTree>
    <p:extLst>
      <p:ext uri="{BB962C8B-B14F-4D97-AF65-F5344CB8AC3E}">
        <p14:creationId xmlns:p14="http://schemas.microsoft.com/office/powerpoint/2010/main" val="24572457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EG"/>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EG"/>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BA7A300-7CDB-4BA6-8600-20465164E9BD}" type="datetimeFigureOut">
              <a:rPr lang="ar-EG" smtClean="0"/>
              <a:t>03/08/1441</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E1C9F289-AC71-42E6-9D2F-E2BDE0764149}" type="slidenum">
              <a:rPr lang="ar-EG" smtClean="0"/>
              <a:t>‹#›</a:t>
            </a:fld>
            <a:endParaRPr lang="ar-EG"/>
          </a:p>
        </p:txBody>
      </p:sp>
    </p:spTree>
    <p:extLst>
      <p:ext uri="{BB962C8B-B14F-4D97-AF65-F5344CB8AC3E}">
        <p14:creationId xmlns:p14="http://schemas.microsoft.com/office/powerpoint/2010/main" val="1988556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EG"/>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CBA7A300-7CDB-4BA6-8600-20465164E9BD}" type="datetimeFigureOut">
              <a:rPr lang="ar-EG" smtClean="0"/>
              <a:t>03/08/1441</a:t>
            </a:fld>
            <a:endParaRPr lang="ar-EG"/>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EG"/>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E1C9F289-AC71-42E6-9D2F-E2BDE0764149}" type="slidenum">
              <a:rPr lang="ar-EG" smtClean="0"/>
              <a:t>‹#›</a:t>
            </a:fld>
            <a:endParaRPr lang="ar-EG"/>
          </a:p>
        </p:txBody>
      </p:sp>
    </p:spTree>
    <p:extLst>
      <p:ext uri="{BB962C8B-B14F-4D97-AF65-F5344CB8AC3E}">
        <p14:creationId xmlns:p14="http://schemas.microsoft.com/office/powerpoint/2010/main" val="36591089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EG"/>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32656"/>
            <a:ext cx="7772400" cy="4320479"/>
          </a:xfrm>
        </p:spPr>
        <p:txBody>
          <a:bodyPr>
            <a:normAutofit/>
          </a:bodyPr>
          <a:lstStyle/>
          <a:p>
            <a:r>
              <a:rPr lang="ar-EG" sz="2000" dirty="0">
                <a:solidFill>
                  <a:prstClr val="black"/>
                </a:solidFill>
              </a:rPr>
              <a:t>محاضرة </a:t>
            </a:r>
            <a:br>
              <a:rPr lang="ar-EG" sz="2000" dirty="0">
                <a:solidFill>
                  <a:prstClr val="black"/>
                </a:solidFill>
              </a:rPr>
            </a:br>
            <a:r>
              <a:rPr lang="ar-EG" sz="2000" dirty="0">
                <a:solidFill>
                  <a:prstClr val="black"/>
                </a:solidFill>
              </a:rPr>
              <a:t>دراسات عليا </a:t>
            </a:r>
            <a:r>
              <a:rPr lang="ar-EG" sz="2000">
                <a:solidFill>
                  <a:prstClr val="black"/>
                </a:solidFill>
              </a:rPr>
              <a:t/>
            </a:r>
            <a:br>
              <a:rPr lang="ar-EG" sz="2000">
                <a:solidFill>
                  <a:prstClr val="black"/>
                </a:solidFill>
              </a:rPr>
            </a:br>
            <a:r>
              <a:rPr lang="ar-EG" sz="2000" smtClean="0">
                <a:solidFill>
                  <a:prstClr val="black"/>
                </a:solidFill>
              </a:rPr>
              <a:t>اولى  </a:t>
            </a:r>
            <a:r>
              <a:rPr lang="ar-EG" sz="2000" dirty="0">
                <a:solidFill>
                  <a:prstClr val="black"/>
                </a:solidFill>
              </a:rPr>
              <a:t>ماحستير تعليم</a:t>
            </a:r>
            <a:br>
              <a:rPr lang="ar-EG" sz="2000" dirty="0">
                <a:solidFill>
                  <a:prstClr val="black"/>
                </a:solidFill>
              </a:rPr>
            </a:br>
            <a:r>
              <a:rPr lang="ar-EG" sz="2000" dirty="0">
                <a:solidFill>
                  <a:prstClr val="black"/>
                </a:solidFill>
              </a:rPr>
              <a:t> بنات</a:t>
            </a:r>
            <a:br>
              <a:rPr lang="ar-EG" sz="2000" dirty="0">
                <a:solidFill>
                  <a:prstClr val="black"/>
                </a:solidFill>
              </a:rPr>
            </a:br>
            <a:r>
              <a:rPr lang="ar-EG" sz="2000" dirty="0">
                <a:solidFill>
                  <a:prstClr val="black"/>
                </a:solidFill>
              </a:rPr>
              <a:t>علم نفس تربوى</a:t>
            </a:r>
            <a:br>
              <a:rPr lang="ar-EG" sz="2000" dirty="0">
                <a:solidFill>
                  <a:prstClr val="black"/>
                </a:solidFill>
              </a:rPr>
            </a:br>
            <a:r>
              <a:rPr lang="ar-EG" sz="2000" dirty="0">
                <a:solidFill>
                  <a:prstClr val="black"/>
                </a:solidFill>
              </a:rPr>
              <a:t>استاذ المادة </a:t>
            </a:r>
            <a:br>
              <a:rPr lang="ar-EG" sz="2000" dirty="0">
                <a:solidFill>
                  <a:prstClr val="black"/>
                </a:solidFill>
              </a:rPr>
            </a:br>
            <a:r>
              <a:rPr lang="ar-EG" sz="2000" dirty="0">
                <a:solidFill>
                  <a:prstClr val="black"/>
                </a:solidFill>
              </a:rPr>
              <a:t>استاذ دكتور عاطف نمر خليفة </a:t>
            </a:r>
            <a:br>
              <a:rPr lang="ar-EG" sz="2000" dirty="0">
                <a:solidFill>
                  <a:prstClr val="black"/>
                </a:solidFill>
              </a:rPr>
            </a:br>
            <a:r>
              <a:rPr lang="ar-EG" sz="2000" dirty="0">
                <a:solidFill>
                  <a:prstClr val="black"/>
                </a:solidFill>
              </a:rPr>
              <a:t>استاذ مساعد دكتور محمد عبد الكريم نبهان</a:t>
            </a:r>
            <a:br>
              <a:rPr lang="ar-EG" sz="2000" dirty="0">
                <a:solidFill>
                  <a:prstClr val="black"/>
                </a:solidFill>
              </a:rPr>
            </a:br>
            <a:r>
              <a:rPr lang="ar-EG" sz="2000" dirty="0">
                <a:solidFill>
                  <a:prstClr val="black"/>
                </a:solidFill>
              </a:rPr>
              <a:t>عنوان المحاضرة  </a:t>
            </a:r>
            <a:r>
              <a:rPr lang="ar-EG" sz="2000" dirty="0" smtClean="0">
                <a:solidFill>
                  <a:prstClr val="black"/>
                </a:solidFill>
              </a:rPr>
              <a:t> تابع عادات </a:t>
            </a:r>
            <a:r>
              <a:rPr lang="ar-EG" sz="2000" dirty="0">
                <a:solidFill>
                  <a:prstClr val="black"/>
                </a:solidFill>
              </a:rPr>
              <a:t>العقل</a:t>
            </a:r>
            <a:br>
              <a:rPr lang="ar-EG" sz="2000" dirty="0">
                <a:solidFill>
                  <a:prstClr val="black"/>
                </a:solidFill>
              </a:rPr>
            </a:br>
            <a:r>
              <a:rPr lang="ar-EG" sz="2000" dirty="0">
                <a:solidFill>
                  <a:prstClr val="black"/>
                </a:solidFill>
              </a:rPr>
              <a:t>تاريخ </a:t>
            </a:r>
            <a:r>
              <a:rPr lang="ar-EG" sz="2000" dirty="0" smtClean="0">
                <a:solidFill>
                  <a:prstClr val="black"/>
                </a:solidFill>
              </a:rPr>
              <a:t>4-4- </a:t>
            </a:r>
            <a:r>
              <a:rPr lang="ar-EG" sz="2000" dirty="0">
                <a:solidFill>
                  <a:prstClr val="black"/>
                </a:solidFill>
              </a:rPr>
              <a:t>2020</a:t>
            </a:r>
            <a:endParaRPr lang="ar-EG" sz="2000" dirty="0"/>
          </a:p>
        </p:txBody>
      </p:sp>
      <p:sp>
        <p:nvSpPr>
          <p:cNvPr id="3" name="Subtitle 2"/>
          <p:cNvSpPr>
            <a:spLocks noGrp="1"/>
          </p:cNvSpPr>
          <p:nvPr>
            <p:ph type="subTitle" idx="1"/>
          </p:nvPr>
        </p:nvSpPr>
        <p:spPr>
          <a:xfrm flipV="1">
            <a:off x="1371600" y="5638800"/>
            <a:ext cx="6400800" cy="454496"/>
          </a:xfrm>
        </p:spPr>
        <p:txBody>
          <a:bodyPr>
            <a:normAutofit fontScale="85000" lnSpcReduction="20000"/>
          </a:bodyPr>
          <a:lstStyle/>
          <a:p>
            <a:endParaRPr lang="ar-EG" dirty="0"/>
          </a:p>
        </p:txBody>
      </p:sp>
    </p:spTree>
    <p:extLst>
      <p:ext uri="{BB962C8B-B14F-4D97-AF65-F5344CB8AC3E}">
        <p14:creationId xmlns:p14="http://schemas.microsoft.com/office/powerpoint/2010/main" val="3114837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74642"/>
          </a:xfrm>
        </p:spPr>
        <p:txBody>
          <a:bodyPr>
            <a:normAutofit/>
          </a:bodyPr>
          <a:lstStyle/>
          <a:p>
            <a:pPr algn="r"/>
            <a:r>
              <a:rPr lang="ar-EG" sz="2000" dirty="0"/>
              <a:t>المراجع العلمية :</a:t>
            </a:r>
            <a:r>
              <a:rPr lang="ar-EG" sz="2000" b="1" dirty="0"/>
              <a:t/>
            </a:r>
            <a:br>
              <a:rPr lang="ar-EG" sz="2000" b="1" dirty="0"/>
            </a:br>
            <a:r>
              <a:rPr lang="ar-EG" sz="2000" b="1" dirty="0"/>
              <a:t>إبراهيم الحارثى وأحمد مسلم(2002م)</a:t>
            </a:r>
            <a:r>
              <a:rPr lang="ar-EG" sz="2000" dirty="0"/>
              <a:t> :"العادات العقليه وتنميتها لدى التلاميذ"الطبعة الأولى الرياض، مكتبة الشقرى .</a:t>
            </a:r>
            <a:r>
              <a:rPr lang="en-US" sz="2000" dirty="0"/>
              <a:t/>
            </a:r>
            <a:br>
              <a:rPr lang="en-US" sz="2000" dirty="0"/>
            </a:br>
            <a:r>
              <a:rPr lang="ar-EG" sz="2000" b="1" dirty="0"/>
              <a:t>أرثر كوستا ، بيتا كاليك (2003م):</a:t>
            </a:r>
            <a:r>
              <a:rPr lang="ar-EG" sz="2000" dirty="0"/>
              <a:t> "إستكشاف عادات العقل " ترجمة مدارس الظهران الأهلية بالمملكة العربيه السعوديه،دار الكتاب للنشر والتوزيع_الدمام.</a:t>
            </a:r>
            <a:r>
              <a:rPr lang="en-US" sz="2000" dirty="0"/>
              <a:t/>
            </a:r>
            <a:br>
              <a:rPr lang="en-US" sz="2000" dirty="0"/>
            </a:br>
            <a:r>
              <a:rPr lang="ar-SA" sz="2000" b="1" dirty="0"/>
              <a:t>حسن حسن عبده (2000م):</a:t>
            </a:r>
            <a:r>
              <a:rPr lang="ar-SA" sz="2000" dirty="0"/>
              <a:t> توجه المهمة والأنا وعلاقتها بالمعتقدات الخاصة بأسباب النجاح فى كرة القدم ، مجلة علوم الرياضة ، كلية التربية الرياضية ، جامعة المنيا ، المجلد 2 .</a:t>
            </a:r>
            <a:r>
              <a:rPr lang="en-US" sz="2000" dirty="0"/>
              <a:t/>
            </a:r>
            <a:br>
              <a:rPr lang="en-US" sz="2000" dirty="0"/>
            </a:br>
            <a:r>
              <a:rPr lang="ar-EG" sz="2000" b="1" dirty="0"/>
              <a:t>ملحوظة : تم اعداد هذا المحتوى من هذة الدراسات والمراجع العلمية </a:t>
            </a:r>
            <a:br>
              <a:rPr lang="ar-EG" sz="2000" b="1" dirty="0"/>
            </a:br>
            <a:r>
              <a:rPr lang="ar-EG" sz="2000" b="1" dirty="0"/>
              <a:t>والكلية غير مسئولة عن هذا المحتوى </a:t>
            </a:r>
            <a:endParaRPr lang="ar-EG" sz="2000" dirty="0"/>
          </a:p>
        </p:txBody>
      </p:sp>
      <p:sp>
        <p:nvSpPr>
          <p:cNvPr id="3" name="Content Placeholder 2"/>
          <p:cNvSpPr>
            <a:spLocks noGrp="1"/>
          </p:cNvSpPr>
          <p:nvPr>
            <p:ph idx="1"/>
          </p:nvPr>
        </p:nvSpPr>
        <p:spPr>
          <a:xfrm>
            <a:off x="457200" y="6080444"/>
            <a:ext cx="8229600" cy="45719"/>
          </a:xfrm>
        </p:spPr>
        <p:txBody>
          <a:bodyPr>
            <a:normAutofit fontScale="25000" lnSpcReduction="20000"/>
          </a:bodyPr>
          <a:lstStyle/>
          <a:p>
            <a:endParaRPr lang="ar-EG" dirty="0"/>
          </a:p>
        </p:txBody>
      </p:sp>
    </p:spTree>
    <p:extLst>
      <p:ext uri="{BB962C8B-B14F-4D97-AF65-F5344CB8AC3E}">
        <p14:creationId xmlns:p14="http://schemas.microsoft.com/office/powerpoint/2010/main" val="36500128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02634"/>
          </a:xfrm>
        </p:spPr>
        <p:txBody>
          <a:bodyPr/>
          <a:lstStyle/>
          <a:p>
            <a:endParaRPr lang="ar-EG" dirty="0"/>
          </a:p>
        </p:txBody>
      </p:sp>
      <p:sp>
        <p:nvSpPr>
          <p:cNvPr id="3" name="Content Placeholder 2"/>
          <p:cNvSpPr>
            <a:spLocks noGrp="1"/>
          </p:cNvSpPr>
          <p:nvPr>
            <p:ph idx="1"/>
          </p:nvPr>
        </p:nvSpPr>
        <p:spPr>
          <a:xfrm flipV="1">
            <a:off x="457200" y="6126163"/>
            <a:ext cx="8229600" cy="111149"/>
          </a:xfrm>
        </p:spPr>
        <p:txBody>
          <a:bodyPr>
            <a:normAutofit fontScale="25000" lnSpcReduction="20000"/>
          </a:bodyPr>
          <a:lstStyle/>
          <a:p>
            <a:endParaRPr lang="ar-EG" dirty="0"/>
          </a:p>
        </p:txBody>
      </p:sp>
      <p:sp>
        <p:nvSpPr>
          <p:cNvPr id="4" name="Rectangle 3"/>
          <p:cNvSpPr/>
          <p:nvPr/>
        </p:nvSpPr>
        <p:spPr>
          <a:xfrm>
            <a:off x="899592" y="476672"/>
            <a:ext cx="7488832" cy="1754326"/>
          </a:xfrm>
          <a:prstGeom prst="rect">
            <a:avLst/>
          </a:prstGeom>
        </p:spPr>
        <p:txBody>
          <a:bodyPr wrap="square">
            <a:spAutoFit/>
          </a:bodyPr>
          <a:lstStyle/>
          <a:p>
            <a:r>
              <a:rPr lang="ar-EG" b="1" dirty="0"/>
              <a:t>ويصف كوستا وكاليك"2000" الخصائص الخمس التي توجد في هؤلاء الاشخاص الذين يظهرون عادات العقل والتي تجعل من هؤلاء الاشخاص مفكرين اكفاء</a:t>
            </a:r>
            <a:r>
              <a:rPr lang="ar-EG" dirty="0"/>
              <a:t>:</a:t>
            </a:r>
            <a:endParaRPr lang="en-US" dirty="0"/>
          </a:p>
          <a:p>
            <a:r>
              <a:rPr lang="ar-EG" b="1" dirty="0"/>
              <a:t>الميول :  </a:t>
            </a:r>
            <a:endParaRPr lang="en-US" dirty="0"/>
          </a:p>
          <a:p>
            <a:r>
              <a:rPr lang="ar-EG" dirty="0"/>
              <a:t>        تعني النزعة بشكل عام وميل الأفراد إلي الرغبة في التفكير بعناية بشأن المشاكل التي يواجهونها في الحياة وقد يقومون بالطبع بإتخاذ قرارات سريعة أو تلقائية في بعض الاوقات لكن عادة ما يميلون إلي إستخدام الموارد المتاحة الممكنة لإستخدام إستراتيجيات تفكير جيدة</a:t>
            </a:r>
            <a:endParaRPr lang="en-US" dirty="0"/>
          </a:p>
        </p:txBody>
      </p:sp>
    </p:spTree>
    <p:extLst>
      <p:ext uri="{BB962C8B-B14F-4D97-AF65-F5344CB8AC3E}">
        <p14:creationId xmlns:p14="http://schemas.microsoft.com/office/powerpoint/2010/main" val="18745212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026570"/>
          </a:xfrm>
        </p:spPr>
        <p:txBody>
          <a:bodyPr>
            <a:normAutofit/>
          </a:bodyPr>
          <a:lstStyle/>
          <a:p>
            <a:r>
              <a:rPr lang="ar-EG" sz="2000" b="1" dirty="0"/>
              <a:t>القيمة :</a:t>
            </a:r>
            <a:r>
              <a:rPr lang="en-US" sz="2000" dirty="0"/>
              <a:t/>
            </a:r>
            <a:br>
              <a:rPr lang="en-US" sz="2000" dirty="0"/>
            </a:br>
            <a:r>
              <a:rPr lang="ar-EG" sz="2000" dirty="0"/>
              <a:t>        تشبه هذه الخاصية النزعة غير أنها ترتبط بشكل أكبر بإنفعالات المفكر ويؤمن المفكرون الذين يقدرون التفكير بشكل نقدي أن تلك الممارسات كدراسة البدائل المختلفة والتحقق من مصداقية الدليل والاصغاء إلي وجهات النظر المعارضة جديرة بالإهتمام ويؤمنون بأهمية هذا النوع من التفكير حتي من الناحية الأخلاقية كما يستحق مجهودا جديرا بالإعتبار للقيام به </a:t>
            </a:r>
            <a:r>
              <a:rPr lang="en-US" sz="2000" dirty="0"/>
              <a:t/>
            </a:r>
            <a:br>
              <a:rPr lang="en-US" sz="2000" dirty="0"/>
            </a:br>
            <a:endParaRPr lang="ar-EG" sz="2000" dirty="0"/>
          </a:p>
        </p:txBody>
      </p:sp>
      <p:sp>
        <p:nvSpPr>
          <p:cNvPr id="3" name="Content Placeholder 2"/>
          <p:cNvSpPr>
            <a:spLocks noGrp="1"/>
          </p:cNvSpPr>
          <p:nvPr>
            <p:ph idx="1"/>
          </p:nvPr>
        </p:nvSpPr>
        <p:spPr>
          <a:xfrm>
            <a:off x="457200" y="5733256"/>
            <a:ext cx="8229600" cy="392907"/>
          </a:xfrm>
        </p:spPr>
        <p:txBody>
          <a:bodyPr>
            <a:normAutofit fontScale="70000" lnSpcReduction="20000"/>
          </a:bodyPr>
          <a:lstStyle/>
          <a:p>
            <a:endParaRPr lang="ar-EG" dirty="0"/>
          </a:p>
        </p:txBody>
      </p:sp>
    </p:spTree>
    <p:extLst>
      <p:ext uri="{BB962C8B-B14F-4D97-AF65-F5344CB8AC3E}">
        <p14:creationId xmlns:p14="http://schemas.microsoft.com/office/powerpoint/2010/main" val="27471104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594522"/>
          </a:xfrm>
        </p:spPr>
        <p:txBody>
          <a:bodyPr>
            <a:normAutofit/>
          </a:bodyPr>
          <a:lstStyle/>
          <a:p>
            <a:r>
              <a:rPr lang="ar-EG" sz="2000" dirty="0"/>
              <a:t>ا</a:t>
            </a:r>
            <a:r>
              <a:rPr lang="ar-EG" sz="2000" b="1" dirty="0"/>
              <a:t>لحساسية:</a:t>
            </a:r>
            <a:r>
              <a:rPr lang="en-US" sz="2000" dirty="0"/>
              <a:t/>
            </a:r>
            <a:br>
              <a:rPr lang="en-US" sz="2000" dirty="0"/>
            </a:br>
            <a:r>
              <a:rPr lang="ar-EG" sz="2000" dirty="0"/>
              <a:t>        لا يعد إمتلاك المرء لذخيرة من مهارات وإستراتيجيات التفكير حتي مع التمكن من إستخدامها ببراعة بالأمر الهام ما لم يلاحظ الفرد متي يكون هناك نوعا معينا من التفكير يتناسب مع مهمه معينة.</a:t>
            </a:r>
            <a:r>
              <a:rPr lang="en-US" sz="2000" dirty="0"/>
              <a:t/>
            </a:r>
            <a:br>
              <a:rPr lang="en-US" sz="2000" dirty="0"/>
            </a:br>
            <a:r>
              <a:rPr lang="ar-EG" sz="2000" b="1" dirty="0"/>
              <a:t>       علي سبيل المثال:</a:t>
            </a:r>
            <a:r>
              <a:rPr lang="ar-EG" sz="2000" dirty="0"/>
              <a:t> ينبغي ان تدرك تلميذه تعمل علي تقرير بحث أن تصنيف الملاحظات سوف يساعدها في الحصول علي هيكل لورقة العمل بعد التعرف علي الاداة الذهنية الصحيحة الصالحة للمهمة امرا هاما للحصول علي تفكير كفء وفعال وهو ما يتطلب الحساسية. </a:t>
            </a:r>
            <a:r>
              <a:rPr lang="en-US" sz="2000" dirty="0"/>
              <a:t/>
            </a:r>
            <a:br>
              <a:rPr lang="en-US" sz="2000" dirty="0"/>
            </a:br>
            <a:endParaRPr lang="ar-EG" sz="2000" dirty="0"/>
          </a:p>
        </p:txBody>
      </p:sp>
      <p:sp>
        <p:nvSpPr>
          <p:cNvPr id="3" name="Content Placeholder 2"/>
          <p:cNvSpPr>
            <a:spLocks noGrp="1"/>
          </p:cNvSpPr>
          <p:nvPr>
            <p:ph idx="1"/>
          </p:nvPr>
        </p:nvSpPr>
        <p:spPr>
          <a:xfrm>
            <a:off x="457200" y="5661248"/>
            <a:ext cx="8229600" cy="464915"/>
          </a:xfrm>
        </p:spPr>
        <p:txBody>
          <a:bodyPr>
            <a:normAutofit fontScale="92500" lnSpcReduction="20000"/>
          </a:bodyPr>
          <a:lstStyle/>
          <a:p>
            <a:endParaRPr lang="ar-EG" dirty="0"/>
          </a:p>
        </p:txBody>
      </p:sp>
    </p:spTree>
    <p:extLst>
      <p:ext uri="{BB962C8B-B14F-4D97-AF65-F5344CB8AC3E}">
        <p14:creationId xmlns:p14="http://schemas.microsoft.com/office/powerpoint/2010/main" val="3820101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314602"/>
          </a:xfrm>
        </p:spPr>
        <p:txBody>
          <a:bodyPr>
            <a:normAutofit/>
          </a:bodyPr>
          <a:lstStyle/>
          <a:p>
            <a:pPr algn="r"/>
            <a:r>
              <a:rPr lang="ar-EG" sz="2000" b="1" dirty="0"/>
              <a:t>تنمية عادات العقل:</a:t>
            </a:r>
            <a:r>
              <a:rPr lang="en-US" sz="2000" dirty="0"/>
              <a:t/>
            </a:r>
            <a:br>
              <a:rPr lang="en-US" sz="2000" dirty="0"/>
            </a:br>
            <a:r>
              <a:rPr lang="ar-EG" sz="2000" dirty="0"/>
              <a:t>      قدم </a:t>
            </a:r>
            <a:r>
              <a:rPr lang="ar-EG" sz="2000" b="1" dirty="0"/>
              <a:t>الحارثي "2002":</a:t>
            </a:r>
            <a:r>
              <a:rPr lang="ar-EG" sz="2000" dirty="0"/>
              <a:t>وصفا للبيئة التعليمية التي تساعد علي نمو وإزدهار السلوكيات الذكية والعادات العقلية السليمة بأنها يجب أن تتصف </a:t>
            </a:r>
            <a:r>
              <a:rPr lang="ar-EG" sz="2000" b="1" dirty="0"/>
              <a:t>بالصفات التالية :</a:t>
            </a:r>
            <a:r>
              <a:rPr lang="en-US" sz="2000" dirty="0" smtClean="0">
                <a:effectLst/>
              </a:rPr>
              <a:t/>
            </a:r>
            <a:br>
              <a:rPr lang="en-US" sz="2000" dirty="0" smtClean="0">
                <a:effectLst/>
              </a:rPr>
            </a:br>
            <a:r>
              <a:rPr lang="ar-EG" sz="2000" dirty="0"/>
              <a:t>إيمان المعلمين بأن جميع المتعلمين قادرون علي التفكير. </a:t>
            </a:r>
            <a:r>
              <a:rPr lang="en-US" sz="2000" dirty="0"/>
              <a:t/>
            </a:r>
            <a:br>
              <a:rPr lang="en-US" sz="2000" dirty="0"/>
            </a:br>
            <a:r>
              <a:rPr lang="ar-EG" sz="2000" dirty="0"/>
              <a:t>أن يدرك الطلاب أن التفكير هدف تربوي ينبغي السعي لتحقيقه.</a:t>
            </a:r>
            <a:r>
              <a:rPr lang="en-US" sz="2000" dirty="0"/>
              <a:t/>
            </a:r>
            <a:br>
              <a:rPr lang="en-US" sz="2000" dirty="0"/>
            </a:br>
            <a:r>
              <a:rPr lang="ar-EG" sz="2000" dirty="0"/>
              <a:t>تعريض الطلاب إلي مشكلات تتحدي قدراتهم التفكيرية.</a:t>
            </a:r>
            <a:r>
              <a:rPr lang="en-US" sz="2000" dirty="0"/>
              <a:t/>
            </a:r>
            <a:br>
              <a:rPr lang="en-US" sz="2000" dirty="0"/>
            </a:br>
            <a:r>
              <a:rPr lang="ar-EG" sz="2000" dirty="0"/>
              <a:t>إيجاد بيئة تعليمية امنه ومحفزة خالية من العقاب وتحمل الأخطار. </a:t>
            </a:r>
            <a:r>
              <a:rPr lang="en-US" sz="2000" dirty="0"/>
              <a:t/>
            </a:r>
            <a:br>
              <a:rPr lang="en-US" sz="2000" dirty="0"/>
            </a:br>
            <a:r>
              <a:rPr lang="ar-EG" sz="2000" dirty="0"/>
              <a:t>إيجاد بيئة تعليمية غنية بالمثيرات.</a:t>
            </a:r>
            <a:r>
              <a:rPr lang="en-US" sz="2000" dirty="0"/>
              <a:t/>
            </a:r>
            <a:br>
              <a:rPr lang="en-US" sz="2000" dirty="0"/>
            </a:br>
            <a:r>
              <a:rPr lang="ar-EG" sz="2000" dirty="0"/>
              <a:t>عرض النشاطات التي تنمي الذكاء بطريقة متوافقة مع المستوي العقلي للتلاميذ.</a:t>
            </a:r>
            <a:r>
              <a:rPr lang="en-US" sz="2000" dirty="0"/>
              <a:t/>
            </a:r>
            <a:br>
              <a:rPr lang="en-US" sz="2000" dirty="0"/>
            </a:br>
            <a:r>
              <a:rPr lang="ar-EG" sz="2000" dirty="0"/>
              <a:t>أن يكون المعلم قدوة حسنة للطلاب.</a:t>
            </a:r>
            <a:r>
              <a:rPr lang="ar-EG" sz="2000" b="1" dirty="0"/>
              <a:t> </a:t>
            </a:r>
            <a:endParaRPr lang="ar-EG" sz="2000" dirty="0"/>
          </a:p>
        </p:txBody>
      </p:sp>
      <p:sp>
        <p:nvSpPr>
          <p:cNvPr id="3" name="Content Placeholder 2"/>
          <p:cNvSpPr>
            <a:spLocks noGrp="1"/>
          </p:cNvSpPr>
          <p:nvPr>
            <p:ph idx="1"/>
          </p:nvPr>
        </p:nvSpPr>
        <p:spPr>
          <a:xfrm>
            <a:off x="457200" y="5445224"/>
            <a:ext cx="8229600" cy="680939"/>
          </a:xfrm>
        </p:spPr>
        <p:txBody>
          <a:bodyPr/>
          <a:lstStyle/>
          <a:p>
            <a:endParaRPr lang="ar-EG" dirty="0"/>
          </a:p>
        </p:txBody>
      </p:sp>
    </p:spTree>
    <p:extLst>
      <p:ext uri="{BB962C8B-B14F-4D97-AF65-F5344CB8AC3E}">
        <p14:creationId xmlns:p14="http://schemas.microsoft.com/office/powerpoint/2010/main" val="24494617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530626"/>
          </a:xfrm>
        </p:spPr>
        <p:txBody>
          <a:bodyPr>
            <a:noAutofit/>
          </a:bodyPr>
          <a:lstStyle/>
          <a:p>
            <a:r>
              <a:rPr lang="ar-EG" sz="1800" b="1" dirty="0"/>
              <a:t>القدرة</a:t>
            </a:r>
            <a:r>
              <a:rPr lang="ar-EG" sz="1800" dirty="0"/>
              <a:t>:</a:t>
            </a:r>
            <a:r>
              <a:rPr lang="en-US" sz="1800" dirty="0"/>
              <a:t/>
            </a:r>
            <a:br>
              <a:rPr lang="en-US" sz="1800" dirty="0"/>
            </a:br>
            <a:r>
              <a:rPr lang="ar-EG" sz="1800" dirty="0"/>
              <a:t>        يحظي المدرسون بالسيطرة شبه الكاملة علي قدرة الطلاب علي القيام بمهارات التفكير المناسبة في الوقت الذي قد لا يختار فيه الطلاب إستخدام مهارات التفكير لديهم فلن تساعد اي قدرة موجود من عادات العقل مثل النزعة أوالقيمة أو الحساسية شخص ما ليس لديه القدره علي القيام بأنواع التفكير التي تتطلبها هذه المشاكل ويمكن للطلاب من مختلف المراحل العمرية تنمية قدراتهم علي المقارنة وإظهار الفروق بين الكائنات وألافكار وإعداد الفئات لترتيب الحقائق وإستخدام الحجج المنطقية لإقناع الآخرين و تقع هذه المنطقة في نطاق مسئووليات المدرس وبالرغم من قدرة بعض الطلاب علي تنمية مهارات التفكير التي يحتاجونها ذاتيا فلن يتمكن عديد من الطلاب من تنمية مهاراتهم دون توجيه.</a:t>
            </a:r>
            <a:endParaRPr lang="en-US" sz="1800" dirty="0"/>
          </a:p>
        </p:txBody>
      </p:sp>
      <p:sp>
        <p:nvSpPr>
          <p:cNvPr id="3" name="Content Placeholder 2"/>
          <p:cNvSpPr>
            <a:spLocks noGrp="1"/>
          </p:cNvSpPr>
          <p:nvPr>
            <p:ph idx="1"/>
          </p:nvPr>
        </p:nvSpPr>
        <p:spPr>
          <a:xfrm>
            <a:off x="457200" y="5949280"/>
            <a:ext cx="8229600" cy="176883"/>
          </a:xfrm>
        </p:spPr>
        <p:txBody>
          <a:bodyPr>
            <a:normAutofit fontScale="25000" lnSpcReduction="20000"/>
          </a:bodyPr>
          <a:lstStyle/>
          <a:p>
            <a:endParaRPr lang="ar-EG" dirty="0"/>
          </a:p>
        </p:txBody>
      </p:sp>
    </p:spTree>
    <p:extLst>
      <p:ext uri="{BB962C8B-B14F-4D97-AF65-F5344CB8AC3E}">
        <p14:creationId xmlns:p14="http://schemas.microsoft.com/office/powerpoint/2010/main" val="11125066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170586"/>
          </a:xfrm>
        </p:spPr>
        <p:txBody>
          <a:bodyPr>
            <a:normAutofit/>
          </a:bodyPr>
          <a:lstStyle/>
          <a:p>
            <a:r>
              <a:rPr lang="ar-EG" sz="2000" b="1" dirty="0"/>
              <a:t>الالتزام:</a:t>
            </a:r>
            <a:r>
              <a:rPr lang="en-US" sz="2000" dirty="0"/>
              <a:t/>
            </a:r>
            <a:br>
              <a:rPr lang="en-US" sz="2000" dirty="0"/>
            </a:br>
            <a:r>
              <a:rPr lang="ar-EG" sz="2000" dirty="0"/>
              <a:t>        يعتبر التفكير عملا يسيرا وقد يعني احيانا التضحية بالأفكار والممارسات طويلة العهد يعني ذلك أحيانا الأعتراف بالأخطاء والبدء من جديد يعني الألتزام بالتفكير العميق وحرص الشخص علي تعلم المهارات والمعارف الجديدة باستمرار علي سبيل المثال يقوم طلاب المدرسه الاعدادية الأكفاء بتنمية مهاراتهم في الرياضيات ليس من اجل الحصول علي الدرجة بحسب بل بهدف تحسين مستواهم في الرياضيات ولا يعني الالتزام الرغبه في التعلم فقط لكن يعني أيضا القيام بالعمل اللازم لبدء عملية التعلم يحرص هؤلاء الذين يلتزمون بالتفكير علي القيام بكل ما ينبغي القيام به لتحقيق الأهداف الفكرية .</a:t>
            </a:r>
            <a:r>
              <a:rPr lang="ar-EG" sz="2000" b="1" dirty="0"/>
              <a:t>                             </a:t>
            </a:r>
            <a:r>
              <a:rPr lang="en-US" sz="2000" dirty="0"/>
              <a:t/>
            </a:r>
            <a:br>
              <a:rPr lang="en-US" sz="2000" dirty="0"/>
            </a:br>
            <a:endParaRPr lang="ar-EG" sz="2000" dirty="0"/>
          </a:p>
        </p:txBody>
      </p:sp>
      <p:sp>
        <p:nvSpPr>
          <p:cNvPr id="3" name="Content Placeholder 2"/>
          <p:cNvSpPr>
            <a:spLocks noGrp="1"/>
          </p:cNvSpPr>
          <p:nvPr>
            <p:ph idx="1"/>
          </p:nvPr>
        </p:nvSpPr>
        <p:spPr>
          <a:xfrm>
            <a:off x="457200" y="5949280"/>
            <a:ext cx="8229600" cy="176883"/>
          </a:xfrm>
        </p:spPr>
        <p:txBody>
          <a:bodyPr>
            <a:normAutofit fontScale="25000" lnSpcReduction="20000"/>
          </a:bodyPr>
          <a:lstStyle/>
          <a:p>
            <a:endParaRPr lang="ar-EG" dirty="0"/>
          </a:p>
        </p:txBody>
      </p:sp>
    </p:spTree>
    <p:extLst>
      <p:ext uri="{BB962C8B-B14F-4D97-AF65-F5344CB8AC3E}">
        <p14:creationId xmlns:p14="http://schemas.microsoft.com/office/powerpoint/2010/main" val="23288012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242594"/>
          </a:xfrm>
        </p:spPr>
        <p:txBody>
          <a:bodyPr>
            <a:normAutofit/>
          </a:bodyPr>
          <a:lstStyle/>
          <a:p>
            <a:r>
              <a:rPr lang="ar-EG" sz="1800" b="1" dirty="0"/>
              <a:t>تنمية عادات العقل:</a:t>
            </a:r>
            <a:r>
              <a:rPr lang="en-US" sz="1800" dirty="0"/>
              <a:t/>
            </a:r>
            <a:br>
              <a:rPr lang="en-US" sz="1800" dirty="0"/>
            </a:br>
            <a:r>
              <a:rPr lang="ar-EG" sz="1800" dirty="0"/>
              <a:t>      قدم </a:t>
            </a:r>
            <a:r>
              <a:rPr lang="ar-EG" sz="1800" b="1" dirty="0"/>
              <a:t>الحارثي "2002":</a:t>
            </a:r>
            <a:r>
              <a:rPr lang="ar-EG" sz="1800" dirty="0"/>
              <a:t>وصفا للبيئة التعليمية التي تساعد علي نمو وإزدهار السلوكيات الذكية والعادات العقلية السليمة بأنها يجب أن تتصف </a:t>
            </a:r>
            <a:r>
              <a:rPr lang="ar-EG" sz="1800" b="1" dirty="0"/>
              <a:t>بالصفات التالية :</a:t>
            </a:r>
            <a:r>
              <a:rPr lang="en-US" sz="1800" dirty="0" smtClean="0">
                <a:effectLst/>
              </a:rPr>
              <a:t/>
            </a:r>
            <a:br>
              <a:rPr lang="en-US" sz="1800" dirty="0" smtClean="0">
                <a:effectLst/>
              </a:rPr>
            </a:br>
            <a:r>
              <a:rPr lang="ar-EG" sz="1800" dirty="0"/>
              <a:t>إيمان المعلمين بأن جميع المتعلمين قادرون علي التفكير. </a:t>
            </a:r>
            <a:r>
              <a:rPr lang="en-US" sz="1800" dirty="0"/>
              <a:t/>
            </a:r>
            <a:br>
              <a:rPr lang="en-US" sz="1800" dirty="0"/>
            </a:br>
            <a:r>
              <a:rPr lang="ar-EG" sz="1800" dirty="0"/>
              <a:t>أن يدرك الطلاب أن التفكير هدف تربوي ينبغي السعي لتحقيقه.</a:t>
            </a:r>
            <a:r>
              <a:rPr lang="en-US" sz="1800" dirty="0"/>
              <a:t/>
            </a:r>
            <a:br>
              <a:rPr lang="en-US" sz="1800" dirty="0"/>
            </a:br>
            <a:r>
              <a:rPr lang="ar-EG" sz="1800" dirty="0"/>
              <a:t>تعريض الطلاب إلي مشكلات تتحدي قدراتهم التفكيرية.</a:t>
            </a:r>
            <a:r>
              <a:rPr lang="en-US" sz="1800" dirty="0"/>
              <a:t/>
            </a:r>
            <a:br>
              <a:rPr lang="en-US" sz="1800" dirty="0"/>
            </a:br>
            <a:r>
              <a:rPr lang="ar-EG" sz="1800" dirty="0"/>
              <a:t>إيجاد بيئة تعليمية امنه ومحفزة خالية من العقاب وتحمل الأخطار. </a:t>
            </a:r>
            <a:r>
              <a:rPr lang="en-US" sz="1800" dirty="0"/>
              <a:t/>
            </a:r>
            <a:br>
              <a:rPr lang="en-US" sz="1800" dirty="0"/>
            </a:br>
            <a:r>
              <a:rPr lang="ar-EG" sz="1800" dirty="0"/>
              <a:t>إيجاد بيئة تعليمية غنية بالمثيرات.</a:t>
            </a:r>
            <a:r>
              <a:rPr lang="en-US" sz="1800" dirty="0"/>
              <a:t/>
            </a:r>
            <a:br>
              <a:rPr lang="en-US" sz="1800" dirty="0"/>
            </a:br>
            <a:r>
              <a:rPr lang="ar-EG" sz="1800" dirty="0"/>
              <a:t>عرض النشاطات التي تنمي الذكاء بطريقة متوافقة مع المستوي العقلي للتلاميذ.</a:t>
            </a:r>
            <a:r>
              <a:rPr lang="en-US" sz="1800" dirty="0"/>
              <a:t/>
            </a:r>
            <a:br>
              <a:rPr lang="en-US" sz="1800" dirty="0"/>
            </a:br>
            <a:r>
              <a:rPr lang="ar-EG" sz="1800" dirty="0"/>
              <a:t>أن يكون المعلم قدوة حسنة للطلاب.</a:t>
            </a:r>
            <a:r>
              <a:rPr lang="ar-EG" sz="1800" b="1" dirty="0"/>
              <a:t> </a:t>
            </a:r>
            <a:endParaRPr lang="ar-EG" sz="1800" dirty="0"/>
          </a:p>
        </p:txBody>
      </p:sp>
      <p:sp>
        <p:nvSpPr>
          <p:cNvPr id="3" name="Content Placeholder 2"/>
          <p:cNvSpPr>
            <a:spLocks noGrp="1"/>
          </p:cNvSpPr>
          <p:nvPr>
            <p:ph idx="1"/>
          </p:nvPr>
        </p:nvSpPr>
        <p:spPr>
          <a:xfrm>
            <a:off x="457200" y="6021288"/>
            <a:ext cx="8229600" cy="104875"/>
          </a:xfrm>
        </p:spPr>
        <p:txBody>
          <a:bodyPr>
            <a:normAutofit fontScale="25000" lnSpcReduction="20000"/>
          </a:bodyPr>
          <a:lstStyle/>
          <a:p>
            <a:endParaRPr lang="ar-EG" dirty="0"/>
          </a:p>
        </p:txBody>
      </p:sp>
    </p:spTree>
    <p:extLst>
      <p:ext uri="{BB962C8B-B14F-4D97-AF65-F5344CB8AC3E}">
        <p14:creationId xmlns:p14="http://schemas.microsoft.com/office/powerpoint/2010/main" val="6749337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242594"/>
          </a:xfrm>
        </p:spPr>
        <p:txBody>
          <a:bodyPr>
            <a:normAutofit/>
          </a:bodyPr>
          <a:lstStyle/>
          <a:p>
            <a:pPr algn="r"/>
            <a:r>
              <a:rPr lang="ar-EG" sz="2000" b="1" dirty="0"/>
              <a:t>تصنيفات عادات العقل</a:t>
            </a:r>
            <a:r>
              <a:rPr lang="en-US" sz="2000" dirty="0"/>
              <a:t/>
            </a:r>
            <a:br>
              <a:rPr lang="en-US" sz="2000" dirty="0"/>
            </a:br>
            <a:r>
              <a:rPr lang="ar-EG" sz="2000" b="1" dirty="0"/>
              <a:t>ظهرت تصنيفات عديدة لعادات العقل منها</a:t>
            </a:r>
            <a:r>
              <a:rPr lang="ar-EG" sz="2000" dirty="0"/>
              <a:t> </a:t>
            </a:r>
            <a:r>
              <a:rPr lang="ar-EG" sz="2000" b="1" dirty="0"/>
              <a:t>العادات السبع لكوفي "1989" الذي اوردها في كتابه العادات السبع للناس الأكثر فعالية وهي :</a:t>
            </a:r>
            <a:r>
              <a:rPr lang="en-US" sz="2000" dirty="0"/>
              <a:t/>
            </a:r>
            <a:br>
              <a:rPr lang="en-US" sz="2000" dirty="0"/>
            </a:br>
            <a:r>
              <a:rPr lang="ar-EG" sz="2000" dirty="0"/>
              <a:t>كن مبادرا.</a:t>
            </a:r>
            <a:r>
              <a:rPr lang="en-US" sz="2000" dirty="0"/>
              <a:t/>
            </a:r>
            <a:br>
              <a:rPr lang="en-US" sz="2000" dirty="0"/>
            </a:br>
            <a:r>
              <a:rPr lang="ar-EG" sz="2000" dirty="0"/>
              <a:t>إبدء والهدف في ذهنك.</a:t>
            </a:r>
            <a:r>
              <a:rPr lang="en-US" sz="2000" dirty="0"/>
              <a:t/>
            </a:r>
            <a:br>
              <a:rPr lang="en-US" sz="2000" dirty="0"/>
            </a:br>
            <a:r>
              <a:rPr lang="ar-EG" sz="2000" dirty="0"/>
              <a:t>إبدء بالأهم قبل المهم.</a:t>
            </a:r>
            <a:r>
              <a:rPr lang="en-US" sz="2000" dirty="0"/>
              <a:t/>
            </a:r>
            <a:br>
              <a:rPr lang="en-US" sz="2000" dirty="0"/>
            </a:br>
            <a:r>
              <a:rPr lang="ar-EG" sz="2000" dirty="0"/>
              <a:t>تفكير المتعة للجميع. </a:t>
            </a:r>
            <a:r>
              <a:rPr lang="en-US" sz="2000" dirty="0"/>
              <a:t/>
            </a:r>
            <a:br>
              <a:rPr lang="en-US" sz="2000" dirty="0"/>
            </a:br>
            <a:r>
              <a:rPr lang="ar-EG" sz="2000" dirty="0"/>
              <a:t>حاول أن تفهم أولا ليسهل فهمك. </a:t>
            </a:r>
            <a:r>
              <a:rPr lang="en-US" sz="2000" dirty="0"/>
              <a:t/>
            </a:r>
            <a:br>
              <a:rPr lang="en-US" sz="2000" dirty="0"/>
            </a:br>
            <a:r>
              <a:rPr lang="ar-EG" sz="2000" dirty="0"/>
              <a:t>التكاتف.</a:t>
            </a:r>
            <a:r>
              <a:rPr lang="en-US" sz="2000" dirty="0"/>
              <a:t/>
            </a:r>
            <a:br>
              <a:rPr lang="en-US" sz="2000" dirty="0"/>
            </a:br>
            <a:r>
              <a:rPr lang="ar-EG" sz="2000" dirty="0"/>
              <a:t>النصر الجماعي.</a:t>
            </a:r>
            <a:r>
              <a:rPr lang="ar-EG" sz="2000" b="1" dirty="0"/>
              <a:t>   </a:t>
            </a:r>
            <a:r>
              <a:rPr lang="en-US" sz="2000" dirty="0"/>
              <a:t/>
            </a:r>
            <a:br>
              <a:rPr lang="en-US" sz="2000" dirty="0"/>
            </a:br>
            <a:endParaRPr lang="ar-EG" sz="2000" dirty="0"/>
          </a:p>
        </p:txBody>
      </p:sp>
      <p:sp>
        <p:nvSpPr>
          <p:cNvPr id="3" name="Content Placeholder 2"/>
          <p:cNvSpPr>
            <a:spLocks noGrp="1"/>
          </p:cNvSpPr>
          <p:nvPr>
            <p:ph idx="1"/>
          </p:nvPr>
        </p:nvSpPr>
        <p:spPr>
          <a:xfrm>
            <a:off x="457200" y="5661248"/>
            <a:ext cx="8229600" cy="464915"/>
          </a:xfrm>
        </p:spPr>
        <p:txBody>
          <a:bodyPr>
            <a:normAutofit fontScale="92500" lnSpcReduction="20000"/>
          </a:bodyPr>
          <a:lstStyle/>
          <a:p>
            <a:endParaRPr lang="ar-EG" dirty="0"/>
          </a:p>
        </p:txBody>
      </p:sp>
    </p:spTree>
    <p:extLst>
      <p:ext uri="{BB962C8B-B14F-4D97-AF65-F5344CB8AC3E}">
        <p14:creationId xmlns:p14="http://schemas.microsoft.com/office/powerpoint/2010/main" val="216096209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TotalTime>
  <Words>90</Words>
  <Application>Microsoft Office PowerPoint</Application>
  <PresentationFormat>On-screen Show (4:3)</PresentationFormat>
  <Paragraphs>12</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محاضرة  دراسات عليا  اولى  ماحستير تعليم  بنات علم نفس تربوى استاذ المادة  استاذ دكتور عاطف نمر خليفة  استاذ مساعد دكتور محمد عبد الكريم نبهان عنوان المحاضرة   تابع عادات العقل تاريخ 4-4- 2020</vt:lpstr>
      <vt:lpstr>PowerPoint Presentation</vt:lpstr>
      <vt:lpstr>القيمة :         تشبه هذه الخاصية النزعة غير أنها ترتبط بشكل أكبر بإنفعالات المفكر ويؤمن المفكرون الذين يقدرون التفكير بشكل نقدي أن تلك الممارسات كدراسة البدائل المختلفة والتحقق من مصداقية الدليل والاصغاء إلي وجهات النظر المعارضة جديرة بالإهتمام ويؤمنون بأهمية هذا النوع من التفكير حتي من الناحية الأخلاقية كما يستحق مجهودا جديرا بالإعتبار للقيام به  </vt:lpstr>
      <vt:lpstr>الحساسية:         لا يعد إمتلاك المرء لذخيرة من مهارات وإستراتيجيات التفكير حتي مع التمكن من إستخدامها ببراعة بالأمر الهام ما لم يلاحظ الفرد متي يكون هناك نوعا معينا من التفكير يتناسب مع مهمه معينة.        علي سبيل المثال: ينبغي ان تدرك تلميذه تعمل علي تقرير بحث أن تصنيف الملاحظات سوف يساعدها في الحصول علي هيكل لورقة العمل بعد التعرف علي الاداة الذهنية الصحيحة الصالحة للمهمة امرا هاما للحصول علي تفكير كفء وفعال وهو ما يتطلب الحساسية.  </vt:lpstr>
      <vt:lpstr>تنمية عادات العقل:       قدم الحارثي "2002":وصفا للبيئة التعليمية التي تساعد علي نمو وإزدهار السلوكيات الذكية والعادات العقلية السليمة بأنها يجب أن تتصف بالصفات التالية : إيمان المعلمين بأن جميع المتعلمين قادرون علي التفكير.  أن يدرك الطلاب أن التفكير هدف تربوي ينبغي السعي لتحقيقه. تعريض الطلاب إلي مشكلات تتحدي قدراتهم التفكيرية. إيجاد بيئة تعليمية امنه ومحفزة خالية من العقاب وتحمل الأخطار.  إيجاد بيئة تعليمية غنية بالمثيرات. عرض النشاطات التي تنمي الذكاء بطريقة متوافقة مع المستوي العقلي للتلاميذ. أن يكون المعلم قدوة حسنة للطلاب. </vt:lpstr>
      <vt:lpstr>القدرة:         يحظي المدرسون بالسيطرة شبه الكاملة علي قدرة الطلاب علي القيام بمهارات التفكير المناسبة في الوقت الذي قد لا يختار فيه الطلاب إستخدام مهارات التفكير لديهم فلن تساعد اي قدرة موجود من عادات العقل مثل النزعة أوالقيمة أو الحساسية شخص ما ليس لديه القدره علي القيام بأنواع التفكير التي تتطلبها هذه المشاكل ويمكن للطلاب من مختلف المراحل العمرية تنمية قدراتهم علي المقارنة وإظهار الفروق بين الكائنات وألافكار وإعداد الفئات لترتيب الحقائق وإستخدام الحجج المنطقية لإقناع الآخرين و تقع هذه المنطقة في نطاق مسئووليات المدرس وبالرغم من قدرة بعض الطلاب علي تنمية مهارات التفكير التي يحتاجونها ذاتيا فلن يتمكن عديد من الطلاب من تنمية مهاراتهم دون توجيه.</vt:lpstr>
      <vt:lpstr>الالتزام:         يعتبر التفكير عملا يسيرا وقد يعني احيانا التضحية بالأفكار والممارسات طويلة العهد يعني ذلك أحيانا الأعتراف بالأخطاء والبدء من جديد يعني الألتزام بالتفكير العميق وحرص الشخص علي تعلم المهارات والمعارف الجديدة باستمرار علي سبيل المثال يقوم طلاب المدرسه الاعدادية الأكفاء بتنمية مهاراتهم في الرياضيات ليس من اجل الحصول علي الدرجة بحسب بل بهدف تحسين مستواهم في الرياضيات ولا يعني الالتزام الرغبه في التعلم فقط لكن يعني أيضا القيام بالعمل اللازم لبدء عملية التعلم يحرص هؤلاء الذين يلتزمون بالتفكير علي القيام بكل ما ينبغي القيام به لتحقيق الأهداف الفكرية .                              </vt:lpstr>
      <vt:lpstr>تنمية عادات العقل:       قدم الحارثي "2002":وصفا للبيئة التعليمية التي تساعد علي نمو وإزدهار السلوكيات الذكية والعادات العقلية السليمة بأنها يجب أن تتصف بالصفات التالية : إيمان المعلمين بأن جميع المتعلمين قادرون علي التفكير.  أن يدرك الطلاب أن التفكير هدف تربوي ينبغي السعي لتحقيقه. تعريض الطلاب إلي مشكلات تتحدي قدراتهم التفكيرية. إيجاد بيئة تعليمية امنه ومحفزة خالية من العقاب وتحمل الأخطار.  إيجاد بيئة تعليمية غنية بالمثيرات. عرض النشاطات التي تنمي الذكاء بطريقة متوافقة مع المستوي العقلي للتلاميذ. أن يكون المعلم قدوة حسنة للطلاب. </vt:lpstr>
      <vt:lpstr>تصنيفات عادات العقل ظهرت تصنيفات عديدة لعادات العقل منها العادات السبع لكوفي "1989" الذي اوردها في كتابه العادات السبع للناس الأكثر فعالية وهي : كن مبادرا. إبدء والهدف في ذهنك. إبدء بالأهم قبل المهم. تفكير المتعة للجميع.  حاول أن تفهم أولا ليسهل فهمك.  التكاتف. النصر الجماعي.    </vt:lpstr>
      <vt:lpstr>المراجع العلمية : إبراهيم الحارثى وأحمد مسلم(2002م) :"العادات العقليه وتنميتها لدى التلاميذ"الطبعة الأولى الرياض، مكتبة الشقرى . أرثر كوستا ، بيتا كاليك (2003م): "إستكشاف عادات العقل " ترجمة مدارس الظهران الأهلية بالمملكة العربيه السعوديه،دار الكتاب للنشر والتوزيع_الدمام. حسن حسن عبده (2000م): توجه المهمة والأنا وعلاقتها بالمعتقدات الخاصة بأسباب النجاح فى كرة القدم ، مجلة علوم الرياضة ، كلية التربية الرياضية ، جامعة المنيا ، المجلد 2 . ملحوظة : تم اعداد هذا المحتوى من هذة الدراسات والمراجع العلمية  والكلية غير مسئولة عن هذا المحتوى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محاضرة  دراسات عليا  ثانية ماحستير تعليم  بنات علم نفس تربوى استاذ المادة  استاذ دكتور عاطف نمر خليفة  استاذ مساعد دكتور محمد عبد الكريم نبهان عنوان المحاضرة   تابع عادات العقل تاريخ 21-3- 2020</dc:title>
  <dc:creator>a</dc:creator>
  <cp:lastModifiedBy>a</cp:lastModifiedBy>
  <cp:revision>5</cp:revision>
  <dcterms:created xsi:type="dcterms:W3CDTF">2020-03-16T13:38:39Z</dcterms:created>
  <dcterms:modified xsi:type="dcterms:W3CDTF">2020-03-27T08:12:06Z</dcterms:modified>
</cp:coreProperties>
</file>