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89F64767-9D40-49E5-8C34-7AAFB31587B5}"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789C9B2-1C19-4B07-888B-C7FD95906C78}" type="slidenum">
              <a:rPr lang="ar-EG" smtClean="0"/>
              <a:t>‹#›</a:t>
            </a:fld>
            <a:endParaRPr lang="ar-EG"/>
          </a:p>
        </p:txBody>
      </p:sp>
    </p:spTree>
    <p:extLst>
      <p:ext uri="{BB962C8B-B14F-4D97-AF65-F5344CB8AC3E}">
        <p14:creationId xmlns:p14="http://schemas.microsoft.com/office/powerpoint/2010/main" val="950312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89F64767-9D40-49E5-8C34-7AAFB31587B5}"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789C9B2-1C19-4B07-888B-C7FD95906C78}" type="slidenum">
              <a:rPr lang="ar-EG" smtClean="0"/>
              <a:t>‹#›</a:t>
            </a:fld>
            <a:endParaRPr lang="ar-EG"/>
          </a:p>
        </p:txBody>
      </p:sp>
    </p:spTree>
    <p:extLst>
      <p:ext uri="{BB962C8B-B14F-4D97-AF65-F5344CB8AC3E}">
        <p14:creationId xmlns:p14="http://schemas.microsoft.com/office/powerpoint/2010/main" val="547539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89F64767-9D40-49E5-8C34-7AAFB31587B5}"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789C9B2-1C19-4B07-888B-C7FD95906C78}" type="slidenum">
              <a:rPr lang="ar-EG" smtClean="0"/>
              <a:t>‹#›</a:t>
            </a:fld>
            <a:endParaRPr lang="ar-EG"/>
          </a:p>
        </p:txBody>
      </p:sp>
    </p:spTree>
    <p:extLst>
      <p:ext uri="{BB962C8B-B14F-4D97-AF65-F5344CB8AC3E}">
        <p14:creationId xmlns:p14="http://schemas.microsoft.com/office/powerpoint/2010/main" val="360350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89F64767-9D40-49E5-8C34-7AAFB31587B5}"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789C9B2-1C19-4B07-888B-C7FD95906C78}" type="slidenum">
              <a:rPr lang="ar-EG" smtClean="0"/>
              <a:t>‹#›</a:t>
            </a:fld>
            <a:endParaRPr lang="ar-EG"/>
          </a:p>
        </p:txBody>
      </p:sp>
    </p:spTree>
    <p:extLst>
      <p:ext uri="{BB962C8B-B14F-4D97-AF65-F5344CB8AC3E}">
        <p14:creationId xmlns:p14="http://schemas.microsoft.com/office/powerpoint/2010/main" val="1391484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F64767-9D40-49E5-8C34-7AAFB31587B5}"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789C9B2-1C19-4B07-888B-C7FD95906C78}" type="slidenum">
              <a:rPr lang="ar-EG" smtClean="0"/>
              <a:t>‹#›</a:t>
            </a:fld>
            <a:endParaRPr lang="ar-EG"/>
          </a:p>
        </p:txBody>
      </p:sp>
    </p:spTree>
    <p:extLst>
      <p:ext uri="{BB962C8B-B14F-4D97-AF65-F5344CB8AC3E}">
        <p14:creationId xmlns:p14="http://schemas.microsoft.com/office/powerpoint/2010/main" val="444352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89F64767-9D40-49E5-8C34-7AAFB31587B5}" type="datetimeFigureOut">
              <a:rPr lang="ar-EG" smtClean="0"/>
              <a:t>22/07/1441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789C9B2-1C19-4B07-888B-C7FD95906C78}" type="slidenum">
              <a:rPr lang="ar-EG" smtClean="0"/>
              <a:t>‹#›</a:t>
            </a:fld>
            <a:endParaRPr lang="ar-EG"/>
          </a:p>
        </p:txBody>
      </p:sp>
    </p:spTree>
    <p:extLst>
      <p:ext uri="{BB962C8B-B14F-4D97-AF65-F5344CB8AC3E}">
        <p14:creationId xmlns:p14="http://schemas.microsoft.com/office/powerpoint/2010/main" val="3613696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89F64767-9D40-49E5-8C34-7AAFB31587B5}" type="datetimeFigureOut">
              <a:rPr lang="ar-EG" smtClean="0"/>
              <a:t>22/07/1441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5789C9B2-1C19-4B07-888B-C7FD95906C78}" type="slidenum">
              <a:rPr lang="ar-EG" smtClean="0"/>
              <a:t>‹#›</a:t>
            </a:fld>
            <a:endParaRPr lang="ar-EG"/>
          </a:p>
        </p:txBody>
      </p:sp>
    </p:spTree>
    <p:extLst>
      <p:ext uri="{BB962C8B-B14F-4D97-AF65-F5344CB8AC3E}">
        <p14:creationId xmlns:p14="http://schemas.microsoft.com/office/powerpoint/2010/main" val="2213364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89F64767-9D40-49E5-8C34-7AAFB31587B5}" type="datetimeFigureOut">
              <a:rPr lang="ar-EG" smtClean="0"/>
              <a:t>22/07/1441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5789C9B2-1C19-4B07-888B-C7FD95906C78}" type="slidenum">
              <a:rPr lang="ar-EG" smtClean="0"/>
              <a:t>‹#›</a:t>
            </a:fld>
            <a:endParaRPr lang="ar-EG"/>
          </a:p>
        </p:txBody>
      </p:sp>
    </p:spTree>
    <p:extLst>
      <p:ext uri="{BB962C8B-B14F-4D97-AF65-F5344CB8AC3E}">
        <p14:creationId xmlns:p14="http://schemas.microsoft.com/office/powerpoint/2010/main" val="1386030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F64767-9D40-49E5-8C34-7AAFB31587B5}" type="datetimeFigureOut">
              <a:rPr lang="ar-EG" smtClean="0"/>
              <a:t>22/07/1441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5789C9B2-1C19-4B07-888B-C7FD95906C78}" type="slidenum">
              <a:rPr lang="ar-EG" smtClean="0"/>
              <a:t>‹#›</a:t>
            </a:fld>
            <a:endParaRPr lang="ar-EG"/>
          </a:p>
        </p:txBody>
      </p:sp>
    </p:spTree>
    <p:extLst>
      <p:ext uri="{BB962C8B-B14F-4D97-AF65-F5344CB8AC3E}">
        <p14:creationId xmlns:p14="http://schemas.microsoft.com/office/powerpoint/2010/main" val="1322323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F64767-9D40-49E5-8C34-7AAFB31587B5}" type="datetimeFigureOut">
              <a:rPr lang="ar-EG" smtClean="0"/>
              <a:t>22/07/1441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789C9B2-1C19-4B07-888B-C7FD95906C78}" type="slidenum">
              <a:rPr lang="ar-EG" smtClean="0"/>
              <a:t>‹#›</a:t>
            </a:fld>
            <a:endParaRPr lang="ar-EG"/>
          </a:p>
        </p:txBody>
      </p:sp>
    </p:spTree>
    <p:extLst>
      <p:ext uri="{BB962C8B-B14F-4D97-AF65-F5344CB8AC3E}">
        <p14:creationId xmlns:p14="http://schemas.microsoft.com/office/powerpoint/2010/main" val="2463069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F64767-9D40-49E5-8C34-7AAFB31587B5}" type="datetimeFigureOut">
              <a:rPr lang="ar-EG" smtClean="0"/>
              <a:t>22/07/1441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789C9B2-1C19-4B07-888B-C7FD95906C78}" type="slidenum">
              <a:rPr lang="ar-EG" smtClean="0"/>
              <a:t>‹#›</a:t>
            </a:fld>
            <a:endParaRPr lang="ar-EG"/>
          </a:p>
        </p:txBody>
      </p:sp>
    </p:spTree>
    <p:extLst>
      <p:ext uri="{BB962C8B-B14F-4D97-AF65-F5344CB8AC3E}">
        <p14:creationId xmlns:p14="http://schemas.microsoft.com/office/powerpoint/2010/main" val="3907050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9F64767-9D40-49E5-8C34-7AAFB31587B5}" type="datetimeFigureOut">
              <a:rPr lang="ar-EG" smtClean="0"/>
              <a:t>22/07/1441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789C9B2-1C19-4B07-888B-C7FD95906C78}" type="slidenum">
              <a:rPr lang="ar-EG" smtClean="0"/>
              <a:t>‹#›</a:t>
            </a:fld>
            <a:endParaRPr lang="ar-EG"/>
          </a:p>
        </p:txBody>
      </p:sp>
    </p:spTree>
    <p:extLst>
      <p:ext uri="{BB962C8B-B14F-4D97-AF65-F5344CB8AC3E}">
        <p14:creationId xmlns:p14="http://schemas.microsoft.com/office/powerpoint/2010/main" val="32575843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918648" cy="3600450"/>
          </a:xfrm>
        </p:spPr>
        <p:txBody>
          <a:bodyPr>
            <a:normAutofit/>
          </a:bodyPr>
          <a:lstStyle/>
          <a:p>
            <a:r>
              <a:rPr lang="ar-EG" sz="2000" dirty="0">
                <a:solidFill>
                  <a:prstClr val="black"/>
                </a:solidFill>
              </a:rPr>
              <a:t>محاضرة </a:t>
            </a:r>
            <a:br>
              <a:rPr lang="ar-EG" sz="2000" dirty="0">
                <a:solidFill>
                  <a:prstClr val="black"/>
                </a:solidFill>
              </a:rPr>
            </a:br>
            <a:r>
              <a:rPr lang="ar-EG" sz="2000" dirty="0">
                <a:solidFill>
                  <a:prstClr val="black"/>
                </a:solidFill>
              </a:rPr>
              <a:t>دراسات عليا </a:t>
            </a:r>
            <a:br>
              <a:rPr lang="ar-EG" sz="2000" dirty="0">
                <a:solidFill>
                  <a:prstClr val="black"/>
                </a:solidFill>
              </a:rPr>
            </a:br>
            <a:r>
              <a:rPr lang="ar-EG" sz="2000" dirty="0" smtClean="0">
                <a:solidFill>
                  <a:prstClr val="black"/>
                </a:solidFill>
              </a:rPr>
              <a:t>ثانية ماحستير الادارة الراضية</a:t>
            </a:r>
            <a:r>
              <a:rPr lang="ar-EG" sz="2000" dirty="0">
                <a:solidFill>
                  <a:prstClr val="black"/>
                </a:solidFill>
              </a:rPr>
              <a:t/>
            </a:r>
            <a:br>
              <a:rPr lang="ar-EG" sz="2000" dirty="0">
                <a:solidFill>
                  <a:prstClr val="black"/>
                </a:solidFill>
              </a:rPr>
            </a:br>
            <a:r>
              <a:rPr lang="ar-EG" sz="2000" dirty="0">
                <a:solidFill>
                  <a:prstClr val="black"/>
                </a:solidFill>
              </a:rPr>
              <a:t> بنات</a:t>
            </a:r>
            <a:br>
              <a:rPr lang="ar-EG" sz="2000" dirty="0">
                <a:solidFill>
                  <a:prstClr val="black"/>
                </a:solidFill>
              </a:rPr>
            </a:br>
            <a:r>
              <a:rPr lang="ar-EG" sz="2000" dirty="0" smtClean="0">
                <a:solidFill>
                  <a:prstClr val="black"/>
                </a:solidFill>
              </a:rPr>
              <a:t>سيكلوجية القيادة والجماعات</a:t>
            </a:r>
            <a:r>
              <a:rPr lang="ar-EG" sz="2000" dirty="0">
                <a:solidFill>
                  <a:prstClr val="black"/>
                </a:solidFill>
              </a:rPr>
              <a:t/>
            </a:r>
            <a:br>
              <a:rPr lang="ar-EG" sz="2000" dirty="0">
                <a:solidFill>
                  <a:prstClr val="black"/>
                </a:solidFill>
              </a:rPr>
            </a:br>
            <a:r>
              <a:rPr lang="ar-EG" sz="2000" dirty="0">
                <a:solidFill>
                  <a:prstClr val="black"/>
                </a:solidFill>
              </a:rPr>
              <a:t>استاذ المادة </a:t>
            </a:r>
            <a:br>
              <a:rPr lang="ar-EG" sz="2000" dirty="0">
                <a:solidFill>
                  <a:prstClr val="black"/>
                </a:solidFill>
              </a:rPr>
            </a:br>
            <a:r>
              <a:rPr lang="ar-EG" sz="2000" dirty="0">
                <a:solidFill>
                  <a:prstClr val="black"/>
                </a:solidFill>
              </a:rPr>
              <a:t>استاذ دكتور عاطف نمر خليفة </a:t>
            </a:r>
            <a:br>
              <a:rPr lang="ar-EG" sz="2000" dirty="0">
                <a:solidFill>
                  <a:prstClr val="black"/>
                </a:solidFill>
              </a:rPr>
            </a:br>
            <a:r>
              <a:rPr lang="ar-EG" sz="2000" dirty="0">
                <a:solidFill>
                  <a:prstClr val="black"/>
                </a:solidFill>
              </a:rPr>
              <a:t>استاذ مساعد دكتور محمد عبد الكريم نبهان</a:t>
            </a:r>
            <a:br>
              <a:rPr lang="ar-EG" sz="2000" dirty="0">
                <a:solidFill>
                  <a:prstClr val="black"/>
                </a:solidFill>
              </a:rPr>
            </a:br>
            <a:r>
              <a:rPr lang="ar-EG" sz="2000" dirty="0">
                <a:solidFill>
                  <a:prstClr val="black"/>
                </a:solidFill>
              </a:rPr>
              <a:t>عنوان المحاضرة </a:t>
            </a:r>
            <a:r>
              <a:rPr lang="ar-EG" sz="2000" dirty="0" smtClean="0">
                <a:solidFill>
                  <a:prstClr val="black"/>
                </a:solidFill>
              </a:rPr>
              <a:t>ا</a:t>
            </a:r>
            <a:r>
              <a:rPr lang="ar-EG" sz="2000" b="1" dirty="0" smtClean="0"/>
              <a:t>الجماعات الرياضية </a:t>
            </a:r>
            <a:r>
              <a:rPr lang="ar-EG" sz="2000" dirty="0">
                <a:solidFill>
                  <a:prstClr val="black"/>
                </a:solidFill>
              </a:rPr>
              <a:t/>
            </a:r>
            <a:br>
              <a:rPr lang="ar-EG" sz="2000" dirty="0">
                <a:solidFill>
                  <a:prstClr val="black"/>
                </a:solidFill>
              </a:rPr>
            </a:br>
            <a:r>
              <a:rPr lang="ar-EG" sz="2000" dirty="0">
                <a:solidFill>
                  <a:prstClr val="black"/>
                </a:solidFill>
              </a:rPr>
              <a:t>تاريخ 14-3- 2020</a:t>
            </a:r>
            <a:endParaRPr lang="ar-EG" sz="2000" dirty="0"/>
          </a:p>
        </p:txBody>
      </p:sp>
      <p:sp>
        <p:nvSpPr>
          <p:cNvPr id="3" name="Subtitle 2"/>
          <p:cNvSpPr>
            <a:spLocks noGrp="1"/>
          </p:cNvSpPr>
          <p:nvPr>
            <p:ph type="subTitle" idx="1"/>
          </p:nvPr>
        </p:nvSpPr>
        <p:spPr/>
        <p:txBody>
          <a:bodyPr/>
          <a:lstStyle/>
          <a:p>
            <a:endParaRPr lang="ar-EG"/>
          </a:p>
        </p:txBody>
      </p:sp>
    </p:spTree>
    <p:extLst>
      <p:ext uri="{BB962C8B-B14F-4D97-AF65-F5344CB8AC3E}">
        <p14:creationId xmlns:p14="http://schemas.microsoft.com/office/powerpoint/2010/main" val="557531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42594"/>
          </a:xfrm>
        </p:spPr>
        <p:txBody>
          <a:bodyPr>
            <a:normAutofit/>
          </a:bodyPr>
          <a:lstStyle/>
          <a:p>
            <a:pPr algn="r"/>
            <a:r>
              <a:rPr lang="ar-SA" sz="2000" b="1" i="1" u="sng" dirty="0"/>
              <a:t>اهمية الجماعة بالنسبة للفرد</a:t>
            </a:r>
            <a:r>
              <a:rPr lang="en-US" sz="2000" b="1" dirty="0"/>
              <a:t/>
            </a:r>
            <a:br>
              <a:rPr lang="en-US" sz="2000" b="1" dirty="0"/>
            </a:br>
            <a:r>
              <a:rPr lang="ar-SA" sz="2000" dirty="0"/>
              <a:t>تعلم الفرد السلوك الاجتماعى </a:t>
            </a:r>
            <a:r>
              <a:rPr lang="ar-SA" sz="2000" dirty="0" smtClean="0"/>
              <a:t>المناسب</a:t>
            </a:r>
            <a:r>
              <a:rPr lang="en-US" sz="2000" dirty="0"/>
              <a:t/>
            </a:r>
            <a:br>
              <a:rPr lang="en-US" sz="2000" dirty="0"/>
            </a:br>
            <a:r>
              <a:rPr lang="ar-SA" sz="2000" dirty="0"/>
              <a:t>تكسب الفرد معايير السلوك ، وتبلور آراءه </a:t>
            </a:r>
            <a:r>
              <a:rPr lang="ar-SA" sz="2000" dirty="0" smtClean="0"/>
              <a:t>الشخصية</a:t>
            </a:r>
            <a:r>
              <a:rPr lang="en-US" sz="2000" dirty="0"/>
              <a:t/>
            </a:r>
            <a:br>
              <a:rPr lang="en-US" sz="2000" dirty="0"/>
            </a:br>
            <a:r>
              <a:rPr lang="ar-SA" sz="2000" dirty="0"/>
              <a:t>تعدل مفهوم المرء عن ذاته وتحسنه وتعالج نقاط </a:t>
            </a:r>
            <a:r>
              <a:rPr lang="ar-SA" sz="2000" dirty="0" smtClean="0"/>
              <a:t>ضعفة</a:t>
            </a:r>
            <a:r>
              <a:rPr lang="en-US" sz="2000" dirty="0"/>
              <a:t/>
            </a:r>
            <a:br>
              <a:rPr lang="en-US" sz="2000" dirty="0"/>
            </a:br>
            <a:r>
              <a:rPr lang="ar-SA" sz="2000" dirty="0"/>
              <a:t>تكسب الفرد الكثير من الصداقات </a:t>
            </a:r>
            <a:r>
              <a:rPr lang="ar-SA" sz="2000" dirty="0" smtClean="0"/>
              <a:t>الجديدة</a:t>
            </a:r>
            <a:r>
              <a:rPr lang="en-US" sz="2000" dirty="0"/>
              <a:t/>
            </a:r>
            <a:br>
              <a:rPr lang="en-US" sz="2000" dirty="0"/>
            </a:br>
            <a:r>
              <a:rPr lang="ar-SA" sz="2000" dirty="0"/>
              <a:t>تنمو مهارات الفرد وقدراته بشكل اكبر داخل </a:t>
            </a:r>
            <a:r>
              <a:rPr lang="ar-SA" sz="2000" dirty="0" smtClean="0"/>
              <a:t>الجماعة</a:t>
            </a:r>
            <a:r>
              <a:rPr lang="en-US" sz="2000" dirty="0"/>
              <a:t/>
            </a:r>
            <a:br>
              <a:rPr lang="en-US" sz="2000" dirty="0"/>
            </a:br>
            <a:r>
              <a:rPr lang="ar-SA" sz="2000" dirty="0"/>
              <a:t>تكسب شعوره بالايجابية والمتعة لوجوده فى </a:t>
            </a:r>
            <a:r>
              <a:rPr lang="ar-SA" sz="2000" dirty="0" smtClean="0"/>
              <a:t>الجماعة</a:t>
            </a:r>
            <a:r>
              <a:rPr lang="en-US" sz="2000" dirty="0"/>
              <a:t/>
            </a:r>
            <a:br>
              <a:rPr lang="en-US" sz="2000" dirty="0"/>
            </a:br>
            <a:r>
              <a:rPr lang="ar-SA" sz="2000" dirty="0"/>
              <a:t>تمد الفرد بقوة هائلة وتشعره بالأمن والتقدير والحب </a:t>
            </a:r>
            <a:endParaRPr lang="ar-EG" sz="2000" dirty="0"/>
          </a:p>
        </p:txBody>
      </p:sp>
      <p:sp>
        <p:nvSpPr>
          <p:cNvPr id="3" name="Content Placeholder 2"/>
          <p:cNvSpPr>
            <a:spLocks noGrp="1"/>
          </p:cNvSpPr>
          <p:nvPr>
            <p:ph idx="1"/>
          </p:nvPr>
        </p:nvSpPr>
        <p:spPr>
          <a:xfrm>
            <a:off x="457200" y="6021288"/>
            <a:ext cx="8229600" cy="104875"/>
          </a:xfrm>
        </p:spPr>
        <p:txBody>
          <a:bodyPr>
            <a:normAutofit fontScale="25000" lnSpcReduction="20000"/>
          </a:bodyPr>
          <a:lstStyle/>
          <a:p>
            <a:endParaRPr lang="ar-EG" dirty="0"/>
          </a:p>
        </p:txBody>
      </p:sp>
    </p:spTree>
    <p:extLst>
      <p:ext uri="{BB962C8B-B14F-4D97-AF65-F5344CB8AC3E}">
        <p14:creationId xmlns:p14="http://schemas.microsoft.com/office/powerpoint/2010/main" val="3195957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738538"/>
          </a:xfrm>
        </p:spPr>
        <p:txBody>
          <a:bodyPr>
            <a:noAutofit/>
          </a:bodyPr>
          <a:lstStyle/>
          <a:p>
            <a:pPr algn="r"/>
            <a:r>
              <a:rPr lang="ar-SA" sz="2000" b="1" dirty="0"/>
              <a:t>أهمية الجماعة بالنسبة للمجتمع</a:t>
            </a:r>
            <a:r>
              <a:rPr lang="en-US" sz="2000" b="1" dirty="0"/>
              <a:t/>
            </a:r>
            <a:br>
              <a:rPr lang="en-US" sz="2000" b="1" dirty="0"/>
            </a:br>
            <a:r>
              <a:rPr lang="en-US" sz="2000" b="1" dirty="0"/>
              <a:t> </a:t>
            </a:r>
            <a:r>
              <a:rPr lang="ar-SA" sz="2000" b="1" dirty="0"/>
              <a:t>الإسهام فى نمو وتقدم المجتمع فى جميع المجالات السياسية</a:t>
            </a:r>
            <a:r>
              <a:rPr lang="en-US" sz="2000" b="1" dirty="0"/>
              <a:t>-</a:t>
            </a:r>
            <a:br>
              <a:rPr lang="en-US" sz="2000" b="1" dirty="0"/>
            </a:br>
            <a:r>
              <a:rPr lang="ar-SA" sz="2000" b="1" dirty="0"/>
              <a:t>- جميع المؤسسات الاجتماعية كالمدارس والمستشفيات والمساجد والمصانع كلها ثمرة جهود جماعية</a:t>
            </a:r>
            <a:r>
              <a:rPr lang="en-US" sz="2000" b="1" dirty="0"/>
              <a:t> .</a:t>
            </a:r>
            <a:br>
              <a:rPr lang="en-US" sz="2000" b="1" dirty="0"/>
            </a:br>
            <a:r>
              <a:rPr lang="ar-SA" sz="2000" b="1" dirty="0"/>
              <a:t>- (لا يستطيع أفراد المجتمع العيش من ير مجهود عمل الجماعة الاستقلال النسبى.)</a:t>
            </a:r>
            <a:r>
              <a:rPr lang="en-US" sz="2000" b="1" dirty="0"/>
              <a:t> </a:t>
            </a:r>
            <a:br>
              <a:rPr lang="en-US" sz="2000" b="1" dirty="0"/>
            </a:br>
            <a:r>
              <a:rPr lang="ar-SA" sz="2000" b="1" dirty="0"/>
              <a:t>- البلد والمدينة والأقليم والحكومة والنظام الادارى كله ثمرة جهد الجماعات المختلفة.</a:t>
            </a:r>
            <a:r>
              <a:rPr lang="en-US" sz="2000" b="1" dirty="0"/>
              <a:t/>
            </a:r>
            <a:br>
              <a:rPr lang="en-US" sz="2000" b="1" dirty="0"/>
            </a:br>
            <a:r>
              <a:rPr lang="ar-SA" sz="2000" b="1" dirty="0"/>
              <a:t> </a:t>
            </a:r>
            <a:r>
              <a:rPr lang="en-US" sz="2000" b="1" dirty="0"/>
              <a:t/>
            </a:r>
            <a:br>
              <a:rPr lang="en-US" sz="2000" b="1" dirty="0"/>
            </a:br>
            <a:r>
              <a:rPr lang="ar-SA" sz="2000" b="1" dirty="0"/>
              <a:t> </a:t>
            </a:r>
            <a:r>
              <a:rPr lang="en-US" sz="2000" dirty="0"/>
              <a:t/>
            </a:r>
            <a:br>
              <a:rPr lang="en-US" sz="2000" dirty="0"/>
            </a:br>
            <a:r>
              <a:rPr lang="ar-SA" sz="2000" b="1" dirty="0"/>
              <a:t>كلمة فريق عباره عن مجموعة من الأفراد يتفاعلون مع بعضهم البعض تفاعلا حركيا فى إطار معايير محددة من أجل تحقيق هدف رياضى مشترك فالفريق هو عباره عن عدد من الأفراد يتوافر بينهم التلاحم والتنافس فى ضوء الأهداف الموضوعة هذا العدد يختلف من نشاط لآخر فالفريق الجيد هو مفتاح المستقبل فى المنافسة العالمية وهو ضرورة حتمية لنجاح العمل الجماعى فهو وسيلة لتمكين الأفراد من العمل كوحدة مترابطة متجانسة وهم يشتركون فى أداء مهمة متواصلة ذات أهداف وغايات مشتركة ولكى يكون هناك تفاعل دائم بيد أعضاء الفريق فإنه يستلزم ذلك شروط موضوعة لضمان تلك الفاعلية </a:t>
            </a:r>
            <a:r>
              <a:rPr lang="en-US" sz="2000" b="1" dirty="0"/>
              <a:t/>
            </a:r>
            <a:br>
              <a:rPr lang="en-US" sz="2000" b="1" dirty="0"/>
            </a:br>
            <a:endParaRPr lang="ar-EG" sz="2000" dirty="0"/>
          </a:p>
        </p:txBody>
      </p:sp>
      <p:sp>
        <p:nvSpPr>
          <p:cNvPr id="3" name="Content Placeholder 2"/>
          <p:cNvSpPr>
            <a:spLocks noGrp="1"/>
          </p:cNvSpPr>
          <p:nvPr>
            <p:ph idx="1"/>
          </p:nvPr>
        </p:nvSpPr>
        <p:spPr>
          <a:xfrm>
            <a:off x="914400" y="6021288"/>
            <a:ext cx="8229600" cy="4525963"/>
          </a:xfrm>
        </p:spPr>
        <p:txBody>
          <a:bodyPr/>
          <a:lstStyle/>
          <a:p>
            <a:endParaRPr lang="ar-EG" dirty="0"/>
          </a:p>
        </p:txBody>
      </p:sp>
    </p:spTree>
    <p:extLst>
      <p:ext uri="{BB962C8B-B14F-4D97-AF65-F5344CB8AC3E}">
        <p14:creationId xmlns:p14="http://schemas.microsoft.com/office/powerpoint/2010/main" val="1506571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dirty="0"/>
          </a:p>
        </p:txBody>
      </p:sp>
      <p:sp>
        <p:nvSpPr>
          <p:cNvPr id="3" name="Content Placeholder 2"/>
          <p:cNvSpPr>
            <a:spLocks noGrp="1"/>
          </p:cNvSpPr>
          <p:nvPr>
            <p:ph idx="1"/>
          </p:nvPr>
        </p:nvSpPr>
        <p:spPr/>
        <p:txBody>
          <a:bodyPr/>
          <a:lstStyle/>
          <a:p>
            <a:endParaRPr lang="ar-EG"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41513" y="2630488"/>
            <a:ext cx="5260975" cy="160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1034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47248" cy="2290266"/>
          </a:xfrm>
        </p:spPr>
        <p:txBody>
          <a:bodyPr>
            <a:noAutofit/>
          </a:bodyPr>
          <a:lstStyle/>
          <a:p>
            <a:pPr algn="r"/>
            <a:r>
              <a:rPr lang="ar-SA" sz="2000" b="1" u="sng" dirty="0">
                <a:solidFill>
                  <a:srgbClr val="FF0000"/>
                </a:solidFill>
                <a:ea typeface="Times New Roman"/>
              </a:rPr>
              <a:t>الفريق الرياضى</a:t>
            </a:r>
            <a:r>
              <a:rPr lang="en-US" sz="2000" b="1" u="sng" dirty="0" smtClean="0">
                <a:solidFill>
                  <a:srgbClr val="FF0000"/>
                </a:solidFill>
                <a:effectLst/>
                <a:latin typeface="Times New Roman"/>
                <a:ea typeface="Times New Roman"/>
              </a:rPr>
              <a:t> :</a:t>
            </a:r>
            <a:r>
              <a:rPr lang="en-US" sz="2000" b="1" u="sng" dirty="0" smtClean="0">
                <a:effectLst/>
                <a:latin typeface="Arial"/>
                <a:ea typeface="Times New Roman"/>
              </a:rPr>
              <a:t/>
            </a:r>
            <a:br>
              <a:rPr lang="en-US" sz="2000" b="1" u="sng" dirty="0" smtClean="0">
                <a:effectLst/>
                <a:latin typeface="Arial"/>
                <a:ea typeface="Times New Roman"/>
              </a:rPr>
            </a:br>
            <a:r>
              <a:rPr lang="en-US" sz="2000" b="1" dirty="0" smtClean="0">
                <a:effectLst/>
                <a:latin typeface="Arial"/>
                <a:ea typeface="Times New Roman"/>
              </a:rPr>
              <a:t/>
            </a:r>
            <a:br>
              <a:rPr lang="en-US" sz="2000" b="1" dirty="0" smtClean="0">
                <a:effectLst/>
                <a:latin typeface="Arial"/>
                <a:ea typeface="Times New Roman"/>
              </a:rPr>
            </a:br>
            <a:r>
              <a:rPr lang="ar-SA" sz="2000" b="1" dirty="0">
                <a:solidFill>
                  <a:srgbClr val="0000FF"/>
                </a:solidFill>
                <a:ea typeface="Times New Roman"/>
              </a:rPr>
              <a:t>هو مجموعة من الأفراد يتوافر بينهم التلاحم والتنافس فى ضوء الأهداف الموضوعة هذا العدد يختلف من نشاط لآخر فالفريق الجيد يعد هو مفتاح المستقبل فى المنافسة العالمية وهو ضرورة حتمية لنجاح العمل الجماعى فهو وسيلة لتمكين الأفراد من العمل كوحده مترابطه متجانسة وهم يشتركون فى أداء مهمة متواصلة ذات أهداف وغايات مشتركة</a:t>
            </a:r>
            <a:endParaRPr lang="ar-EG" sz="2000" dirty="0"/>
          </a:p>
        </p:txBody>
      </p:sp>
      <p:sp>
        <p:nvSpPr>
          <p:cNvPr id="3" name="Content Placeholder 2"/>
          <p:cNvSpPr>
            <a:spLocks noGrp="1"/>
          </p:cNvSpPr>
          <p:nvPr>
            <p:ph idx="1"/>
          </p:nvPr>
        </p:nvSpPr>
        <p:spPr>
          <a:xfrm>
            <a:off x="457200" y="3140968"/>
            <a:ext cx="7931224" cy="2985195"/>
          </a:xfrm>
        </p:spPr>
        <p:txBody>
          <a:bodyPr/>
          <a:lstStyle/>
          <a:p>
            <a:endParaRPr lang="ar-EG" dirty="0"/>
          </a:p>
        </p:txBody>
      </p:sp>
    </p:spTree>
    <p:extLst>
      <p:ext uri="{BB962C8B-B14F-4D97-AF65-F5344CB8AC3E}">
        <p14:creationId xmlns:p14="http://schemas.microsoft.com/office/powerpoint/2010/main" val="2054600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568952" cy="4968552"/>
          </a:xfrm>
        </p:spPr>
        <p:txBody>
          <a:bodyPr>
            <a:noAutofit/>
          </a:bodyPr>
          <a:lstStyle/>
          <a:p>
            <a:pPr marL="914400" algn="r"/>
            <a:r>
              <a:rPr lang="en-US" sz="2000" b="1" dirty="0" smtClean="0">
                <a:solidFill>
                  <a:srgbClr val="FF0000"/>
                </a:solidFill>
                <a:effectLst/>
                <a:latin typeface="Symbol"/>
                <a:ea typeface="Times New Roman"/>
                <a:cs typeface="Arial"/>
              </a:rPr>
              <a:t>· </a:t>
            </a:r>
            <a:r>
              <a:rPr lang="ar-SA" sz="2000" b="1" u="sng" dirty="0" smtClean="0">
                <a:solidFill>
                  <a:srgbClr val="FF0000"/>
                </a:solidFill>
                <a:effectLst/>
                <a:latin typeface="Times New Roman"/>
                <a:ea typeface="Times New Roman"/>
              </a:rPr>
              <a:t>سمات الفريق</a:t>
            </a:r>
            <a:r>
              <a:rPr lang="en-US" sz="2000" b="1" dirty="0" smtClean="0">
                <a:solidFill>
                  <a:srgbClr val="FF0000"/>
                </a:solidFill>
                <a:effectLst/>
                <a:latin typeface="Times New Roman"/>
                <a:ea typeface="Times New Roman"/>
              </a:rPr>
              <a:t> :</a:t>
            </a:r>
            <a:r>
              <a:rPr lang="en-US" sz="2000" b="1" dirty="0" smtClean="0">
                <a:effectLst/>
                <a:latin typeface="Arial"/>
                <a:ea typeface="Times New Roman"/>
              </a:rPr>
              <a:t/>
            </a:r>
            <a:br>
              <a:rPr lang="en-US" sz="2000" b="1" dirty="0" smtClean="0">
                <a:effectLst/>
                <a:latin typeface="Arial"/>
                <a:ea typeface="Times New Roman"/>
              </a:rPr>
            </a:br>
            <a:r>
              <a:rPr lang="en-US" sz="2000" b="1" dirty="0" smtClean="0">
                <a:effectLst/>
                <a:latin typeface="Arial"/>
                <a:ea typeface="Times New Roman"/>
              </a:rPr>
              <a:t/>
            </a:r>
            <a:br>
              <a:rPr lang="en-US" sz="2000" b="1" dirty="0" smtClean="0">
                <a:effectLst/>
                <a:latin typeface="Arial"/>
                <a:ea typeface="Times New Roman"/>
              </a:rPr>
            </a:br>
            <a:r>
              <a:rPr lang="ar-SA" sz="2000" b="1" dirty="0" smtClean="0">
                <a:solidFill>
                  <a:srgbClr val="0000FF"/>
                </a:solidFill>
                <a:effectLst/>
                <a:latin typeface="Times New Roman"/>
                <a:ea typeface="Times New Roman"/>
              </a:rPr>
              <a:t>هى مجموعة من العناصر التى يجب أن تتوافر فى الفريق الفعال وهى كالتالى</a:t>
            </a:r>
            <a:r>
              <a:rPr lang="en-US" sz="2000" b="1" dirty="0" smtClean="0">
                <a:solidFill>
                  <a:srgbClr val="0000FF"/>
                </a:solidFill>
                <a:effectLst/>
                <a:latin typeface="Times New Roman"/>
                <a:ea typeface="Times New Roman"/>
              </a:rPr>
              <a:t> : </a:t>
            </a:r>
            <a:r>
              <a:rPr lang="en-US" sz="2000" b="1" dirty="0" smtClean="0">
                <a:effectLst/>
                <a:latin typeface="Arial"/>
                <a:ea typeface="Times New Roman"/>
              </a:rPr>
              <a:t/>
            </a:r>
            <a:br>
              <a:rPr lang="en-US" sz="2000" b="1" dirty="0" smtClean="0">
                <a:effectLst/>
                <a:latin typeface="Arial"/>
                <a:ea typeface="Times New Roman"/>
              </a:rPr>
            </a:br>
            <a:r>
              <a:rPr lang="en-US" sz="2000" b="1" dirty="0" smtClean="0">
                <a:effectLst/>
                <a:latin typeface="Arial"/>
                <a:ea typeface="Times New Roman"/>
              </a:rPr>
              <a:t/>
            </a:r>
            <a:br>
              <a:rPr lang="en-US" sz="2000" b="1" dirty="0" smtClean="0">
                <a:effectLst/>
                <a:latin typeface="Arial"/>
                <a:ea typeface="Times New Roman"/>
              </a:rPr>
            </a:br>
            <a:r>
              <a:rPr lang="en-US" sz="2000" b="1" dirty="0" smtClean="0">
                <a:solidFill>
                  <a:srgbClr val="0000FF"/>
                </a:solidFill>
                <a:effectLst/>
                <a:latin typeface="Times New Roman"/>
                <a:ea typeface="Times New Roman"/>
              </a:rPr>
              <a:t>1. </a:t>
            </a:r>
            <a:r>
              <a:rPr lang="ar-SA" sz="2000" b="1" dirty="0" smtClean="0">
                <a:solidFill>
                  <a:srgbClr val="0000FF"/>
                </a:solidFill>
                <a:effectLst/>
                <a:latin typeface="Times New Roman"/>
                <a:ea typeface="Times New Roman"/>
              </a:rPr>
              <a:t>وضح الرسالة</a:t>
            </a:r>
            <a:r>
              <a:rPr lang="en-US" sz="2000" b="1" dirty="0" smtClean="0">
                <a:effectLst/>
                <a:latin typeface="Arial"/>
                <a:ea typeface="Times New Roman"/>
              </a:rPr>
              <a:t/>
            </a:r>
            <a:br>
              <a:rPr lang="en-US" sz="2000" b="1" dirty="0" smtClean="0">
                <a:effectLst/>
                <a:latin typeface="Arial"/>
                <a:ea typeface="Times New Roman"/>
              </a:rPr>
            </a:br>
            <a:r>
              <a:rPr lang="en-US" sz="2000" b="1" dirty="0" smtClean="0">
                <a:solidFill>
                  <a:srgbClr val="0000FF"/>
                </a:solidFill>
                <a:effectLst/>
                <a:latin typeface="Times New Roman"/>
                <a:ea typeface="Times New Roman"/>
              </a:rPr>
              <a:t>2. </a:t>
            </a:r>
            <a:r>
              <a:rPr lang="ar-SA" sz="2000" b="1" dirty="0" smtClean="0">
                <a:solidFill>
                  <a:srgbClr val="0000FF"/>
                </a:solidFill>
                <a:effectLst/>
                <a:latin typeface="Times New Roman"/>
                <a:ea typeface="Times New Roman"/>
              </a:rPr>
              <a:t>يعمل بإبداع ويشجع على الإبتكار </a:t>
            </a:r>
            <a:r>
              <a:rPr lang="en-US" sz="2000" b="1" dirty="0" smtClean="0">
                <a:effectLst/>
                <a:latin typeface="Arial"/>
                <a:ea typeface="Times New Roman"/>
              </a:rPr>
              <a:t/>
            </a:r>
            <a:br>
              <a:rPr lang="en-US" sz="2000" b="1" dirty="0" smtClean="0">
                <a:effectLst/>
                <a:latin typeface="Arial"/>
                <a:ea typeface="Times New Roman"/>
              </a:rPr>
            </a:br>
            <a:r>
              <a:rPr lang="en-US" sz="2000" b="1" dirty="0" smtClean="0">
                <a:solidFill>
                  <a:srgbClr val="0000FF"/>
                </a:solidFill>
                <a:effectLst/>
                <a:latin typeface="Times New Roman"/>
                <a:ea typeface="Times New Roman"/>
              </a:rPr>
              <a:t>3. </a:t>
            </a:r>
            <a:r>
              <a:rPr lang="ar-SA" sz="2000" b="1" dirty="0" smtClean="0">
                <a:solidFill>
                  <a:srgbClr val="0000FF"/>
                </a:solidFill>
                <a:effectLst/>
                <a:latin typeface="Times New Roman"/>
                <a:ea typeface="Times New Roman"/>
              </a:rPr>
              <a:t>أدوار ومسئوليات أعضاء الفريق واضحة</a:t>
            </a:r>
            <a:r>
              <a:rPr lang="en-US" sz="2000" b="1" dirty="0" smtClean="0">
                <a:effectLst/>
                <a:latin typeface="Arial"/>
                <a:ea typeface="Times New Roman"/>
              </a:rPr>
              <a:t/>
            </a:r>
            <a:br>
              <a:rPr lang="en-US" sz="2000" b="1" dirty="0" smtClean="0">
                <a:effectLst/>
                <a:latin typeface="Arial"/>
                <a:ea typeface="Times New Roman"/>
              </a:rPr>
            </a:br>
            <a:r>
              <a:rPr lang="en-US" sz="2000" b="1" dirty="0" smtClean="0">
                <a:solidFill>
                  <a:srgbClr val="0000FF"/>
                </a:solidFill>
                <a:effectLst/>
                <a:latin typeface="Times New Roman"/>
                <a:ea typeface="Times New Roman"/>
              </a:rPr>
              <a:t>4. </a:t>
            </a:r>
            <a:r>
              <a:rPr lang="ar-SA" sz="2000" b="1" dirty="0" smtClean="0">
                <a:solidFill>
                  <a:srgbClr val="0000FF"/>
                </a:solidFill>
                <a:effectLst/>
                <a:latin typeface="Times New Roman"/>
                <a:ea typeface="Times New Roman"/>
              </a:rPr>
              <a:t>أعضاؤه متعاونون</a:t>
            </a:r>
            <a:r>
              <a:rPr lang="en-US" sz="2000" b="1" dirty="0" smtClean="0">
                <a:effectLst/>
                <a:latin typeface="Arial"/>
                <a:ea typeface="Times New Roman"/>
              </a:rPr>
              <a:t/>
            </a:r>
            <a:br>
              <a:rPr lang="en-US" sz="2000" b="1" dirty="0" smtClean="0">
                <a:effectLst/>
                <a:latin typeface="Arial"/>
                <a:ea typeface="Times New Roman"/>
              </a:rPr>
            </a:br>
            <a:r>
              <a:rPr lang="en-US" sz="2000" b="1" dirty="0" smtClean="0">
                <a:solidFill>
                  <a:srgbClr val="0000FF"/>
                </a:solidFill>
                <a:effectLst/>
                <a:latin typeface="Times New Roman"/>
                <a:ea typeface="Times New Roman"/>
              </a:rPr>
              <a:t>5. </a:t>
            </a:r>
            <a:r>
              <a:rPr lang="ar-SA" sz="2000" b="1" dirty="0" smtClean="0">
                <a:solidFill>
                  <a:srgbClr val="0000FF"/>
                </a:solidFill>
                <a:effectLst/>
                <a:latin typeface="Times New Roman"/>
                <a:ea typeface="Times New Roman"/>
              </a:rPr>
              <a:t>يقوم الفريق بحل مشكلاته بنفسه </a:t>
            </a:r>
            <a:r>
              <a:rPr lang="en-US" sz="2000" b="1" dirty="0" smtClean="0">
                <a:effectLst/>
                <a:latin typeface="Arial"/>
                <a:ea typeface="Times New Roman"/>
              </a:rPr>
              <a:t/>
            </a:r>
            <a:br>
              <a:rPr lang="en-US" sz="2000" b="1" dirty="0" smtClean="0">
                <a:effectLst/>
                <a:latin typeface="Arial"/>
                <a:ea typeface="Times New Roman"/>
              </a:rPr>
            </a:br>
            <a:r>
              <a:rPr lang="en-US" sz="2000" b="1" dirty="0" smtClean="0">
                <a:solidFill>
                  <a:srgbClr val="0000FF"/>
                </a:solidFill>
                <a:effectLst/>
                <a:latin typeface="Times New Roman"/>
                <a:ea typeface="Times New Roman"/>
              </a:rPr>
              <a:t>6. </a:t>
            </a:r>
            <a:r>
              <a:rPr lang="ar-SA" sz="2000" b="1" dirty="0" smtClean="0">
                <a:solidFill>
                  <a:srgbClr val="0000FF"/>
                </a:solidFill>
                <a:effectLst/>
                <a:latin typeface="Times New Roman"/>
                <a:ea typeface="Times New Roman"/>
              </a:rPr>
              <a:t>التوجيه والرقابة الذاتيه</a:t>
            </a:r>
            <a:r>
              <a:rPr lang="en-US" sz="2000" b="1" dirty="0" smtClean="0">
                <a:effectLst/>
                <a:latin typeface="Arial"/>
                <a:ea typeface="Times New Roman"/>
              </a:rPr>
              <a:t/>
            </a:r>
            <a:br>
              <a:rPr lang="en-US" sz="2000" b="1" dirty="0" smtClean="0">
                <a:effectLst/>
                <a:latin typeface="Arial"/>
                <a:ea typeface="Times New Roman"/>
              </a:rPr>
            </a:br>
            <a:r>
              <a:rPr lang="en-US" sz="2000" b="1" dirty="0" smtClean="0">
                <a:solidFill>
                  <a:srgbClr val="0000FF"/>
                </a:solidFill>
                <a:effectLst/>
                <a:latin typeface="Times New Roman"/>
                <a:ea typeface="Times New Roman"/>
              </a:rPr>
              <a:t>7. </a:t>
            </a:r>
            <a:r>
              <a:rPr lang="ar-SA" sz="2000" b="1" dirty="0" smtClean="0">
                <a:solidFill>
                  <a:srgbClr val="0000FF"/>
                </a:solidFill>
                <a:effectLst/>
                <a:latin typeface="Times New Roman"/>
                <a:ea typeface="Times New Roman"/>
              </a:rPr>
              <a:t>الانتماء نحو المؤسسة التى يتبعها</a:t>
            </a:r>
            <a:r>
              <a:rPr lang="en-US" sz="2000" b="1" dirty="0" smtClean="0">
                <a:effectLst/>
                <a:latin typeface="Arial"/>
                <a:ea typeface="Times New Roman"/>
              </a:rPr>
              <a:t/>
            </a:r>
            <a:br>
              <a:rPr lang="en-US" sz="2000" b="1" dirty="0" smtClean="0">
                <a:effectLst/>
                <a:latin typeface="Arial"/>
                <a:ea typeface="Times New Roman"/>
              </a:rPr>
            </a:br>
            <a:r>
              <a:rPr lang="en-US" sz="2000" b="1" dirty="0" smtClean="0">
                <a:solidFill>
                  <a:srgbClr val="0000FF"/>
                </a:solidFill>
                <a:effectLst/>
                <a:latin typeface="Times New Roman"/>
                <a:ea typeface="Times New Roman"/>
              </a:rPr>
              <a:t>8. </a:t>
            </a:r>
            <a:r>
              <a:rPr lang="ar-SA" sz="2000" b="1" dirty="0" smtClean="0">
                <a:solidFill>
                  <a:srgbClr val="0000FF"/>
                </a:solidFill>
                <a:effectLst/>
                <a:latin typeface="Times New Roman"/>
                <a:ea typeface="Times New Roman"/>
              </a:rPr>
              <a:t>لديهم دافعية الآراء الجيد</a:t>
            </a:r>
            <a:r>
              <a:rPr lang="en-US" sz="2000" b="1" dirty="0" smtClean="0">
                <a:effectLst/>
                <a:latin typeface="Arial"/>
                <a:ea typeface="Times New Roman"/>
              </a:rPr>
              <a:t/>
            </a:r>
            <a:br>
              <a:rPr lang="en-US" sz="2000" b="1" dirty="0" smtClean="0">
                <a:effectLst/>
                <a:latin typeface="Arial"/>
                <a:ea typeface="Times New Roman"/>
              </a:rPr>
            </a:br>
            <a:r>
              <a:rPr lang="en-US" sz="2000" b="1" dirty="0" smtClean="0">
                <a:solidFill>
                  <a:srgbClr val="0000FF"/>
                </a:solidFill>
                <a:effectLst/>
                <a:latin typeface="Times New Roman"/>
                <a:ea typeface="Times New Roman"/>
              </a:rPr>
              <a:t>9. </a:t>
            </a:r>
            <a:r>
              <a:rPr lang="ar-SA" sz="2000" b="1" dirty="0" smtClean="0">
                <a:solidFill>
                  <a:srgbClr val="0000FF"/>
                </a:solidFill>
                <a:effectLst/>
                <a:latin typeface="Times New Roman"/>
                <a:ea typeface="Times New Roman"/>
              </a:rPr>
              <a:t>العلاقة القوية والاتصال الفعال بين الأعضاء</a:t>
            </a:r>
            <a:r>
              <a:rPr lang="en-US" sz="2000" b="1" dirty="0" smtClean="0">
                <a:effectLst/>
                <a:latin typeface="Arial"/>
                <a:ea typeface="Times New Roman"/>
              </a:rPr>
              <a:t/>
            </a:r>
            <a:br>
              <a:rPr lang="en-US" sz="2000" b="1" dirty="0" smtClean="0">
                <a:effectLst/>
                <a:latin typeface="Arial"/>
                <a:ea typeface="Times New Roman"/>
              </a:rPr>
            </a:br>
            <a:r>
              <a:rPr lang="en-US" sz="2000" b="1" dirty="0" smtClean="0">
                <a:solidFill>
                  <a:srgbClr val="0000FF"/>
                </a:solidFill>
                <a:effectLst/>
                <a:latin typeface="Times New Roman"/>
                <a:ea typeface="Times New Roman"/>
              </a:rPr>
              <a:t>10. </a:t>
            </a:r>
            <a:r>
              <a:rPr lang="ar-SA" sz="2000" b="1" dirty="0" smtClean="0">
                <a:solidFill>
                  <a:srgbClr val="0000FF"/>
                </a:solidFill>
                <a:effectLst/>
                <a:latin typeface="Times New Roman"/>
                <a:ea typeface="Times New Roman"/>
              </a:rPr>
              <a:t>اتخاذ القرارات بالإجماع</a:t>
            </a:r>
            <a:r>
              <a:rPr lang="en-US" sz="2000" b="1" dirty="0" smtClean="0">
                <a:effectLst/>
                <a:latin typeface="Arial"/>
                <a:ea typeface="Times New Roman"/>
              </a:rPr>
              <a:t/>
            </a:r>
            <a:br>
              <a:rPr lang="en-US" sz="2000" b="1" dirty="0" smtClean="0">
                <a:effectLst/>
                <a:latin typeface="Arial"/>
                <a:ea typeface="Times New Roman"/>
              </a:rPr>
            </a:br>
            <a:r>
              <a:rPr lang="en-US" sz="2000" b="1" dirty="0" smtClean="0">
                <a:solidFill>
                  <a:srgbClr val="0000FF"/>
                </a:solidFill>
                <a:effectLst/>
                <a:latin typeface="Times New Roman"/>
                <a:ea typeface="Times New Roman"/>
              </a:rPr>
              <a:t>11. </a:t>
            </a:r>
            <a:r>
              <a:rPr lang="ar-SA" sz="2000" b="1" dirty="0" smtClean="0">
                <a:solidFill>
                  <a:srgbClr val="0000FF"/>
                </a:solidFill>
                <a:effectLst/>
                <a:latin typeface="Times New Roman"/>
                <a:ea typeface="Times New Roman"/>
              </a:rPr>
              <a:t>التطوير الدائم وتحسين الأداء</a:t>
            </a:r>
            <a:r>
              <a:rPr lang="en-US" sz="2000" dirty="0" smtClean="0">
                <a:effectLst/>
                <a:latin typeface="Times New Roman"/>
                <a:ea typeface="Times New Roman"/>
              </a:rPr>
              <a:t/>
            </a:r>
            <a:br>
              <a:rPr lang="en-US" sz="2000" dirty="0" smtClean="0">
                <a:effectLst/>
                <a:latin typeface="Times New Roman"/>
                <a:ea typeface="Times New Roman"/>
              </a:rPr>
            </a:br>
            <a:endParaRPr lang="ar-EG" sz="2000" dirty="0"/>
          </a:p>
        </p:txBody>
      </p:sp>
      <p:sp>
        <p:nvSpPr>
          <p:cNvPr id="3" name="Content Placeholder 2"/>
          <p:cNvSpPr>
            <a:spLocks noGrp="1"/>
          </p:cNvSpPr>
          <p:nvPr>
            <p:ph idx="1"/>
          </p:nvPr>
        </p:nvSpPr>
        <p:spPr>
          <a:xfrm>
            <a:off x="457200" y="5805264"/>
            <a:ext cx="8229600" cy="320899"/>
          </a:xfrm>
        </p:spPr>
        <p:txBody>
          <a:bodyPr>
            <a:normAutofit fontScale="55000" lnSpcReduction="20000"/>
          </a:bodyPr>
          <a:lstStyle/>
          <a:p>
            <a:endParaRPr lang="ar-EG" dirty="0"/>
          </a:p>
        </p:txBody>
      </p:sp>
    </p:spTree>
    <p:extLst>
      <p:ext uri="{BB962C8B-B14F-4D97-AF65-F5344CB8AC3E}">
        <p14:creationId xmlns:p14="http://schemas.microsoft.com/office/powerpoint/2010/main" val="1554018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3672408"/>
          </a:xfrm>
        </p:spPr>
        <p:txBody>
          <a:bodyPr>
            <a:normAutofit/>
          </a:bodyPr>
          <a:lstStyle/>
          <a:p>
            <a:r>
              <a:rPr lang="en-US" sz="2000" b="1" u="sng" dirty="0" smtClean="0">
                <a:solidFill>
                  <a:srgbClr val="FF0000"/>
                </a:solidFill>
                <a:effectLst/>
                <a:latin typeface="Symbol"/>
                <a:ea typeface="Times New Roman"/>
                <a:cs typeface="Arial"/>
              </a:rPr>
              <a:t>· </a:t>
            </a:r>
            <a:r>
              <a:rPr lang="ar-SA" sz="2000" b="1" u="sng" dirty="0">
                <a:solidFill>
                  <a:srgbClr val="FF0000"/>
                </a:solidFill>
                <a:ea typeface="Times New Roman"/>
              </a:rPr>
              <a:t>صفات الفريق الرياضى</a:t>
            </a:r>
            <a:r>
              <a:rPr lang="en-US" sz="2000" b="1" u="sng" dirty="0" smtClean="0">
                <a:solidFill>
                  <a:srgbClr val="FF0000"/>
                </a:solidFill>
                <a:effectLst/>
                <a:latin typeface="Times New Roman"/>
                <a:ea typeface="Times New Roman"/>
              </a:rPr>
              <a:t> : </a:t>
            </a:r>
            <a:r>
              <a:rPr lang="en-US" sz="2000" b="1" u="sng" dirty="0" smtClean="0">
                <a:effectLst/>
                <a:latin typeface="Arial"/>
                <a:ea typeface="Times New Roman"/>
              </a:rPr>
              <a:t/>
            </a:r>
            <a:br>
              <a:rPr lang="en-US" sz="2000" b="1" u="sng" dirty="0" smtClean="0">
                <a:effectLst/>
                <a:latin typeface="Arial"/>
                <a:ea typeface="Times New Roman"/>
              </a:rPr>
            </a:br>
            <a:r>
              <a:rPr lang="en-US" sz="2000" b="1" dirty="0" smtClean="0">
                <a:effectLst/>
                <a:latin typeface="Arial"/>
                <a:ea typeface="Times New Roman"/>
              </a:rPr>
              <a:t/>
            </a:r>
            <a:br>
              <a:rPr lang="en-US" sz="2000" b="1" dirty="0" smtClean="0">
                <a:effectLst/>
                <a:latin typeface="Arial"/>
                <a:ea typeface="Times New Roman"/>
              </a:rPr>
            </a:br>
            <a:r>
              <a:rPr lang="ar-SA" sz="2000" b="1" dirty="0">
                <a:solidFill>
                  <a:srgbClr val="0000FF"/>
                </a:solidFill>
                <a:ea typeface="Times New Roman"/>
              </a:rPr>
              <a:t>لكى نقوم بتكوين أو تصنيع فريق رياضى جيد لابد وأن يكون هناك مجموعة لاعبين على مستوى متميزويملكون المؤهلات اللازمة لتحقيق الأهداف ويخضعون لقيادة زميلهم فى الملعب والقائد المسئول عن الفريق خارج الملعب فالمجموعة التى تتصف بذلك تكون مؤهلة وبشكل كبير لتحقيق البطولة وخلاصة القول فإن هناك مجموعة من الصفات التى يجب أن يتحلى بها الفريق الرياضى فمنها على سبيل المثال</a:t>
            </a:r>
            <a:r>
              <a:rPr lang="en-US" sz="2000" b="1" dirty="0" smtClean="0">
                <a:solidFill>
                  <a:srgbClr val="0000FF"/>
                </a:solidFill>
                <a:effectLst/>
                <a:latin typeface="Times New Roman"/>
                <a:ea typeface="Times New Roman"/>
              </a:rPr>
              <a:t> :</a:t>
            </a:r>
            <a:r>
              <a:rPr lang="en-US" sz="2000" b="1" dirty="0" smtClean="0">
                <a:effectLst/>
                <a:latin typeface="Arial"/>
                <a:ea typeface="Times New Roman"/>
              </a:rPr>
              <a:t/>
            </a:r>
            <a:br>
              <a:rPr lang="en-US" sz="2000" b="1" dirty="0" smtClean="0">
                <a:effectLst/>
                <a:latin typeface="Arial"/>
                <a:ea typeface="Times New Roman"/>
              </a:rPr>
            </a:br>
            <a:r>
              <a:rPr lang="en-US" sz="2000" b="1" dirty="0" smtClean="0">
                <a:solidFill>
                  <a:srgbClr val="0000FF"/>
                </a:solidFill>
                <a:effectLst/>
                <a:latin typeface="Times New Roman"/>
                <a:ea typeface="Times New Roman"/>
              </a:rPr>
              <a:t>1. </a:t>
            </a:r>
            <a:r>
              <a:rPr lang="ar-SA" sz="2000" b="1" dirty="0" smtClean="0">
                <a:solidFill>
                  <a:srgbClr val="0000FF"/>
                </a:solidFill>
                <a:effectLst/>
                <a:latin typeface="Times New Roman"/>
                <a:ea typeface="Times New Roman"/>
              </a:rPr>
              <a:t>تفاعل الفريق</a:t>
            </a:r>
            <a:r>
              <a:rPr lang="en-US" sz="2000" b="1" dirty="0" smtClean="0">
                <a:effectLst/>
                <a:latin typeface="Arial"/>
                <a:ea typeface="Times New Roman"/>
              </a:rPr>
              <a:t/>
            </a:r>
            <a:br>
              <a:rPr lang="en-US" sz="2000" b="1" dirty="0" smtClean="0">
                <a:effectLst/>
                <a:latin typeface="Arial"/>
                <a:ea typeface="Times New Roman"/>
              </a:rPr>
            </a:br>
            <a:r>
              <a:rPr lang="en-US" sz="2000" b="1" dirty="0" smtClean="0">
                <a:solidFill>
                  <a:srgbClr val="0000FF"/>
                </a:solidFill>
                <a:effectLst/>
                <a:latin typeface="Times New Roman"/>
                <a:ea typeface="Times New Roman"/>
              </a:rPr>
              <a:t>2. </a:t>
            </a:r>
            <a:r>
              <a:rPr lang="ar-SA" sz="2000" b="1" dirty="0" smtClean="0">
                <a:solidFill>
                  <a:srgbClr val="0000FF"/>
                </a:solidFill>
                <a:effectLst/>
                <a:latin typeface="Times New Roman"/>
                <a:ea typeface="Times New Roman"/>
              </a:rPr>
              <a:t>تعاون أفراد الفريق</a:t>
            </a:r>
            <a:r>
              <a:rPr lang="en-US" sz="2000" b="1" dirty="0" smtClean="0">
                <a:effectLst/>
                <a:latin typeface="Arial"/>
                <a:ea typeface="Times New Roman"/>
              </a:rPr>
              <a:t/>
            </a:r>
            <a:br>
              <a:rPr lang="en-US" sz="2000" b="1" dirty="0" smtClean="0">
                <a:effectLst/>
                <a:latin typeface="Arial"/>
                <a:ea typeface="Times New Roman"/>
              </a:rPr>
            </a:br>
            <a:r>
              <a:rPr lang="en-US" sz="2000" b="1" dirty="0" smtClean="0">
                <a:solidFill>
                  <a:srgbClr val="0000FF"/>
                </a:solidFill>
                <a:effectLst/>
                <a:latin typeface="Times New Roman"/>
                <a:ea typeface="Times New Roman"/>
              </a:rPr>
              <a:t>3. </a:t>
            </a:r>
            <a:r>
              <a:rPr lang="ar-SA" sz="2000" b="1" dirty="0" smtClean="0">
                <a:solidFill>
                  <a:srgbClr val="0000FF"/>
                </a:solidFill>
                <a:effectLst/>
                <a:latin typeface="Times New Roman"/>
                <a:ea typeface="Times New Roman"/>
              </a:rPr>
              <a:t>دافعية الفريق</a:t>
            </a:r>
            <a:endParaRPr lang="ar-EG" sz="2000" dirty="0"/>
          </a:p>
        </p:txBody>
      </p:sp>
      <p:sp>
        <p:nvSpPr>
          <p:cNvPr id="3" name="Content Placeholder 2"/>
          <p:cNvSpPr>
            <a:spLocks noGrp="1"/>
          </p:cNvSpPr>
          <p:nvPr>
            <p:ph idx="1"/>
          </p:nvPr>
        </p:nvSpPr>
        <p:spPr>
          <a:xfrm>
            <a:off x="323528" y="5589240"/>
            <a:ext cx="8229600" cy="4525963"/>
          </a:xfrm>
        </p:spPr>
        <p:txBody>
          <a:bodyPr/>
          <a:lstStyle/>
          <a:p>
            <a:endParaRPr lang="ar-EG" dirty="0"/>
          </a:p>
        </p:txBody>
      </p:sp>
    </p:spTree>
    <p:extLst>
      <p:ext uri="{BB962C8B-B14F-4D97-AF65-F5344CB8AC3E}">
        <p14:creationId xmlns:p14="http://schemas.microsoft.com/office/powerpoint/2010/main" val="2923528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548680"/>
            <a:ext cx="8496944" cy="1935088"/>
          </a:xfrm>
        </p:spPr>
        <p:txBody>
          <a:bodyPr>
            <a:noAutofit/>
          </a:bodyPr>
          <a:lstStyle/>
          <a:p>
            <a:pPr algn="r"/>
            <a:r>
              <a:rPr lang="ar-SA" sz="2000" b="1" dirty="0">
                <a:solidFill>
                  <a:srgbClr val="993366"/>
                </a:solidFill>
                <a:ea typeface="Times New Roman"/>
              </a:rPr>
              <a:t>الهدف </a:t>
            </a:r>
            <a:r>
              <a:rPr lang="ar-SA" sz="2000" b="1" dirty="0">
                <a:solidFill>
                  <a:srgbClr val="0000FF"/>
                </a:solidFill>
                <a:ea typeface="Times New Roman"/>
              </a:rPr>
              <a:t>هو ما يسعى أو ما يحاول الفرد الوصول إليه أى إنها مرحلة من السعى الى حيث يوجه الأفراد جهودهم </a:t>
            </a:r>
            <a:r>
              <a:rPr lang="en-US" sz="2000" b="1" dirty="0" smtClean="0">
                <a:effectLst/>
                <a:latin typeface="Arial"/>
                <a:ea typeface="Times New Roman"/>
              </a:rPr>
              <a:t/>
            </a:r>
            <a:br>
              <a:rPr lang="en-US" sz="2000" b="1" dirty="0" smtClean="0">
                <a:effectLst/>
                <a:latin typeface="Arial"/>
                <a:ea typeface="Times New Roman"/>
              </a:rPr>
            </a:br>
            <a:r>
              <a:rPr lang="ar-SA" sz="2000" b="1" dirty="0">
                <a:solidFill>
                  <a:srgbClr val="0000FF"/>
                </a:solidFill>
                <a:ea typeface="Times New Roman"/>
              </a:rPr>
              <a:t>ونجد هنا أن تحقيق الفريق لأهدافه يعتبر أمرا مشبعا من أجل تحقيق المزيد من هذه الأهداف وعلى ذلك فعملية تحديد الأهداف تأتى فى ضوء الامكانات والقدرات المختلفة للفريق الرياضى وفى ضوء تحديد السياسة العامة للمؤسسة الرياضية والتابعة للدولة</a:t>
            </a:r>
            <a:endParaRPr lang="ar-EG" sz="2000" dirty="0"/>
          </a:p>
        </p:txBody>
      </p:sp>
      <p:sp>
        <p:nvSpPr>
          <p:cNvPr id="3" name="Content Placeholder 2"/>
          <p:cNvSpPr>
            <a:spLocks noGrp="1"/>
          </p:cNvSpPr>
          <p:nvPr>
            <p:ph idx="1"/>
          </p:nvPr>
        </p:nvSpPr>
        <p:spPr>
          <a:xfrm>
            <a:off x="323528" y="3933056"/>
            <a:ext cx="8229600" cy="4525963"/>
          </a:xfrm>
        </p:spPr>
        <p:txBody>
          <a:bodyPr/>
          <a:lstStyle/>
          <a:p>
            <a:endParaRPr lang="ar-EG" dirty="0"/>
          </a:p>
        </p:txBody>
      </p:sp>
    </p:spTree>
    <p:extLst>
      <p:ext uri="{BB962C8B-B14F-4D97-AF65-F5344CB8AC3E}">
        <p14:creationId xmlns:p14="http://schemas.microsoft.com/office/powerpoint/2010/main" val="2540737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74642"/>
          </a:xfrm>
        </p:spPr>
        <p:txBody>
          <a:bodyPr>
            <a:normAutofit/>
          </a:bodyPr>
          <a:lstStyle/>
          <a:p>
            <a:pPr lvl="0" algn="r"/>
            <a:r>
              <a:rPr lang="ar-EG" sz="2000" b="1" dirty="0" smtClean="0"/>
              <a:t>المراجع العلمية : </a:t>
            </a:r>
            <a:br>
              <a:rPr lang="ar-EG" sz="2000" b="1" dirty="0" smtClean="0"/>
            </a:br>
            <a:r>
              <a:rPr lang="ar-EG" sz="2000" b="1" dirty="0" smtClean="0"/>
              <a:t>جودت </a:t>
            </a:r>
            <a:r>
              <a:rPr lang="ar-EG" sz="2000" b="1" dirty="0"/>
              <a:t>سعادة (2003م):"</a:t>
            </a:r>
            <a:r>
              <a:rPr lang="ar-EG" sz="2000" dirty="0"/>
              <a:t>تدريس مهارات التفكير مع مئات من الأسئله التطبيقيه"ط1،دار الشروق للنشر والتوزيع ،عمان.</a:t>
            </a:r>
            <a:r>
              <a:rPr lang="en-US" sz="2000" dirty="0"/>
              <a:t/>
            </a:r>
            <a:br>
              <a:rPr lang="en-US" sz="2000" dirty="0"/>
            </a:br>
            <a:r>
              <a:rPr lang="ar-SA" sz="2000" b="1" dirty="0"/>
              <a:t>حسن حسن عبده (2002م):</a:t>
            </a:r>
            <a:r>
              <a:rPr lang="ar-SA" sz="2000" dirty="0"/>
              <a:t> استبيان تماسك الفريق ، دار حراء ،  المنيا.</a:t>
            </a:r>
            <a:r>
              <a:rPr lang="en-US" sz="2000" dirty="0"/>
              <a:t/>
            </a:r>
            <a:br>
              <a:rPr lang="en-US" sz="2000" dirty="0"/>
            </a:br>
            <a:r>
              <a:rPr lang="ar-SA" sz="2000" b="1" dirty="0"/>
              <a:t>خير الدين على عويس (1993م):</a:t>
            </a:r>
            <a:r>
              <a:rPr lang="ar-SA" sz="2000" dirty="0"/>
              <a:t> مقياس تماسك الفرق الرياضية بدولة الكويت ، المجلة العلمية للتربية البدنية والرياضية ، كلية التربية الرياضية للبنين بالهرم ، جامعة حلوان ، المجلد 17  أبريل ويوليو. </a:t>
            </a:r>
            <a:r>
              <a:rPr lang="en-US" sz="2000" dirty="0"/>
              <a:t/>
            </a:r>
            <a:br>
              <a:rPr lang="en-US" sz="2000" dirty="0"/>
            </a:br>
            <a:r>
              <a:rPr lang="ar-EG" sz="2000" b="1" dirty="0"/>
              <a:t>ملحوظة : تم اعداد هذا المحتوى من هذة الدراسات والمراجع العلمية </a:t>
            </a:r>
            <a:br>
              <a:rPr lang="ar-EG" sz="2000" b="1" dirty="0"/>
            </a:br>
            <a:r>
              <a:rPr lang="ar-EG" sz="2000" b="1" dirty="0"/>
              <a:t>والكلية غير مسئولة عن هذا المحتوى </a:t>
            </a:r>
            <a:endParaRPr lang="ar-EG" sz="2000" dirty="0"/>
          </a:p>
        </p:txBody>
      </p:sp>
      <p:sp>
        <p:nvSpPr>
          <p:cNvPr id="3" name="Content Placeholder 2"/>
          <p:cNvSpPr>
            <a:spLocks noGrp="1"/>
          </p:cNvSpPr>
          <p:nvPr>
            <p:ph idx="1"/>
          </p:nvPr>
        </p:nvSpPr>
        <p:spPr>
          <a:xfrm flipV="1">
            <a:off x="457200" y="6126163"/>
            <a:ext cx="8229600" cy="183157"/>
          </a:xfrm>
        </p:spPr>
        <p:txBody>
          <a:bodyPr>
            <a:normAutofit fontScale="25000" lnSpcReduction="20000"/>
          </a:bodyPr>
          <a:lstStyle/>
          <a:p>
            <a:endParaRPr lang="ar-EG" dirty="0"/>
          </a:p>
        </p:txBody>
      </p:sp>
    </p:spTree>
    <p:extLst>
      <p:ext uri="{BB962C8B-B14F-4D97-AF65-F5344CB8AC3E}">
        <p14:creationId xmlns:p14="http://schemas.microsoft.com/office/powerpoint/2010/main" val="27896943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44</Words>
  <Application>Microsoft Office PowerPoint</Application>
  <PresentationFormat>On-screen Show (4:3)</PresentationFormat>
  <Paragraphs>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محاضرة  دراسات عليا  ثانية ماحستير الادارة الراضية  بنات سيكلوجية القيادة والجماعات استاذ المادة  استاذ دكتور عاطف نمر خليفة  استاذ مساعد دكتور محمد عبد الكريم نبهان عنوان المحاضرة االجماعات الرياضية  تاريخ 14-3- 2020</vt:lpstr>
      <vt:lpstr>اهمية الجماعة بالنسبة للفرد تعلم الفرد السلوك الاجتماعى المناسب تكسب الفرد معايير السلوك ، وتبلور آراءه الشخصية تعدل مفهوم المرء عن ذاته وتحسنه وتعالج نقاط ضعفة تكسب الفرد الكثير من الصداقات الجديدة تنمو مهارات الفرد وقدراته بشكل اكبر داخل الجماعة تكسب شعوره بالايجابية والمتعة لوجوده فى الجماعة تمد الفرد بقوة هائلة وتشعره بالأمن والتقدير والحب </vt:lpstr>
      <vt:lpstr>أهمية الجماعة بالنسبة للمجتمع  الإسهام فى نمو وتقدم المجتمع فى جميع المجالات السياسية- - جميع المؤسسات الاجتماعية كالمدارس والمستشفيات والمساجد والمصانع كلها ثمرة جهود جماعية . - (لا يستطيع أفراد المجتمع العيش من ير مجهود عمل الجماعة الاستقلال النسبى.)  - البلد والمدينة والأقليم والحكومة والنظام الادارى كله ثمرة جهد الجماعات المختلفة.     كلمة فريق عباره عن مجموعة من الأفراد يتفاعلون مع بعضهم البعض تفاعلا حركيا فى إطار معايير محددة من أجل تحقيق هدف رياضى مشترك فالفريق هو عباره عن عدد من الأفراد يتوافر بينهم التلاحم والتنافس فى ضوء الأهداف الموضوعة هذا العدد يختلف من نشاط لآخر فالفريق الجيد هو مفتاح المستقبل فى المنافسة العالمية وهو ضرورة حتمية لنجاح العمل الجماعى فهو وسيلة لتمكين الأفراد من العمل كوحدة مترابطة متجانسة وهم يشتركون فى أداء مهمة متواصلة ذات أهداف وغايات مشتركة ولكى يكون هناك تفاعل دائم بيد أعضاء الفريق فإنه يستلزم ذلك شروط موضوعة لضمان تلك الفاعلية  </vt:lpstr>
      <vt:lpstr>PowerPoint Presentation</vt:lpstr>
      <vt:lpstr>الفريق الرياضى :  هو مجموعة من الأفراد يتوافر بينهم التلاحم والتنافس فى ضوء الأهداف الموضوعة هذا العدد يختلف من نشاط لآخر فالفريق الجيد يعد هو مفتاح المستقبل فى المنافسة العالمية وهو ضرورة حتمية لنجاح العمل الجماعى فهو وسيلة لتمكين الأفراد من العمل كوحده مترابطه متجانسة وهم يشتركون فى أداء مهمة متواصلة ذات أهداف وغايات مشتركة</vt:lpstr>
      <vt:lpstr>· سمات الفريق :  هى مجموعة من العناصر التى يجب أن تتوافر فى الفريق الفعال وهى كالتالى :   1. وضح الرسالة 2. يعمل بإبداع ويشجع على الإبتكار  3. أدوار ومسئوليات أعضاء الفريق واضحة 4. أعضاؤه متعاونون 5. يقوم الفريق بحل مشكلاته بنفسه  6. التوجيه والرقابة الذاتيه 7. الانتماء نحو المؤسسة التى يتبعها 8. لديهم دافعية الآراء الجيد 9. العلاقة القوية والاتصال الفعال بين الأعضاء 10. اتخاذ القرارات بالإجماع 11. التطوير الدائم وتحسين الأداء </vt:lpstr>
      <vt:lpstr>· صفات الفريق الرياضى :   لكى نقوم بتكوين أو تصنيع فريق رياضى جيد لابد وأن يكون هناك مجموعة لاعبين على مستوى متميزويملكون المؤهلات اللازمة لتحقيق الأهداف ويخضعون لقيادة زميلهم فى الملعب والقائد المسئول عن الفريق خارج الملعب فالمجموعة التى تتصف بذلك تكون مؤهلة وبشكل كبير لتحقيق البطولة وخلاصة القول فإن هناك مجموعة من الصفات التى يجب أن يتحلى بها الفريق الرياضى فمنها على سبيل المثال : 1. تفاعل الفريق 2. تعاون أفراد الفريق 3. دافعية الفريق</vt:lpstr>
      <vt:lpstr>الهدف هو ما يسعى أو ما يحاول الفرد الوصول إليه أى إنها مرحلة من السعى الى حيث يوجه الأفراد جهودهم  ونجد هنا أن تحقيق الفريق لأهدافه يعتبر أمرا مشبعا من أجل تحقيق المزيد من هذه الأهداف وعلى ذلك فعملية تحديد الأهداف تأتى فى ضوء الامكانات والقدرات المختلفة للفريق الرياضى وفى ضوء تحديد السياسة العامة للمؤسسة الرياضية والتابعة للدولة</vt:lpstr>
      <vt:lpstr>المراجع العلمية :  جودت سعادة (2003م):"تدريس مهارات التفكير مع مئات من الأسئله التطبيقيه"ط1،دار الشروق للنشر والتوزيع ،عمان. حسن حسن عبده (2002م): استبيان تماسك الفريق ، دار حراء ،  المنيا. خير الدين على عويس (1993م): مقياس تماسك الفرق الرياضية بدولة الكويت ، المجلة العلمية للتربية البدنية والرياضية ، كلية التربية الرياضية للبنين بالهرم ، جامعة حلوان ، المجلد 17  أبريل ويوليو.  ملحوظة : تم اعداد هذا المحتوى من هذة الدراسات والمراجع العلمية  والكلية غير مسئولة عن هذا المحتوى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دراسات عليا  ثانية ماحستير الادارة الراضية  بنات سيكلوجية القيادة والجماعات استاذ المادة  استاذ دكتور عاطف نمر خليفة  استاذ مساعد دكتور محمد عبد الكريم نبهان عنوان المحاضرة االجماعات الرياضية  تاريخ 14-3- 2020</dc:title>
  <dc:creator>a</dc:creator>
  <cp:lastModifiedBy>a</cp:lastModifiedBy>
  <cp:revision>3</cp:revision>
  <dcterms:created xsi:type="dcterms:W3CDTF">2020-03-16T12:36:58Z</dcterms:created>
  <dcterms:modified xsi:type="dcterms:W3CDTF">2020-03-16T18:44:20Z</dcterms:modified>
</cp:coreProperties>
</file>