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034DC21D-0BED-43B9-8FEC-5B19B5988487}"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183C0E5-D4F6-48F0-92D9-1817DB193FAF}" type="slidenum">
              <a:rPr lang="ar-EG" smtClean="0"/>
              <a:t>‹#›</a:t>
            </a:fld>
            <a:endParaRPr lang="ar-EG"/>
          </a:p>
        </p:txBody>
      </p:sp>
    </p:spTree>
    <p:extLst>
      <p:ext uri="{BB962C8B-B14F-4D97-AF65-F5344CB8AC3E}">
        <p14:creationId xmlns:p14="http://schemas.microsoft.com/office/powerpoint/2010/main" val="2488946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34DC21D-0BED-43B9-8FEC-5B19B5988487}"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183C0E5-D4F6-48F0-92D9-1817DB193FAF}" type="slidenum">
              <a:rPr lang="ar-EG" smtClean="0"/>
              <a:t>‹#›</a:t>
            </a:fld>
            <a:endParaRPr lang="ar-EG"/>
          </a:p>
        </p:txBody>
      </p:sp>
    </p:spTree>
    <p:extLst>
      <p:ext uri="{BB962C8B-B14F-4D97-AF65-F5344CB8AC3E}">
        <p14:creationId xmlns:p14="http://schemas.microsoft.com/office/powerpoint/2010/main" val="3387960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34DC21D-0BED-43B9-8FEC-5B19B5988487}"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183C0E5-D4F6-48F0-92D9-1817DB193FAF}" type="slidenum">
              <a:rPr lang="ar-EG" smtClean="0"/>
              <a:t>‹#›</a:t>
            </a:fld>
            <a:endParaRPr lang="ar-EG"/>
          </a:p>
        </p:txBody>
      </p:sp>
    </p:spTree>
    <p:extLst>
      <p:ext uri="{BB962C8B-B14F-4D97-AF65-F5344CB8AC3E}">
        <p14:creationId xmlns:p14="http://schemas.microsoft.com/office/powerpoint/2010/main" val="3371078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34DC21D-0BED-43B9-8FEC-5B19B5988487}"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183C0E5-D4F6-48F0-92D9-1817DB193FAF}" type="slidenum">
              <a:rPr lang="ar-EG" smtClean="0"/>
              <a:t>‹#›</a:t>
            </a:fld>
            <a:endParaRPr lang="ar-EG"/>
          </a:p>
        </p:txBody>
      </p:sp>
    </p:spTree>
    <p:extLst>
      <p:ext uri="{BB962C8B-B14F-4D97-AF65-F5344CB8AC3E}">
        <p14:creationId xmlns:p14="http://schemas.microsoft.com/office/powerpoint/2010/main" val="566586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4DC21D-0BED-43B9-8FEC-5B19B5988487}"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183C0E5-D4F6-48F0-92D9-1817DB193FAF}" type="slidenum">
              <a:rPr lang="ar-EG" smtClean="0"/>
              <a:t>‹#›</a:t>
            </a:fld>
            <a:endParaRPr lang="ar-EG"/>
          </a:p>
        </p:txBody>
      </p:sp>
    </p:spTree>
    <p:extLst>
      <p:ext uri="{BB962C8B-B14F-4D97-AF65-F5344CB8AC3E}">
        <p14:creationId xmlns:p14="http://schemas.microsoft.com/office/powerpoint/2010/main" val="78258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034DC21D-0BED-43B9-8FEC-5B19B5988487}"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7183C0E5-D4F6-48F0-92D9-1817DB193FAF}" type="slidenum">
              <a:rPr lang="ar-EG" smtClean="0"/>
              <a:t>‹#›</a:t>
            </a:fld>
            <a:endParaRPr lang="ar-EG"/>
          </a:p>
        </p:txBody>
      </p:sp>
    </p:spTree>
    <p:extLst>
      <p:ext uri="{BB962C8B-B14F-4D97-AF65-F5344CB8AC3E}">
        <p14:creationId xmlns:p14="http://schemas.microsoft.com/office/powerpoint/2010/main" val="2582620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034DC21D-0BED-43B9-8FEC-5B19B5988487}" type="datetimeFigureOut">
              <a:rPr lang="ar-EG" smtClean="0"/>
              <a:t>22/07/1441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7183C0E5-D4F6-48F0-92D9-1817DB193FAF}" type="slidenum">
              <a:rPr lang="ar-EG" smtClean="0"/>
              <a:t>‹#›</a:t>
            </a:fld>
            <a:endParaRPr lang="ar-EG"/>
          </a:p>
        </p:txBody>
      </p:sp>
    </p:spTree>
    <p:extLst>
      <p:ext uri="{BB962C8B-B14F-4D97-AF65-F5344CB8AC3E}">
        <p14:creationId xmlns:p14="http://schemas.microsoft.com/office/powerpoint/2010/main" val="881865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034DC21D-0BED-43B9-8FEC-5B19B5988487}" type="datetimeFigureOut">
              <a:rPr lang="ar-EG" smtClean="0"/>
              <a:t>22/07/1441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7183C0E5-D4F6-48F0-92D9-1817DB193FAF}" type="slidenum">
              <a:rPr lang="ar-EG" smtClean="0"/>
              <a:t>‹#›</a:t>
            </a:fld>
            <a:endParaRPr lang="ar-EG"/>
          </a:p>
        </p:txBody>
      </p:sp>
    </p:spTree>
    <p:extLst>
      <p:ext uri="{BB962C8B-B14F-4D97-AF65-F5344CB8AC3E}">
        <p14:creationId xmlns:p14="http://schemas.microsoft.com/office/powerpoint/2010/main" val="1773839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4DC21D-0BED-43B9-8FEC-5B19B5988487}" type="datetimeFigureOut">
              <a:rPr lang="ar-EG" smtClean="0"/>
              <a:t>22/07/1441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7183C0E5-D4F6-48F0-92D9-1817DB193FAF}" type="slidenum">
              <a:rPr lang="ar-EG" smtClean="0"/>
              <a:t>‹#›</a:t>
            </a:fld>
            <a:endParaRPr lang="ar-EG"/>
          </a:p>
        </p:txBody>
      </p:sp>
    </p:spTree>
    <p:extLst>
      <p:ext uri="{BB962C8B-B14F-4D97-AF65-F5344CB8AC3E}">
        <p14:creationId xmlns:p14="http://schemas.microsoft.com/office/powerpoint/2010/main" val="1231615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4DC21D-0BED-43B9-8FEC-5B19B5988487}"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7183C0E5-D4F6-48F0-92D9-1817DB193FAF}" type="slidenum">
              <a:rPr lang="ar-EG" smtClean="0"/>
              <a:t>‹#›</a:t>
            </a:fld>
            <a:endParaRPr lang="ar-EG"/>
          </a:p>
        </p:txBody>
      </p:sp>
    </p:spTree>
    <p:extLst>
      <p:ext uri="{BB962C8B-B14F-4D97-AF65-F5344CB8AC3E}">
        <p14:creationId xmlns:p14="http://schemas.microsoft.com/office/powerpoint/2010/main" val="978045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4DC21D-0BED-43B9-8FEC-5B19B5988487}"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7183C0E5-D4F6-48F0-92D9-1817DB193FAF}" type="slidenum">
              <a:rPr lang="ar-EG" smtClean="0"/>
              <a:t>‹#›</a:t>
            </a:fld>
            <a:endParaRPr lang="ar-EG"/>
          </a:p>
        </p:txBody>
      </p:sp>
    </p:spTree>
    <p:extLst>
      <p:ext uri="{BB962C8B-B14F-4D97-AF65-F5344CB8AC3E}">
        <p14:creationId xmlns:p14="http://schemas.microsoft.com/office/powerpoint/2010/main" val="3885442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34DC21D-0BED-43B9-8FEC-5B19B5988487}" type="datetimeFigureOut">
              <a:rPr lang="ar-EG" smtClean="0"/>
              <a:t>22/07/1441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183C0E5-D4F6-48F0-92D9-1817DB193FAF}" type="slidenum">
              <a:rPr lang="ar-EG" smtClean="0"/>
              <a:t>‹#›</a:t>
            </a:fld>
            <a:endParaRPr lang="ar-EG"/>
          </a:p>
        </p:txBody>
      </p:sp>
    </p:spTree>
    <p:extLst>
      <p:ext uri="{BB962C8B-B14F-4D97-AF65-F5344CB8AC3E}">
        <p14:creationId xmlns:p14="http://schemas.microsoft.com/office/powerpoint/2010/main" val="3217182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846640" cy="3195786"/>
          </a:xfrm>
        </p:spPr>
        <p:txBody>
          <a:bodyPr>
            <a:noAutofit/>
          </a:bodyPr>
          <a:lstStyle/>
          <a:p>
            <a:r>
              <a:rPr lang="ar-EG" sz="2000" dirty="0">
                <a:solidFill>
                  <a:prstClr val="black"/>
                </a:solidFill>
              </a:rPr>
              <a:t>محاضرة </a:t>
            </a:r>
            <a:br>
              <a:rPr lang="ar-EG" sz="2000" dirty="0">
                <a:solidFill>
                  <a:prstClr val="black"/>
                </a:solidFill>
              </a:rPr>
            </a:br>
            <a:r>
              <a:rPr lang="ar-EG" sz="2000" dirty="0">
                <a:solidFill>
                  <a:prstClr val="black"/>
                </a:solidFill>
              </a:rPr>
              <a:t>دراسات عليا </a:t>
            </a:r>
            <a:br>
              <a:rPr lang="ar-EG" sz="2000" dirty="0">
                <a:solidFill>
                  <a:prstClr val="black"/>
                </a:solidFill>
              </a:rPr>
            </a:br>
            <a:r>
              <a:rPr lang="ar-EG" sz="2000" dirty="0">
                <a:solidFill>
                  <a:prstClr val="black"/>
                </a:solidFill>
              </a:rPr>
              <a:t>ثانية ماحستير الادارة الراضية</a:t>
            </a:r>
            <a:br>
              <a:rPr lang="ar-EG" sz="2000" dirty="0">
                <a:solidFill>
                  <a:prstClr val="black"/>
                </a:solidFill>
              </a:rPr>
            </a:br>
            <a:r>
              <a:rPr lang="ar-EG" sz="2000" dirty="0">
                <a:solidFill>
                  <a:prstClr val="black"/>
                </a:solidFill>
              </a:rPr>
              <a:t> بنات</a:t>
            </a:r>
            <a:br>
              <a:rPr lang="ar-EG" sz="2000" dirty="0">
                <a:solidFill>
                  <a:prstClr val="black"/>
                </a:solidFill>
              </a:rPr>
            </a:br>
            <a:r>
              <a:rPr lang="ar-EG" sz="2000" dirty="0">
                <a:solidFill>
                  <a:prstClr val="black"/>
                </a:solidFill>
              </a:rPr>
              <a:t>سيكلوجية القيادة والجماعات</a:t>
            </a:r>
            <a:br>
              <a:rPr lang="ar-EG" sz="2000" dirty="0">
                <a:solidFill>
                  <a:prstClr val="black"/>
                </a:solidFill>
              </a:rPr>
            </a:br>
            <a:r>
              <a:rPr lang="ar-EG" sz="2000" dirty="0">
                <a:solidFill>
                  <a:prstClr val="black"/>
                </a:solidFill>
              </a:rPr>
              <a:t>استاذ المادة </a:t>
            </a:r>
            <a:br>
              <a:rPr lang="ar-EG" sz="2000" dirty="0">
                <a:solidFill>
                  <a:prstClr val="black"/>
                </a:solidFill>
              </a:rPr>
            </a:br>
            <a:r>
              <a:rPr lang="ar-EG" sz="2000" dirty="0">
                <a:solidFill>
                  <a:prstClr val="black"/>
                </a:solidFill>
              </a:rPr>
              <a:t>استاذ دكتور عاطف نمر خليفة </a:t>
            </a:r>
            <a:br>
              <a:rPr lang="ar-EG" sz="2000" dirty="0">
                <a:solidFill>
                  <a:prstClr val="black"/>
                </a:solidFill>
              </a:rPr>
            </a:br>
            <a:r>
              <a:rPr lang="ar-EG" sz="2000" dirty="0">
                <a:solidFill>
                  <a:prstClr val="black"/>
                </a:solidFill>
              </a:rPr>
              <a:t>استاذ مساعد دكتور محمد عبد الكريم نبهان</a:t>
            </a:r>
            <a:br>
              <a:rPr lang="ar-EG" sz="2000" dirty="0">
                <a:solidFill>
                  <a:prstClr val="black"/>
                </a:solidFill>
              </a:rPr>
            </a:br>
            <a:r>
              <a:rPr lang="ar-EG" sz="2000" dirty="0">
                <a:solidFill>
                  <a:prstClr val="black"/>
                </a:solidFill>
              </a:rPr>
              <a:t>عنوان المحاضرة ا</a:t>
            </a:r>
            <a:r>
              <a:rPr lang="ar-EG" sz="2000" b="1" dirty="0" smtClean="0"/>
              <a:t>الجماعات الرياضية </a:t>
            </a:r>
            <a:r>
              <a:rPr lang="ar-EG" sz="2000" dirty="0">
                <a:solidFill>
                  <a:prstClr val="black"/>
                </a:solidFill>
              </a:rPr>
              <a:t/>
            </a:r>
            <a:br>
              <a:rPr lang="ar-EG" sz="2000" dirty="0">
                <a:solidFill>
                  <a:prstClr val="black"/>
                </a:solidFill>
              </a:rPr>
            </a:br>
            <a:r>
              <a:rPr lang="ar-EG" sz="2000" dirty="0">
                <a:solidFill>
                  <a:prstClr val="black"/>
                </a:solidFill>
              </a:rPr>
              <a:t>تاريخ </a:t>
            </a:r>
            <a:r>
              <a:rPr lang="ar-EG" sz="2000" dirty="0" smtClean="0">
                <a:solidFill>
                  <a:prstClr val="black"/>
                </a:solidFill>
              </a:rPr>
              <a:t>21-3- </a:t>
            </a:r>
            <a:r>
              <a:rPr lang="ar-EG" sz="2000" dirty="0">
                <a:solidFill>
                  <a:prstClr val="black"/>
                </a:solidFill>
              </a:rPr>
              <a:t>2020</a:t>
            </a:r>
            <a:endParaRPr lang="ar-EG" sz="2000" dirty="0"/>
          </a:p>
        </p:txBody>
      </p:sp>
      <p:sp>
        <p:nvSpPr>
          <p:cNvPr id="3" name="Subtitle 2"/>
          <p:cNvSpPr>
            <a:spLocks noGrp="1"/>
          </p:cNvSpPr>
          <p:nvPr>
            <p:ph type="subTitle" idx="1"/>
          </p:nvPr>
        </p:nvSpPr>
        <p:spPr/>
        <p:txBody>
          <a:bodyPr/>
          <a:lstStyle/>
          <a:p>
            <a:endParaRPr lang="ar-EG"/>
          </a:p>
        </p:txBody>
      </p:sp>
    </p:spTree>
    <p:extLst>
      <p:ext uri="{BB962C8B-B14F-4D97-AF65-F5344CB8AC3E}">
        <p14:creationId xmlns:p14="http://schemas.microsoft.com/office/powerpoint/2010/main" val="1957208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6650"/>
          </a:xfrm>
        </p:spPr>
        <p:txBody>
          <a:bodyPr>
            <a:normAutofit/>
          </a:bodyPr>
          <a:lstStyle/>
          <a:p>
            <a:pPr algn="r"/>
            <a:r>
              <a:rPr lang="ar-EG" sz="2000" b="1" dirty="0"/>
              <a:t>المراجع العلمية : </a:t>
            </a:r>
            <a:br>
              <a:rPr lang="ar-EG" sz="2000" b="1" dirty="0"/>
            </a:br>
            <a:r>
              <a:rPr lang="ar-EG" sz="2000" b="1" dirty="0"/>
              <a:t>جودت سعادة (2003م):"</a:t>
            </a:r>
            <a:r>
              <a:rPr lang="ar-EG" sz="2000" dirty="0"/>
              <a:t>تدريس مهارات التفكير مع مئات من الأسئله التطبيقيه"ط1،دار الشروق للنشر والتوزيع ،عمان.</a:t>
            </a:r>
            <a:r>
              <a:rPr lang="en-US" sz="2000" dirty="0"/>
              <a:t/>
            </a:r>
            <a:br>
              <a:rPr lang="en-US" sz="2000" dirty="0"/>
            </a:br>
            <a:r>
              <a:rPr lang="ar-SA" sz="2000" b="1" dirty="0"/>
              <a:t>حسن حسن عبده (2002م):</a:t>
            </a:r>
            <a:r>
              <a:rPr lang="ar-SA" sz="2000" dirty="0"/>
              <a:t> استبيان تماسك الفريق ، دار حراء ،  المنيا.</a:t>
            </a:r>
            <a:r>
              <a:rPr lang="en-US" sz="2000" dirty="0"/>
              <a:t/>
            </a:r>
            <a:br>
              <a:rPr lang="en-US" sz="2000" dirty="0"/>
            </a:br>
            <a:r>
              <a:rPr lang="ar-SA" sz="2000" b="1" dirty="0"/>
              <a:t>خير الدين على عويس (1993م):</a:t>
            </a:r>
            <a:r>
              <a:rPr lang="ar-SA" sz="2000" dirty="0"/>
              <a:t> مقياس تماسك الفرق الرياضية بدولة الكويت ، المجلة العلمية للتربية البدنية والرياضية ، كلية التربية الرياضية للبنين بالهرم ، جامعة حلوان ، المجلد 17  أبريل ويوليو. </a:t>
            </a:r>
            <a:r>
              <a:rPr lang="en-US" sz="2000" dirty="0"/>
              <a:t/>
            </a:r>
            <a:br>
              <a:rPr lang="en-US" sz="2000" dirty="0"/>
            </a:br>
            <a:r>
              <a:rPr lang="ar-EG" sz="2000" b="1" dirty="0"/>
              <a:t>ملحوظة : تم اعداد هذا المحتوى من هذة الدراسات والمراجع العلمية </a:t>
            </a:r>
            <a:br>
              <a:rPr lang="ar-EG" sz="2000" b="1" dirty="0"/>
            </a:br>
            <a:r>
              <a:rPr lang="ar-EG" sz="2000" b="1" dirty="0"/>
              <a:t>والكلية غير مسئولة عن هذا المحتوى </a:t>
            </a:r>
            <a:endParaRPr lang="ar-EG" sz="2000" dirty="0"/>
          </a:p>
        </p:txBody>
      </p:sp>
      <p:sp>
        <p:nvSpPr>
          <p:cNvPr id="3" name="Content Placeholder 2"/>
          <p:cNvSpPr>
            <a:spLocks noGrp="1"/>
          </p:cNvSpPr>
          <p:nvPr>
            <p:ph idx="1"/>
          </p:nvPr>
        </p:nvSpPr>
        <p:spPr>
          <a:xfrm flipV="1">
            <a:off x="457200" y="6126163"/>
            <a:ext cx="8229600" cy="111149"/>
          </a:xfrm>
        </p:spPr>
        <p:txBody>
          <a:bodyPr>
            <a:normAutofit fontScale="25000" lnSpcReduction="20000"/>
          </a:bodyPr>
          <a:lstStyle/>
          <a:p>
            <a:endParaRPr lang="ar-EG" dirty="0"/>
          </a:p>
        </p:txBody>
      </p:sp>
    </p:spTree>
    <p:extLst>
      <p:ext uri="{BB962C8B-B14F-4D97-AF65-F5344CB8AC3E}">
        <p14:creationId xmlns:p14="http://schemas.microsoft.com/office/powerpoint/2010/main" val="428954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26570"/>
          </a:xfrm>
        </p:spPr>
        <p:txBody>
          <a:bodyPr>
            <a:normAutofit/>
          </a:bodyPr>
          <a:lstStyle/>
          <a:p>
            <a:pPr algn="r"/>
            <a:r>
              <a:rPr lang="ar-SA" sz="2000" b="1" dirty="0">
                <a:solidFill>
                  <a:srgbClr val="993366"/>
                </a:solidFill>
                <a:ea typeface="Times New Roman"/>
              </a:rPr>
              <a:t>الهدف </a:t>
            </a:r>
            <a:r>
              <a:rPr lang="ar-SA" sz="2000" b="1" dirty="0">
                <a:solidFill>
                  <a:srgbClr val="0000FF"/>
                </a:solidFill>
                <a:ea typeface="Times New Roman"/>
              </a:rPr>
              <a:t>هو ما يسعى أو ما يحاول الفرد الوصول إليه أى إنها مرحلة من السعى الى حيث يوجه الأفراد جهودهم </a:t>
            </a:r>
            <a:r>
              <a:rPr lang="en-US" sz="2000" b="1" dirty="0" smtClean="0">
                <a:effectLst/>
                <a:latin typeface="Arial"/>
                <a:ea typeface="Times New Roman"/>
              </a:rPr>
              <a:t/>
            </a:r>
            <a:br>
              <a:rPr lang="en-US" sz="2000" b="1" dirty="0" smtClean="0">
                <a:effectLst/>
                <a:latin typeface="Arial"/>
                <a:ea typeface="Times New Roman"/>
              </a:rPr>
            </a:br>
            <a:r>
              <a:rPr lang="ar-SA" sz="2000" b="1" dirty="0">
                <a:solidFill>
                  <a:srgbClr val="0000FF"/>
                </a:solidFill>
                <a:ea typeface="Times New Roman"/>
              </a:rPr>
              <a:t>ونجد هنا أن تحقيق الفريق لأهدافه يعتبر أمرا مشبعا من أجل تحقيق المزيد من هذه الأهداف وعلى ذلك فعملية تحديد الأهداف تأتى فى ضوء الامكانات والقدرات المختلفة للفريق الرياضى وفى ضوء تحديد السياسة العامة للمؤسسة الرياضية والتابعة للدولة</a:t>
            </a:r>
            <a:endParaRPr lang="ar-EG" sz="2000" dirty="0"/>
          </a:p>
        </p:txBody>
      </p:sp>
      <p:sp>
        <p:nvSpPr>
          <p:cNvPr id="3" name="Content Placeholder 2"/>
          <p:cNvSpPr>
            <a:spLocks noGrp="1"/>
          </p:cNvSpPr>
          <p:nvPr>
            <p:ph idx="1"/>
          </p:nvPr>
        </p:nvSpPr>
        <p:spPr>
          <a:xfrm>
            <a:off x="457200" y="5805264"/>
            <a:ext cx="8229600" cy="320899"/>
          </a:xfrm>
        </p:spPr>
        <p:txBody>
          <a:bodyPr>
            <a:normAutofit fontScale="55000" lnSpcReduction="20000"/>
          </a:bodyPr>
          <a:lstStyle/>
          <a:p>
            <a:endParaRPr lang="ar-EG" dirty="0"/>
          </a:p>
        </p:txBody>
      </p:sp>
    </p:spTree>
    <p:extLst>
      <p:ext uri="{BB962C8B-B14F-4D97-AF65-F5344CB8AC3E}">
        <p14:creationId xmlns:p14="http://schemas.microsoft.com/office/powerpoint/2010/main" val="269991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363272" cy="5040560"/>
          </a:xfrm>
        </p:spPr>
        <p:txBody>
          <a:bodyPr>
            <a:noAutofit/>
          </a:bodyPr>
          <a:lstStyle/>
          <a:p>
            <a:r>
              <a:rPr lang="en-US" sz="1800" b="1" dirty="0" smtClean="0">
                <a:effectLst/>
                <a:latin typeface="Arial"/>
                <a:ea typeface="Times New Roman"/>
              </a:rPr>
              <a:t/>
            </a:r>
            <a:br>
              <a:rPr lang="en-US" sz="1800" b="1" dirty="0" smtClean="0">
                <a:effectLst/>
                <a:latin typeface="Arial"/>
                <a:ea typeface="Times New Roman"/>
              </a:rPr>
            </a:br>
            <a:r>
              <a:rPr lang="en-US" sz="1800" b="1" dirty="0" smtClean="0">
                <a:solidFill>
                  <a:srgbClr val="0000FF"/>
                </a:solidFill>
                <a:effectLst/>
                <a:latin typeface="Symbol"/>
                <a:ea typeface="Times New Roman"/>
                <a:cs typeface="Arial"/>
              </a:rPr>
              <a:t>· </a:t>
            </a:r>
            <a:r>
              <a:rPr lang="ar-SA" sz="1800" b="1" dirty="0">
                <a:solidFill>
                  <a:srgbClr val="993366"/>
                </a:solidFill>
                <a:ea typeface="Times New Roman"/>
              </a:rPr>
              <a:t>تحديد الأهداف </a:t>
            </a:r>
            <a:r>
              <a:rPr lang="en-US" sz="1800" b="1" dirty="0" smtClean="0">
                <a:effectLst/>
                <a:latin typeface="Arial"/>
                <a:ea typeface="Times New Roman"/>
              </a:rPr>
              <a:t/>
            </a:r>
            <a:br>
              <a:rPr lang="en-US" sz="1800" b="1" dirty="0" smtClean="0">
                <a:effectLst/>
                <a:latin typeface="Arial"/>
                <a:ea typeface="Times New Roman"/>
              </a:rPr>
            </a:br>
            <a:r>
              <a:rPr lang="en-US" sz="1800" b="1" dirty="0" smtClean="0">
                <a:effectLst/>
                <a:latin typeface="Arial"/>
                <a:ea typeface="Times New Roman"/>
              </a:rPr>
              <a:t/>
            </a:r>
            <a:br>
              <a:rPr lang="en-US" sz="1800" b="1" dirty="0" smtClean="0">
                <a:effectLst/>
                <a:latin typeface="Arial"/>
                <a:ea typeface="Times New Roman"/>
              </a:rPr>
            </a:br>
            <a:r>
              <a:rPr lang="ar-SA" sz="1800" b="1" dirty="0">
                <a:solidFill>
                  <a:srgbClr val="008000"/>
                </a:solidFill>
                <a:ea typeface="Times New Roman"/>
              </a:rPr>
              <a:t>لضمان نجاح أى عمل لابد من تحديد الهدف بصورة واضحة لأنه هو الأساس لعمليةالتخطيط وتنقسم الأهداف الى</a:t>
            </a:r>
            <a:r>
              <a:rPr lang="en-US" sz="1800" b="1" dirty="0" smtClean="0">
                <a:solidFill>
                  <a:srgbClr val="008000"/>
                </a:solidFill>
                <a:effectLst/>
                <a:latin typeface="Times New Roman"/>
                <a:ea typeface="Times New Roman"/>
              </a:rPr>
              <a:t> : </a:t>
            </a:r>
            <a:r>
              <a:rPr lang="en-US" sz="1800" b="1" dirty="0" smtClean="0">
                <a:effectLst/>
                <a:latin typeface="Arial"/>
                <a:ea typeface="Times New Roman"/>
              </a:rPr>
              <a:t/>
            </a:r>
            <a:br>
              <a:rPr lang="en-US" sz="1800" b="1" dirty="0" smtClean="0">
                <a:effectLst/>
                <a:latin typeface="Arial"/>
                <a:ea typeface="Times New Roman"/>
              </a:rPr>
            </a:br>
            <a:r>
              <a:rPr lang="en-US" sz="1800" b="1" dirty="0" smtClean="0">
                <a:effectLst/>
                <a:latin typeface="Arial"/>
                <a:ea typeface="Times New Roman"/>
              </a:rPr>
              <a:t/>
            </a:r>
            <a:br>
              <a:rPr lang="en-US" sz="1800" b="1" dirty="0" smtClean="0">
                <a:effectLst/>
                <a:latin typeface="Arial"/>
                <a:ea typeface="Times New Roman"/>
              </a:rPr>
            </a:br>
            <a:r>
              <a:rPr lang="en-US" sz="1800" b="1" dirty="0" smtClean="0">
                <a:solidFill>
                  <a:srgbClr val="008000"/>
                </a:solidFill>
                <a:effectLst/>
                <a:latin typeface="Times New Roman"/>
                <a:ea typeface="Times New Roman"/>
              </a:rPr>
              <a:t>1. </a:t>
            </a:r>
            <a:r>
              <a:rPr lang="ar-SA" sz="1800" b="1" dirty="0">
                <a:solidFill>
                  <a:srgbClr val="FF6600"/>
                </a:solidFill>
                <a:ea typeface="Times New Roman"/>
              </a:rPr>
              <a:t>أهداف مباشرة</a:t>
            </a:r>
            <a:r>
              <a:rPr lang="en-US" sz="1800" b="1" dirty="0" smtClean="0">
                <a:solidFill>
                  <a:srgbClr val="FF6600"/>
                </a:solidFill>
                <a:effectLst/>
                <a:latin typeface="Times New Roman"/>
                <a:ea typeface="Times New Roman"/>
              </a:rPr>
              <a:t> :-</a:t>
            </a:r>
            <a:r>
              <a:rPr lang="en-US" sz="1800" b="1" dirty="0" smtClean="0">
                <a:effectLst/>
                <a:latin typeface="Arial"/>
                <a:ea typeface="Times New Roman"/>
              </a:rPr>
              <a:t/>
            </a:r>
            <a:br>
              <a:rPr lang="en-US" sz="1800" b="1" dirty="0" smtClean="0">
                <a:effectLst/>
                <a:latin typeface="Arial"/>
                <a:ea typeface="Times New Roman"/>
              </a:rPr>
            </a:br>
            <a:r>
              <a:rPr lang="ar-SA" sz="1800" b="1" dirty="0">
                <a:solidFill>
                  <a:srgbClr val="008000"/>
                </a:solidFill>
                <a:ea typeface="Times New Roman"/>
              </a:rPr>
              <a:t>هذه يمكن تحقيقها بالامكانات والموارد المتيسرة وغالبا ما تختص هذه الأهداف بخطة لعام قادم </a:t>
            </a:r>
            <a:r>
              <a:rPr lang="en-US" sz="1800" b="1" dirty="0" smtClean="0">
                <a:effectLst/>
                <a:latin typeface="Arial"/>
                <a:ea typeface="Times New Roman"/>
              </a:rPr>
              <a:t/>
            </a:r>
            <a:br>
              <a:rPr lang="en-US" sz="1800" b="1" dirty="0" smtClean="0">
                <a:effectLst/>
                <a:latin typeface="Arial"/>
                <a:ea typeface="Times New Roman"/>
              </a:rPr>
            </a:br>
            <a:r>
              <a:rPr lang="en-US" sz="1800" b="1" dirty="0" smtClean="0">
                <a:solidFill>
                  <a:srgbClr val="008000"/>
                </a:solidFill>
                <a:effectLst/>
                <a:latin typeface="Times New Roman"/>
                <a:ea typeface="Times New Roman"/>
              </a:rPr>
              <a:t>2. </a:t>
            </a:r>
            <a:r>
              <a:rPr lang="ar-SA" sz="1800" b="1" dirty="0">
                <a:solidFill>
                  <a:srgbClr val="FF6600"/>
                </a:solidFill>
                <a:ea typeface="Times New Roman"/>
              </a:rPr>
              <a:t>أهداف منتظرة " مرئية</a:t>
            </a:r>
            <a:r>
              <a:rPr lang="en-US" sz="1800" b="1" dirty="0" smtClean="0">
                <a:solidFill>
                  <a:srgbClr val="FF6600"/>
                </a:solidFill>
                <a:effectLst/>
                <a:latin typeface="Times New Roman"/>
                <a:ea typeface="Times New Roman"/>
              </a:rPr>
              <a:t> "</a:t>
            </a:r>
            <a:r>
              <a:rPr lang="en-US" sz="1800" b="1" dirty="0" smtClean="0">
                <a:solidFill>
                  <a:srgbClr val="008000"/>
                </a:solidFill>
                <a:effectLst/>
                <a:latin typeface="Times New Roman"/>
                <a:ea typeface="Times New Roman"/>
              </a:rPr>
              <a:t>:-</a:t>
            </a:r>
            <a:r>
              <a:rPr lang="en-US" sz="1800" b="1" dirty="0" smtClean="0">
                <a:effectLst/>
                <a:latin typeface="Arial"/>
                <a:ea typeface="Times New Roman"/>
              </a:rPr>
              <a:t/>
            </a:r>
            <a:br>
              <a:rPr lang="en-US" sz="1800" b="1" dirty="0" smtClean="0">
                <a:effectLst/>
                <a:latin typeface="Arial"/>
                <a:ea typeface="Times New Roman"/>
              </a:rPr>
            </a:br>
            <a:r>
              <a:rPr lang="ar-SA" sz="1800" b="1" dirty="0">
                <a:solidFill>
                  <a:srgbClr val="008000"/>
                </a:solidFill>
                <a:ea typeface="Times New Roman"/>
              </a:rPr>
              <a:t>يمكن تحقيقها فى فترة تالية وتحتاج الى بحوث وتكنولوجيا عالية وهى تختص بخطة زمنية ما بين </a:t>
            </a:r>
            <a:r>
              <a:rPr lang="en-US" sz="1800" b="1" dirty="0" smtClean="0">
                <a:solidFill>
                  <a:srgbClr val="FF6600"/>
                </a:solidFill>
                <a:effectLst/>
                <a:latin typeface="Times New Roman"/>
                <a:ea typeface="Times New Roman"/>
              </a:rPr>
              <a:t>3 : 5 </a:t>
            </a:r>
            <a:r>
              <a:rPr lang="ar-SA" sz="1800" b="1" dirty="0">
                <a:solidFill>
                  <a:srgbClr val="339966"/>
                </a:solidFill>
                <a:ea typeface="Times New Roman"/>
              </a:rPr>
              <a:t>سنوات</a:t>
            </a:r>
            <a:r>
              <a:rPr lang="en-US" sz="1800" b="1" dirty="0" smtClean="0">
                <a:effectLst/>
                <a:latin typeface="Arial"/>
                <a:ea typeface="Times New Roman"/>
              </a:rPr>
              <a:t/>
            </a:r>
            <a:br>
              <a:rPr lang="en-US" sz="1800" b="1" dirty="0" smtClean="0">
                <a:effectLst/>
                <a:latin typeface="Arial"/>
                <a:ea typeface="Times New Roman"/>
              </a:rPr>
            </a:br>
            <a:r>
              <a:rPr lang="en-US" sz="1800" b="1" dirty="0" smtClean="0">
                <a:solidFill>
                  <a:srgbClr val="339966"/>
                </a:solidFill>
                <a:effectLst/>
                <a:latin typeface="Times New Roman"/>
                <a:ea typeface="Times New Roman"/>
              </a:rPr>
              <a:t>3. </a:t>
            </a:r>
            <a:r>
              <a:rPr lang="ar-SA" sz="1800" b="1" dirty="0">
                <a:solidFill>
                  <a:srgbClr val="FF6600"/>
                </a:solidFill>
                <a:ea typeface="Times New Roman"/>
              </a:rPr>
              <a:t>أهداف مستقبلية بعيدة</a:t>
            </a:r>
            <a:r>
              <a:rPr lang="en-US" sz="1800" b="1" dirty="0" smtClean="0">
                <a:solidFill>
                  <a:srgbClr val="FF6600"/>
                </a:solidFill>
                <a:effectLst/>
                <a:latin typeface="Times New Roman"/>
                <a:ea typeface="Times New Roman"/>
              </a:rPr>
              <a:t> :-</a:t>
            </a:r>
            <a:r>
              <a:rPr lang="en-US" sz="1800" b="1" dirty="0" smtClean="0">
                <a:effectLst/>
                <a:latin typeface="Arial"/>
                <a:ea typeface="Times New Roman"/>
              </a:rPr>
              <a:t/>
            </a:r>
            <a:br>
              <a:rPr lang="en-US" sz="1800" b="1" dirty="0" smtClean="0">
                <a:effectLst/>
                <a:latin typeface="Arial"/>
                <a:ea typeface="Times New Roman"/>
              </a:rPr>
            </a:br>
            <a:r>
              <a:rPr lang="ar-SA" sz="1800" b="1" dirty="0">
                <a:solidFill>
                  <a:srgbClr val="339966"/>
                </a:solidFill>
                <a:ea typeface="Times New Roman"/>
              </a:rPr>
              <a:t>وهى التى تسعى لتحقيق وضع مثالى وينتظرها الجميع ويسعون الى تحقيقها </a:t>
            </a:r>
            <a:r>
              <a:rPr lang="en-US" sz="1800" b="1" dirty="0" smtClean="0">
                <a:effectLst/>
                <a:latin typeface="Arial"/>
                <a:ea typeface="Times New Roman"/>
              </a:rPr>
              <a:t/>
            </a:r>
            <a:br>
              <a:rPr lang="en-US" sz="1800" b="1" dirty="0" smtClean="0">
                <a:effectLst/>
                <a:latin typeface="Arial"/>
                <a:ea typeface="Times New Roman"/>
              </a:rPr>
            </a:br>
            <a:r>
              <a:rPr lang="ar-SA" sz="1800" b="1" dirty="0">
                <a:solidFill>
                  <a:srgbClr val="993366"/>
                </a:solidFill>
                <a:ea typeface="Times New Roman"/>
              </a:rPr>
              <a:t>هناك تقسيم آخر للأهداف من حيث</a:t>
            </a:r>
            <a:r>
              <a:rPr lang="en-US" sz="1800" b="1" dirty="0" smtClean="0">
                <a:solidFill>
                  <a:srgbClr val="993366"/>
                </a:solidFill>
                <a:effectLst/>
                <a:latin typeface="Times New Roman"/>
                <a:ea typeface="Times New Roman"/>
              </a:rPr>
              <a:t> :</a:t>
            </a:r>
            <a:r>
              <a:rPr lang="en-US" sz="1800" b="1" dirty="0" smtClean="0">
                <a:effectLst/>
                <a:latin typeface="Arial"/>
                <a:ea typeface="Times New Roman"/>
              </a:rPr>
              <a:t/>
            </a:r>
            <a:br>
              <a:rPr lang="en-US" sz="1800" b="1" dirty="0" smtClean="0">
                <a:effectLst/>
                <a:latin typeface="Arial"/>
                <a:ea typeface="Times New Roman"/>
              </a:rPr>
            </a:br>
            <a:r>
              <a:rPr lang="en-US" sz="1800" b="1" dirty="0" smtClean="0">
                <a:solidFill>
                  <a:srgbClr val="339966"/>
                </a:solidFill>
                <a:effectLst/>
                <a:latin typeface="Symbol"/>
                <a:ea typeface="Times New Roman"/>
                <a:cs typeface="Arial"/>
              </a:rPr>
              <a:t>· </a:t>
            </a:r>
            <a:r>
              <a:rPr lang="ar-SA" sz="1800" b="1" dirty="0">
                <a:solidFill>
                  <a:srgbClr val="FF6600"/>
                </a:solidFill>
                <a:ea typeface="Times New Roman"/>
              </a:rPr>
              <a:t>المستوى العام </a:t>
            </a:r>
            <a:r>
              <a:rPr lang="en-US" sz="1800" b="1" dirty="0" smtClean="0">
                <a:solidFill>
                  <a:srgbClr val="339966"/>
                </a:solidFill>
                <a:effectLst/>
                <a:latin typeface="Times New Roman"/>
                <a:ea typeface="Times New Roman"/>
              </a:rPr>
              <a:t>) </a:t>
            </a:r>
            <a:r>
              <a:rPr lang="ar-SA" sz="1800" b="1" dirty="0" smtClean="0">
                <a:solidFill>
                  <a:srgbClr val="339966"/>
                </a:solidFill>
                <a:effectLst/>
                <a:latin typeface="Times New Roman"/>
                <a:ea typeface="Times New Roman"/>
              </a:rPr>
              <a:t>أهداف شاملة – عامة – مجردة – مثل تنميةالمهارات الأساسية )</a:t>
            </a:r>
            <a:r>
              <a:rPr lang="en-US" sz="1800" b="1" dirty="0" smtClean="0">
                <a:effectLst/>
                <a:latin typeface="Arial"/>
                <a:ea typeface="Times New Roman"/>
              </a:rPr>
              <a:t/>
            </a:r>
            <a:br>
              <a:rPr lang="en-US" sz="1800" b="1" dirty="0" smtClean="0">
                <a:effectLst/>
                <a:latin typeface="Arial"/>
                <a:ea typeface="Times New Roman"/>
              </a:rPr>
            </a:br>
            <a:r>
              <a:rPr lang="en-US" sz="1800" b="1" dirty="0" smtClean="0">
                <a:solidFill>
                  <a:srgbClr val="FF0000"/>
                </a:solidFill>
                <a:effectLst/>
                <a:latin typeface="Symbol"/>
                <a:ea typeface="Times New Roman"/>
                <a:cs typeface="Arial"/>
              </a:rPr>
              <a:t>· </a:t>
            </a:r>
            <a:r>
              <a:rPr lang="ar-SA" sz="1800" b="1" dirty="0">
                <a:solidFill>
                  <a:srgbClr val="FF0000"/>
                </a:solidFill>
                <a:ea typeface="Times New Roman"/>
              </a:rPr>
              <a:t>المستوى المتوسط</a:t>
            </a:r>
            <a:r>
              <a:rPr lang="en-US" sz="1800" b="1" dirty="0" smtClean="0">
                <a:solidFill>
                  <a:srgbClr val="FF0000"/>
                </a:solidFill>
                <a:effectLst/>
                <a:latin typeface="Times New Roman"/>
                <a:ea typeface="Times New Roman"/>
              </a:rPr>
              <a:t>) </a:t>
            </a:r>
            <a:r>
              <a:rPr lang="en-US" sz="1800" b="1" dirty="0" smtClean="0">
                <a:solidFill>
                  <a:srgbClr val="339966"/>
                </a:solidFill>
                <a:effectLst/>
                <a:latin typeface="Times New Roman"/>
                <a:ea typeface="Times New Roman"/>
              </a:rPr>
              <a:t> </a:t>
            </a:r>
            <a:r>
              <a:rPr lang="ar-SA" sz="1800" b="1" dirty="0" smtClean="0">
                <a:solidFill>
                  <a:srgbClr val="339966"/>
                </a:solidFill>
                <a:effectLst/>
                <a:latin typeface="Times New Roman"/>
                <a:ea typeface="Times New Roman"/>
              </a:rPr>
              <a:t>أقل عمومية وأكثر تخصصا من المستوىالسابق</a:t>
            </a:r>
            <a:r>
              <a:rPr lang="en-US" sz="1800" b="1" dirty="0" smtClean="0">
                <a:solidFill>
                  <a:srgbClr val="339966"/>
                </a:solidFill>
                <a:effectLst/>
                <a:latin typeface="Times New Roman"/>
                <a:ea typeface="Times New Roman"/>
              </a:rPr>
              <a:t>( </a:t>
            </a:r>
            <a:r>
              <a:rPr lang="en-US" sz="1800" b="1" dirty="0" smtClean="0">
                <a:effectLst/>
                <a:latin typeface="Arial"/>
                <a:ea typeface="Times New Roman"/>
              </a:rPr>
              <a:t/>
            </a:r>
            <a:br>
              <a:rPr lang="en-US" sz="1800" b="1" dirty="0" smtClean="0">
                <a:effectLst/>
                <a:latin typeface="Arial"/>
                <a:ea typeface="Times New Roman"/>
              </a:rPr>
            </a:br>
            <a:r>
              <a:rPr lang="en-US" sz="1800" b="1" dirty="0" smtClean="0">
                <a:solidFill>
                  <a:srgbClr val="FF0000"/>
                </a:solidFill>
                <a:effectLst/>
                <a:latin typeface="Symbol"/>
                <a:ea typeface="Times New Roman"/>
                <a:cs typeface="Arial"/>
              </a:rPr>
              <a:t>· </a:t>
            </a:r>
            <a:r>
              <a:rPr lang="ar-SA" sz="1800" b="1" dirty="0">
                <a:solidFill>
                  <a:srgbClr val="FF6600"/>
                </a:solidFill>
                <a:ea typeface="Times New Roman"/>
              </a:rPr>
              <a:t>المستوى الخاص(</a:t>
            </a:r>
            <a:r>
              <a:rPr lang="ar-SA" sz="1800" b="1" dirty="0">
                <a:solidFill>
                  <a:srgbClr val="339966"/>
                </a:solidFill>
                <a:ea typeface="Times New Roman"/>
              </a:rPr>
              <a:t> فى هذا النوع يمكن ترجمة الأغراض العامة الىعناصر أداء العوامل المؤثرة فى تحقيق الأهدف .)</a:t>
            </a:r>
            <a:endParaRPr lang="ar-EG" sz="1800" dirty="0"/>
          </a:p>
        </p:txBody>
      </p:sp>
      <p:sp>
        <p:nvSpPr>
          <p:cNvPr id="3" name="Content Placeholder 2"/>
          <p:cNvSpPr>
            <a:spLocks noGrp="1"/>
          </p:cNvSpPr>
          <p:nvPr>
            <p:ph idx="1"/>
          </p:nvPr>
        </p:nvSpPr>
        <p:spPr>
          <a:xfrm>
            <a:off x="457200" y="5661248"/>
            <a:ext cx="8229600" cy="464915"/>
          </a:xfrm>
        </p:spPr>
        <p:txBody>
          <a:bodyPr>
            <a:normAutofit fontScale="92500" lnSpcReduction="20000"/>
          </a:bodyPr>
          <a:lstStyle/>
          <a:p>
            <a:endParaRPr lang="ar-EG" dirty="0"/>
          </a:p>
        </p:txBody>
      </p:sp>
    </p:spTree>
    <p:extLst>
      <p:ext uri="{BB962C8B-B14F-4D97-AF65-F5344CB8AC3E}">
        <p14:creationId xmlns:p14="http://schemas.microsoft.com/office/powerpoint/2010/main" val="2396496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4176464"/>
          </a:xfrm>
        </p:spPr>
        <p:txBody>
          <a:bodyPr>
            <a:normAutofit/>
          </a:bodyPr>
          <a:lstStyle/>
          <a:p>
            <a:pPr algn="r"/>
            <a:r>
              <a:rPr lang="en-US" sz="1800" b="1" dirty="0" smtClean="0">
                <a:solidFill>
                  <a:srgbClr val="0000FF"/>
                </a:solidFill>
                <a:effectLst/>
                <a:latin typeface="Symbol"/>
                <a:ea typeface="Times New Roman"/>
                <a:cs typeface="Arial"/>
              </a:rPr>
              <a:t> </a:t>
            </a:r>
            <a:r>
              <a:rPr lang="ar-SA" sz="1800" b="1" dirty="0">
                <a:solidFill>
                  <a:srgbClr val="0000FF"/>
                </a:solidFill>
                <a:ea typeface="Times New Roman"/>
              </a:rPr>
              <a:t>الدافعية عباره عن استعداد نسبى فى الشخصبه يحدد مدى سعة الفرد ومثابرته فى سبيل بلوغ النجاح ويترتب عليه نوع معين من الاشباع وذلك فى المواقف التى تتضمن الأداء فى ضوء مستوى محدد للامتياز</a:t>
            </a:r>
            <a:r>
              <a:rPr lang="en-US" sz="1800" b="1" dirty="0" smtClean="0">
                <a:effectLst/>
                <a:latin typeface="Arial"/>
                <a:ea typeface="Times New Roman"/>
              </a:rPr>
              <a:t/>
            </a:r>
            <a:br>
              <a:rPr lang="en-US" sz="1800" b="1" dirty="0" smtClean="0">
                <a:effectLst/>
                <a:latin typeface="Arial"/>
                <a:ea typeface="Times New Roman"/>
              </a:rPr>
            </a:br>
            <a:r>
              <a:rPr lang="en-US" sz="1800" b="1" dirty="0" smtClean="0">
                <a:solidFill>
                  <a:srgbClr val="0000FF"/>
                </a:solidFill>
                <a:effectLst/>
                <a:latin typeface="Symbol"/>
                <a:ea typeface="Times New Roman"/>
                <a:cs typeface="Arial"/>
              </a:rPr>
              <a:t>· </a:t>
            </a:r>
            <a:r>
              <a:rPr lang="ar-SA" sz="1800" b="1" dirty="0">
                <a:solidFill>
                  <a:srgbClr val="FF6600"/>
                </a:solidFill>
                <a:ea typeface="Times New Roman"/>
              </a:rPr>
              <a:t>الرغبة فى تحقيق النجاح بإمكانيات الفرد العقلية لتحقيق أقصى أداء ممكن أثناء العملية التربوية</a:t>
            </a:r>
            <a:r>
              <a:rPr lang="en-US" sz="1800" b="1" dirty="0" smtClean="0">
                <a:effectLst/>
                <a:latin typeface="Arial"/>
                <a:ea typeface="Times New Roman"/>
              </a:rPr>
              <a:t/>
            </a:r>
            <a:br>
              <a:rPr lang="en-US" sz="1800" b="1" dirty="0" smtClean="0">
                <a:effectLst/>
                <a:latin typeface="Arial"/>
                <a:ea typeface="Times New Roman"/>
              </a:rPr>
            </a:br>
            <a:r>
              <a:rPr lang="ar-SA" sz="1800" b="1" dirty="0">
                <a:solidFill>
                  <a:srgbClr val="339966"/>
                </a:solidFill>
                <a:ea typeface="Times New Roman"/>
              </a:rPr>
              <a:t>ويمكن القول بأن الدافعية تنقسم الى نوعين</a:t>
            </a:r>
            <a:r>
              <a:rPr lang="en-US" sz="1800" b="1" dirty="0" smtClean="0">
                <a:solidFill>
                  <a:srgbClr val="339966"/>
                </a:solidFill>
                <a:effectLst/>
                <a:latin typeface="Times New Roman"/>
                <a:ea typeface="Times New Roman"/>
              </a:rPr>
              <a:t> :-</a:t>
            </a:r>
            <a:r>
              <a:rPr lang="en-US" sz="1800" b="1" dirty="0" smtClean="0">
                <a:effectLst/>
                <a:latin typeface="Arial"/>
                <a:ea typeface="Times New Roman"/>
              </a:rPr>
              <a:t/>
            </a:r>
            <a:br>
              <a:rPr lang="en-US" sz="1800" b="1" dirty="0" smtClean="0">
                <a:effectLst/>
                <a:latin typeface="Arial"/>
                <a:ea typeface="Times New Roman"/>
              </a:rPr>
            </a:br>
            <a:r>
              <a:rPr lang="en-US" sz="1800" b="1" dirty="0" smtClean="0">
                <a:solidFill>
                  <a:srgbClr val="0000FF"/>
                </a:solidFill>
                <a:effectLst/>
                <a:latin typeface="Times New Roman"/>
                <a:ea typeface="Times New Roman"/>
              </a:rPr>
              <a:t>1. </a:t>
            </a:r>
            <a:r>
              <a:rPr lang="ar-SA" sz="1800" b="1" dirty="0">
                <a:solidFill>
                  <a:srgbClr val="00CCFF"/>
                </a:solidFill>
                <a:ea typeface="Times New Roman"/>
              </a:rPr>
              <a:t>دافعية خارجية</a:t>
            </a:r>
            <a:r>
              <a:rPr lang="ar-SA" sz="1800" b="1" dirty="0">
                <a:solidFill>
                  <a:srgbClr val="339966"/>
                </a:solidFill>
                <a:ea typeface="Times New Roman"/>
              </a:rPr>
              <a:t> </a:t>
            </a:r>
            <a:r>
              <a:rPr lang="en-US" sz="1800" b="1" dirty="0" smtClean="0">
                <a:solidFill>
                  <a:srgbClr val="339966"/>
                </a:solidFill>
                <a:effectLst/>
                <a:latin typeface="Times New Roman"/>
                <a:ea typeface="Times New Roman"/>
              </a:rPr>
              <a:t>) </a:t>
            </a:r>
            <a:r>
              <a:rPr lang="ar-SA" sz="1800" b="1" dirty="0" smtClean="0">
                <a:solidFill>
                  <a:srgbClr val="339966"/>
                </a:solidFill>
                <a:effectLst/>
                <a:latin typeface="Times New Roman"/>
                <a:ea typeface="Times New Roman"/>
              </a:rPr>
              <a:t>مصدرها خارجيا كالمعلم أو المدرب أو المؤسسة أو أولياء الأمور أو حتى الأفراد )</a:t>
            </a:r>
            <a:r>
              <a:rPr lang="en-US" sz="1800" b="1" dirty="0" smtClean="0">
                <a:effectLst/>
                <a:latin typeface="Arial"/>
                <a:ea typeface="Times New Roman"/>
              </a:rPr>
              <a:t/>
            </a:r>
            <a:br>
              <a:rPr lang="en-US" sz="1800" b="1" dirty="0" smtClean="0">
                <a:effectLst/>
                <a:latin typeface="Arial"/>
                <a:ea typeface="Times New Roman"/>
              </a:rPr>
            </a:br>
            <a:r>
              <a:rPr lang="en-US" sz="1800" b="1" dirty="0" smtClean="0">
                <a:solidFill>
                  <a:srgbClr val="0000FF"/>
                </a:solidFill>
                <a:effectLst/>
                <a:latin typeface="Times New Roman"/>
                <a:ea typeface="Times New Roman"/>
              </a:rPr>
              <a:t>2. </a:t>
            </a:r>
            <a:r>
              <a:rPr lang="ar-SA" sz="1800" b="1" dirty="0">
                <a:solidFill>
                  <a:srgbClr val="00CCFF"/>
                </a:solidFill>
                <a:ea typeface="Times New Roman"/>
              </a:rPr>
              <a:t>دافعية داخلية </a:t>
            </a:r>
            <a:r>
              <a:rPr lang="en-US" sz="1800" b="1" dirty="0" smtClean="0">
                <a:solidFill>
                  <a:srgbClr val="008000"/>
                </a:solidFill>
                <a:effectLst/>
                <a:latin typeface="Times New Roman"/>
                <a:ea typeface="Times New Roman"/>
              </a:rPr>
              <a:t>) </a:t>
            </a:r>
            <a:r>
              <a:rPr lang="ar-SA" sz="1800" b="1" dirty="0">
                <a:solidFill>
                  <a:srgbClr val="0000FF"/>
                </a:solidFill>
                <a:ea typeface="Times New Roman"/>
              </a:rPr>
              <a:t>مصدرها الرئيسى هو الشخص الرياضى نفسه حيث يتجه نحو ممارسة نشاط رياضى وفقا للإمكاناته وقدراته اشباعا لرغباته وميوله فهو مدفوعا برغبه داخلية لارضاء ذاته </a:t>
            </a:r>
            <a:r>
              <a:rPr lang="en-US" sz="1800" b="1" dirty="0" smtClean="0">
                <a:solidFill>
                  <a:srgbClr val="0000FF"/>
                </a:solidFill>
                <a:effectLst/>
                <a:latin typeface="Times New Roman"/>
                <a:ea typeface="Times New Roman"/>
              </a:rPr>
              <a:t>(</a:t>
            </a:r>
            <a:endParaRPr lang="ar-EG" sz="1800" dirty="0"/>
          </a:p>
        </p:txBody>
      </p:sp>
      <p:sp>
        <p:nvSpPr>
          <p:cNvPr id="3" name="Content Placeholder 2"/>
          <p:cNvSpPr>
            <a:spLocks noGrp="1"/>
          </p:cNvSpPr>
          <p:nvPr>
            <p:ph idx="1"/>
          </p:nvPr>
        </p:nvSpPr>
        <p:spPr>
          <a:xfrm>
            <a:off x="457200" y="5517232"/>
            <a:ext cx="8229600" cy="608931"/>
          </a:xfrm>
        </p:spPr>
        <p:txBody>
          <a:bodyPr/>
          <a:lstStyle/>
          <a:p>
            <a:endParaRPr lang="ar-EG" dirty="0"/>
          </a:p>
        </p:txBody>
      </p:sp>
    </p:spTree>
    <p:extLst>
      <p:ext uri="{BB962C8B-B14F-4D97-AF65-F5344CB8AC3E}">
        <p14:creationId xmlns:p14="http://schemas.microsoft.com/office/powerpoint/2010/main" val="1073193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30626"/>
          </a:xfrm>
        </p:spPr>
        <p:txBody>
          <a:bodyPr>
            <a:normAutofit/>
          </a:bodyPr>
          <a:lstStyle/>
          <a:p>
            <a:pPr algn="r"/>
            <a:r>
              <a:rPr lang="en-US" sz="2000" b="1" i="1" u="sng" dirty="0" smtClean="0">
                <a:solidFill>
                  <a:srgbClr val="FF0000"/>
                </a:solidFill>
                <a:effectLst/>
                <a:latin typeface="Symbol"/>
                <a:ea typeface="Times New Roman"/>
                <a:cs typeface="Arial"/>
              </a:rPr>
              <a:t>· </a:t>
            </a:r>
            <a:r>
              <a:rPr lang="ar-SA" sz="2000" b="1" i="1" u="sng" dirty="0">
                <a:solidFill>
                  <a:srgbClr val="FF0000"/>
                </a:solidFill>
                <a:ea typeface="Times New Roman"/>
              </a:rPr>
              <a:t>سيكولوجية الفريق الرياضى</a:t>
            </a:r>
            <a:r>
              <a:rPr lang="en-US" sz="2000" b="1" i="1" u="sng" dirty="0" smtClean="0">
                <a:solidFill>
                  <a:srgbClr val="FF0000"/>
                </a:solidFill>
                <a:effectLst/>
                <a:latin typeface="Times New Roman"/>
                <a:ea typeface="Times New Roman"/>
              </a:rPr>
              <a:t> :</a:t>
            </a:r>
            <a:r>
              <a:rPr lang="en-US" sz="2000" b="1" i="1" u="sng" dirty="0" smtClean="0">
                <a:effectLst/>
                <a:latin typeface="Arial"/>
                <a:ea typeface="Times New Roman"/>
              </a:rPr>
              <a:t/>
            </a:r>
            <a:br>
              <a:rPr lang="en-US" sz="2000" b="1" i="1" u="sng" dirty="0" smtClean="0">
                <a:effectLst/>
                <a:latin typeface="Arial"/>
                <a:ea typeface="Times New Roman"/>
              </a:rPr>
            </a:br>
            <a:r>
              <a:rPr lang="en-US" sz="2000" b="1" dirty="0" smtClean="0">
                <a:effectLst/>
                <a:latin typeface="Arial"/>
                <a:ea typeface="Times New Roman"/>
              </a:rPr>
              <a:t/>
            </a:r>
            <a:br>
              <a:rPr lang="en-US" sz="2000" b="1" dirty="0" smtClean="0">
                <a:effectLst/>
                <a:latin typeface="Arial"/>
                <a:ea typeface="Times New Roman"/>
              </a:rPr>
            </a:br>
            <a:r>
              <a:rPr lang="ar-SA" sz="2000" b="1" dirty="0">
                <a:solidFill>
                  <a:srgbClr val="008080"/>
                </a:solidFill>
                <a:ea typeface="Times New Roman"/>
              </a:rPr>
              <a:t>لكى يتم النجاح والتقدم والسعى وراء تحقيق الأحلام والوصول الى الأهداف الموضوعة أن نقوم بدراسة سيكولوجية الفريق الرياضى أيضا ومن هنا فنرجع الى تنشئة الفرد الرياضى والمجتمع الذى يعيش فيه والبيئة التى تربى بها والمؤثرات التى خضع لها نتيجة تواجده فى هذه البيئة التى تربى بها حيث أن كل ذلك مجتمعا يؤثر كثيرا فى شخصية وأداء فكر الشخص الرياضى فالبيئة الاجتماعية التى يتفاعل معها الرياضى هى بمثابة فريق رياضى يحتويه فدراسةالفرق الرياضية والتعرف على أنواعها يساعدنا كثيرا فى طبيعة الأفراد وتوجيههم التوجيه الأمثل لذلك فدراسة سيكولوجية الفريق الرياضى تساعدنا فى فهم وطبيعة كل فريق والعمل على الترابط بينه وبين النشاط الرياضى الممارس ضمن خلال دراسة سيكولوجية الفريق الرياضى والتعرف على تكويناته يساعدنا على التعرف على الهدف العام والذى يسعى اليه الفرد الرياضى ومدى الاتفاق والتعارض بين أعضاء الفريق وبين المجتمع والنشاط الممارس كذلك تذليل العقبات التى قد تواجهه الفريق لتحقيق أهدافه سواء أكانت أهداف تربوية قريبه أو بعيدة </a:t>
            </a:r>
            <a:r>
              <a:rPr lang="en-US" sz="2000" b="1" dirty="0" smtClean="0">
                <a:effectLst/>
                <a:latin typeface="Arial"/>
                <a:ea typeface="Times New Roman"/>
              </a:rPr>
              <a:t/>
            </a:r>
            <a:br>
              <a:rPr lang="en-US" sz="2000" b="1" dirty="0" smtClean="0">
                <a:effectLst/>
                <a:latin typeface="Arial"/>
                <a:ea typeface="Times New Roman"/>
              </a:rPr>
            </a:br>
            <a:endParaRPr lang="ar-EG" sz="2000" dirty="0"/>
          </a:p>
        </p:txBody>
      </p:sp>
      <p:sp>
        <p:nvSpPr>
          <p:cNvPr id="3" name="Content Placeholder 2"/>
          <p:cNvSpPr>
            <a:spLocks noGrp="1"/>
          </p:cNvSpPr>
          <p:nvPr>
            <p:ph idx="1"/>
          </p:nvPr>
        </p:nvSpPr>
        <p:spPr>
          <a:xfrm>
            <a:off x="457200" y="6021288"/>
            <a:ext cx="8229600" cy="104875"/>
          </a:xfrm>
        </p:spPr>
        <p:txBody>
          <a:bodyPr>
            <a:normAutofit fontScale="25000" lnSpcReduction="20000"/>
          </a:bodyPr>
          <a:lstStyle/>
          <a:p>
            <a:endParaRPr lang="ar-EG" dirty="0"/>
          </a:p>
        </p:txBody>
      </p:sp>
    </p:spTree>
    <p:extLst>
      <p:ext uri="{BB962C8B-B14F-4D97-AF65-F5344CB8AC3E}">
        <p14:creationId xmlns:p14="http://schemas.microsoft.com/office/powerpoint/2010/main" val="3605920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26570"/>
          </a:xfrm>
        </p:spPr>
        <p:txBody>
          <a:bodyPr>
            <a:normAutofit/>
          </a:bodyPr>
          <a:lstStyle/>
          <a:p>
            <a:r>
              <a:rPr lang="en-US" sz="2000" b="1" dirty="0" smtClean="0">
                <a:solidFill>
                  <a:srgbClr val="008080"/>
                </a:solidFill>
                <a:effectLst/>
                <a:latin typeface="Symbol"/>
                <a:ea typeface="Times New Roman"/>
                <a:cs typeface="Arial"/>
              </a:rPr>
              <a:t>· </a:t>
            </a:r>
            <a:r>
              <a:rPr lang="ar-SA" sz="2000" b="1" dirty="0">
                <a:solidFill>
                  <a:srgbClr val="008080"/>
                </a:solidFill>
                <a:ea typeface="Times New Roman"/>
              </a:rPr>
              <a:t>تماسك الفريق الرياضى</a:t>
            </a:r>
            <a:r>
              <a:rPr lang="en-US" sz="2000" b="1" dirty="0" smtClean="0">
                <a:solidFill>
                  <a:srgbClr val="008080"/>
                </a:solidFill>
                <a:effectLst/>
                <a:latin typeface="Times New Roman"/>
                <a:ea typeface="Times New Roman"/>
              </a:rPr>
              <a:t> :-</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effectLst/>
                <a:latin typeface="Arial"/>
                <a:ea typeface="Times New Roman"/>
              </a:rPr>
              <a:t/>
            </a:r>
            <a:br>
              <a:rPr lang="en-US" sz="2000" b="1" dirty="0" smtClean="0">
                <a:effectLst/>
                <a:latin typeface="Arial"/>
                <a:ea typeface="Times New Roman"/>
              </a:rPr>
            </a:br>
            <a:r>
              <a:rPr lang="ar-SA" sz="2000" b="1" dirty="0">
                <a:solidFill>
                  <a:srgbClr val="0000FF"/>
                </a:solidFill>
                <a:ea typeface="Times New Roman"/>
              </a:rPr>
              <a:t>ينقسم تماسك الفريق الرياضى الى نوعين هما</a:t>
            </a:r>
            <a:r>
              <a:rPr lang="en-US" sz="2000" b="1" dirty="0" smtClean="0">
                <a:solidFill>
                  <a:srgbClr val="0000FF"/>
                </a:solidFill>
                <a:effectLst/>
                <a:latin typeface="Times New Roman"/>
                <a:ea typeface="Times New Roman"/>
              </a:rPr>
              <a:t> :</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0000FF"/>
                </a:solidFill>
                <a:effectLst/>
                <a:latin typeface="Times New Roman"/>
                <a:ea typeface="Times New Roman"/>
              </a:rPr>
              <a:t>1. </a:t>
            </a:r>
            <a:r>
              <a:rPr lang="ar-SA" sz="2000" b="1" dirty="0" smtClean="0">
                <a:solidFill>
                  <a:srgbClr val="0000FF"/>
                </a:solidFill>
                <a:effectLst/>
                <a:latin typeface="Times New Roman"/>
                <a:ea typeface="Times New Roman"/>
              </a:rPr>
              <a:t>تماسك المهمه</a:t>
            </a:r>
            <a:r>
              <a:rPr lang="en-US" sz="2000" b="1" dirty="0" smtClean="0">
                <a:solidFill>
                  <a:srgbClr val="0000FF"/>
                </a:solidFill>
                <a:effectLst/>
                <a:latin typeface="Times New Roman"/>
                <a:ea typeface="Times New Roman"/>
              </a:rPr>
              <a:t> :</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effectLst/>
                <a:latin typeface="Arial"/>
                <a:ea typeface="Times New Roman"/>
              </a:rPr>
              <a:t/>
            </a:r>
            <a:br>
              <a:rPr lang="en-US" sz="2000" b="1" dirty="0" smtClean="0">
                <a:effectLst/>
                <a:latin typeface="Arial"/>
                <a:ea typeface="Times New Roman"/>
              </a:rPr>
            </a:br>
            <a:r>
              <a:rPr lang="ar-SA" sz="2000" b="1" dirty="0">
                <a:solidFill>
                  <a:srgbClr val="993366"/>
                </a:solidFill>
                <a:ea typeface="Times New Roman"/>
              </a:rPr>
              <a:t>هذا النوع من التماسك يعكس دراسة عمل أفراد الفريق معا لتحقيق أهداف مشتركة قد يكون الهدف العام للفريق الرياضى الفوز ببطولة معينة والذى بتأثر جزء كبير منه على تنسيق جهود أفراد الفريق للعمل معا أى العمل الجماعى أو الاداء الجماعى</a:t>
            </a:r>
            <a:r>
              <a:rPr lang="en-US" sz="2000" b="1" dirty="0" smtClean="0">
                <a:solidFill>
                  <a:srgbClr val="993366"/>
                </a:solidFill>
                <a:effectLst/>
                <a:latin typeface="Times New Roman"/>
                <a:ea typeface="Times New Roman"/>
              </a:rPr>
              <a:t> ...... </a:t>
            </a:r>
            <a:r>
              <a:rPr lang="ar-SA" sz="2000" b="1" dirty="0" smtClean="0">
                <a:solidFill>
                  <a:srgbClr val="993366"/>
                </a:solidFill>
                <a:effectLst/>
                <a:latin typeface="Times New Roman"/>
                <a:ea typeface="Times New Roman"/>
              </a:rPr>
              <a:t>ويشير تماسك المهمه للفريق الرياضى الى إنتماء اللاعبين الى كيان حركى موجه والاقتناع به والتعاون خلال تنفيذه الاستعداد الكامل لبذل الجهد من أجل نجاحه كما يشير أيضا التماسك الحركى للفريق الى الفهم المشترك من جميع اللاعبين للمتطلبات الحركية لكل جزء من أجزاء الكيان الحركى </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effectLst/>
                <a:latin typeface="Arial"/>
                <a:ea typeface="Times New Roman"/>
              </a:rPr>
              <a:t/>
            </a:r>
            <a:br>
              <a:rPr lang="en-US" sz="2000" b="1" dirty="0" smtClean="0">
                <a:effectLst/>
                <a:latin typeface="Arial"/>
                <a:ea typeface="Times New Roman"/>
              </a:rPr>
            </a:br>
            <a:endParaRPr lang="ar-EG" sz="2000" dirty="0"/>
          </a:p>
        </p:txBody>
      </p:sp>
      <p:sp>
        <p:nvSpPr>
          <p:cNvPr id="3" name="Content Placeholder 2"/>
          <p:cNvSpPr>
            <a:spLocks noGrp="1"/>
          </p:cNvSpPr>
          <p:nvPr>
            <p:ph idx="1"/>
          </p:nvPr>
        </p:nvSpPr>
        <p:spPr>
          <a:xfrm>
            <a:off x="457200" y="5949280"/>
            <a:ext cx="8229600" cy="176883"/>
          </a:xfrm>
        </p:spPr>
        <p:txBody>
          <a:bodyPr>
            <a:normAutofit fontScale="25000" lnSpcReduction="20000"/>
          </a:bodyPr>
          <a:lstStyle/>
          <a:p>
            <a:endParaRPr lang="ar-EG" dirty="0"/>
          </a:p>
        </p:txBody>
      </p:sp>
    </p:spTree>
    <p:extLst>
      <p:ext uri="{BB962C8B-B14F-4D97-AF65-F5344CB8AC3E}">
        <p14:creationId xmlns:p14="http://schemas.microsoft.com/office/powerpoint/2010/main" val="3597806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66530"/>
          </a:xfrm>
        </p:spPr>
        <p:txBody>
          <a:bodyPr>
            <a:normAutofit/>
          </a:bodyPr>
          <a:lstStyle/>
          <a:p>
            <a:r>
              <a:rPr lang="en-US" sz="2000" b="1" dirty="0" smtClean="0">
                <a:solidFill>
                  <a:srgbClr val="993366"/>
                </a:solidFill>
                <a:effectLst/>
                <a:latin typeface="Times New Roman"/>
                <a:ea typeface="Times New Roman"/>
              </a:rPr>
              <a:t>2. </a:t>
            </a:r>
            <a:r>
              <a:rPr lang="ar-SA" sz="2000" b="1" dirty="0">
                <a:solidFill>
                  <a:srgbClr val="0000FF"/>
                </a:solidFill>
                <a:ea typeface="Times New Roman"/>
              </a:rPr>
              <a:t>التماسك الاجتماعى</a:t>
            </a:r>
            <a:r>
              <a:rPr lang="en-US" sz="2000" b="1" dirty="0" smtClean="0">
                <a:solidFill>
                  <a:srgbClr val="0000FF"/>
                </a:solidFill>
                <a:effectLst/>
                <a:latin typeface="Times New Roman"/>
                <a:ea typeface="Times New Roman"/>
              </a:rPr>
              <a:t> :</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effectLst/>
                <a:latin typeface="Arial"/>
                <a:ea typeface="Times New Roman"/>
              </a:rPr>
              <a:t/>
            </a:r>
            <a:br>
              <a:rPr lang="en-US" sz="2000" b="1" dirty="0" smtClean="0">
                <a:effectLst/>
                <a:latin typeface="Arial"/>
                <a:ea typeface="Times New Roman"/>
              </a:rPr>
            </a:br>
            <a:r>
              <a:rPr lang="ar-SA" sz="2000" b="1" dirty="0">
                <a:solidFill>
                  <a:srgbClr val="993366"/>
                </a:solidFill>
                <a:ea typeface="Times New Roman"/>
              </a:rPr>
              <a:t>يعكس درجة العلاقات بين أفراد الفريق الرياضى ودرجة حبهم لبعضهم البعض ويتأسس بصوره واضحه على جاذبية العلاقات بين أفراد الفريق الرياضى وأشار </a:t>
            </a:r>
            <a:r>
              <a:rPr lang="en-US" sz="2000" b="1" dirty="0" smtClean="0">
                <a:solidFill>
                  <a:srgbClr val="0000FF"/>
                </a:solidFill>
                <a:effectLst/>
                <a:latin typeface="Times New Roman"/>
                <a:ea typeface="Times New Roman"/>
              </a:rPr>
              <a:t>" </a:t>
            </a:r>
            <a:r>
              <a:rPr lang="ar-SA" sz="2000" b="1" dirty="0" smtClean="0">
                <a:solidFill>
                  <a:srgbClr val="0000FF"/>
                </a:solidFill>
                <a:effectLst/>
                <a:latin typeface="Times New Roman"/>
                <a:ea typeface="Times New Roman"/>
              </a:rPr>
              <a:t>كارون</a:t>
            </a:r>
            <a:r>
              <a:rPr lang="en-US" sz="2000" b="1" dirty="0" smtClean="0">
                <a:solidFill>
                  <a:srgbClr val="993366"/>
                </a:solidFill>
                <a:effectLst/>
                <a:latin typeface="Times New Roman"/>
                <a:ea typeface="Times New Roman"/>
              </a:rPr>
              <a:t> " </a:t>
            </a:r>
            <a:r>
              <a:rPr lang="ar-SA" sz="2000" b="1" dirty="0" smtClean="0">
                <a:solidFill>
                  <a:srgbClr val="993366"/>
                </a:solidFill>
                <a:effectLst/>
                <a:latin typeface="Times New Roman"/>
                <a:ea typeface="Times New Roman"/>
              </a:rPr>
              <a:t>الى التميز أو التفريق بين عاملى تماسك المهمه والتماسك الاجتماعى من الأهمية بمكان للقدرة على شرح كيفية مواجهة الفريق للصراعات والعقبات والعوامل لاحراز النجاح والتقدم </a:t>
            </a:r>
            <a:endParaRPr lang="ar-EG" sz="2000" dirty="0"/>
          </a:p>
        </p:txBody>
      </p:sp>
      <p:sp>
        <p:nvSpPr>
          <p:cNvPr id="3" name="Content Placeholder 2"/>
          <p:cNvSpPr>
            <a:spLocks noGrp="1"/>
          </p:cNvSpPr>
          <p:nvPr>
            <p:ph idx="1"/>
          </p:nvPr>
        </p:nvSpPr>
        <p:spPr>
          <a:xfrm>
            <a:off x="457200" y="5733256"/>
            <a:ext cx="8229600" cy="392907"/>
          </a:xfrm>
        </p:spPr>
        <p:txBody>
          <a:bodyPr>
            <a:normAutofit fontScale="70000" lnSpcReduction="20000"/>
          </a:bodyPr>
          <a:lstStyle/>
          <a:p>
            <a:endParaRPr lang="ar-EG" dirty="0"/>
          </a:p>
        </p:txBody>
      </p:sp>
    </p:spTree>
    <p:extLst>
      <p:ext uri="{BB962C8B-B14F-4D97-AF65-F5344CB8AC3E}">
        <p14:creationId xmlns:p14="http://schemas.microsoft.com/office/powerpoint/2010/main" val="3177589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10546"/>
          </a:xfrm>
        </p:spPr>
        <p:txBody>
          <a:bodyPr>
            <a:normAutofit/>
          </a:bodyPr>
          <a:lstStyle/>
          <a:p>
            <a:r>
              <a:rPr lang="en-US" sz="2000" b="1" dirty="0" smtClean="0">
                <a:solidFill>
                  <a:srgbClr val="993366"/>
                </a:solidFill>
                <a:effectLst/>
                <a:latin typeface="Times New Roman"/>
                <a:ea typeface="Times New Roman"/>
              </a:rPr>
              <a:t>**</a:t>
            </a:r>
            <a:r>
              <a:rPr lang="ar-SA" sz="2000" b="1" dirty="0">
                <a:solidFill>
                  <a:srgbClr val="FF6600"/>
                </a:solidFill>
                <a:ea typeface="Times New Roman"/>
              </a:rPr>
              <a:t>دور المدرب فى تماسك الفريق الرياضى</a:t>
            </a:r>
            <a:r>
              <a:rPr lang="en-US" sz="2000" b="1" dirty="0" smtClean="0">
                <a:solidFill>
                  <a:srgbClr val="FF6600"/>
                </a:solidFill>
                <a:effectLst/>
                <a:latin typeface="Times New Roman"/>
                <a:ea typeface="Times New Roman"/>
              </a:rPr>
              <a:t> :</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FF6600"/>
                </a:solidFill>
                <a:effectLst/>
                <a:latin typeface="Times New Roman"/>
                <a:ea typeface="Times New Roman"/>
              </a:rPr>
              <a:t>1. </a:t>
            </a:r>
            <a:r>
              <a:rPr lang="ar-SA" sz="2000" b="1" dirty="0">
                <a:solidFill>
                  <a:srgbClr val="0000FF"/>
                </a:solidFill>
                <a:ea typeface="Times New Roman"/>
              </a:rPr>
              <a:t>تفسير الادوار الفردية فى نجاح الفريق الرياضى </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FF6600"/>
                </a:solidFill>
                <a:effectLst/>
                <a:latin typeface="Times New Roman"/>
                <a:ea typeface="Times New Roman"/>
              </a:rPr>
              <a:t>2. </a:t>
            </a:r>
            <a:r>
              <a:rPr lang="ar-SA" sz="2000" b="1" dirty="0">
                <a:solidFill>
                  <a:srgbClr val="0000FF"/>
                </a:solidFill>
                <a:ea typeface="Times New Roman"/>
              </a:rPr>
              <a:t>تنمية الاعتزاز بالنفس لدى اللاعبين </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FF6600"/>
                </a:solidFill>
                <a:effectLst/>
                <a:latin typeface="Times New Roman"/>
                <a:ea typeface="Times New Roman"/>
              </a:rPr>
              <a:t>3. </a:t>
            </a:r>
            <a:r>
              <a:rPr lang="ar-SA" sz="2000" b="1" dirty="0">
                <a:solidFill>
                  <a:srgbClr val="0000FF"/>
                </a:solidFill>
                <a:ea typeface="Times New Roman"/>
              </a:rPr>
              <a:t>وضع أهداف تثير تحدى الفريق</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FF6600"/>
                </a:solidFill>
                <a:effectLst/>
                <a:latin typeface="Times New Roman"/>
                <a:ea typeface="Times New Roman"/>
              </a:rPr>
              <a:t>4. </a:t>
            </a:r>
            <a:r>
              <a:rPr lang="ar-SA" sz="2000" b="1" dirty="0">
                <a:solidFill>
                  <a:srgbClr val="0000FF"/>
                </a:solidFill>
                <a:ea typeface="Times New Roman"/>
              </a:rPr>
              <a:t>تشجيع هوية الفريق</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FF6600"/>
                </a:solidFill>
                <a:effectLst/>
                <a:latin typeface="Times New Roman"/>
                <a:ea typeface="Times New Roman"/>
              </a:rPr>
              <a:t>5. </a:t>
            </a:r>
            <a:r>
              <a:rPr lang="ar-SA" sz="2000" b="1" dirty="0">
                <a:solidFill>
                  <a:srgbClr val="0000FF"/>
                </a:solidFill>
                <a:ea typeface="Times New Roman"/>
              </a:rPr>
              <a:t>تجنب تشكيل الأحزاب الاجتماعية</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FF6600"/>
                </a:solidFill>
                <a:effectLst/>
                <a:latin typeface="Times New Roman"/>
                <a:ea typeface="Times New Roman"/>
              </a:rPr>
              <a:t>6. </a:t>
            </a:r>
            <a:r>
              <a:rPr lang="ar-SA" sz="2000" b="1" dirty="0">
                <a:solidFill>
                  <a:srgbClr val="0000FF"/>
                </a:solidFill>
                <a:ea typeface="Times New Roman"/>
              </a:rPr>
              <a:t>عقد اجتماعات دورية للفريق لحل الصراع القائم</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FF6600"/>
                </a:solidFill>
                <a:effectLst/>
                <a:latin typeface="Times New Roman"/>
                <a:ea typeface="Times New Roman"/>
              </a:rPr>
              <a:t>7. </a:t>
            </a:r>
            <a:r>
              <a:rPr lang="ar-SA" sz="2000" b="1" dirty="0">
                <a:solidFill>
                  <a:srgbClr val="0000FF"/>
                </a:solidFill>
                <a:ea typeface="Times New Roman"/>
              </a:rPr>
              <a:t>الاستمرار فى مناخ الفريق</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FF6600"/>
                </a:solidFill>
                <a:effectLst/>
                <a:latin typeface="Times New Roman"/>
                <a:ea typeface="Times New Roman"/>
              </a:rPr>
              <a:t>8. </a:t>
            </a:r>
            <a:r>
              <a:rPr lang="ar-SA" sz="2000" b="1" dirty="0">
                <a:solidFill>
                  <a:srgbClr val="0000FF"/>
                </a:solidFill>
                <a:ea typeface="Times New Roman"/>
              </a:rPr>
              <a:t>الوعى بالأحداث الشخصية لكل عضو فى الفريق</a:t>
            </a:r>
            <a:endParaRPr lang="ar-EG" sz="2000" dirty="0"/>
          </a:p>
        </p:txBody>
      </p:sp>
      <p:sp>
        <p:nvSpPr>
          <p:cNvPr id="3" name="Content Placeholder 2"/>
          <p:cNvSpPr>
            <a:spLocks noGrp="1"/>
          </p:cNvSpPr>
          <p:nvPr>
            <p:ph idx="1"/>
          </p:nvPr>
        </p:nvSpPr>
        <p:spPr>
          <a:xfrm>
            <a:off x="467544" y="5805264"/>
            <a:ext cx="8229600" cy="781547"/>
          </a:xfrm>
        </p:spPr>
        <p:txBody>
          <a:bodyPr/>
          <a:lstStyle/>
          <a:p>
            <a:endParaRPr lang="ar-EG" dirty="0"/>
          </a:p>
        </p:txBody>
      </p:sp>
    </p:spTree>
    <p:extLst>
      <p:ext uri="{BB962C8B-B14F-4D97-AF65-F5344CB8AC3E}">
        <p14:creationId xmlns:p14="http://schemas.microsoft.com/office/powerpoint/2010/main" val="1964492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5530626"/>
          </a:xfrm>
        </p:spPr>
        <p:txBody>
          <a:bodyPr>
            <a:noAutofit/>
          </a:bodyPr>
          <a:lstStyle/>
          <a:p>
            <a:r>
              <a:rPr lang="en-US" sz="2000" b="1" dirty="0" smtClean="0">
                <a:solidFill>
                  <a:srgbClr val="0000FF"/>
                </a:solidFill>
                <a:effectLst/>
                <a:latin typeface="Times New Roman"/>
                <a:ea typeface="Times New Roman"/>
              </a:rPr>
              <a:t>**</a:t>
            </a:r>
            <a:r>
              <a:rPr lang="ar-SA" sz="2000" b="1" dirty="0">
                <a:solidFill>
                  <a:srgbClr val="FF6600"/>
                </a:solidFill>
                <a:ea typeface="Times New Roman"/>
              </a:rPr>
              <a:t>دور اللاعب فى تماسك الفريق الرياضى</a:t>
            </a:r>
            <a:r>
              <a:rPr lang="en-US" sz="2000" b="1" dirty="0" smtClean="0">
                <a:solidFill>
                  <a:srgbClr val="FF6600"/>
                </a:solidFill>
                <a:effectLst/>
                <a:latin typeface="Times New Roman"/>
                <a:ea typeface="Times New Roman"/>
              </a:rPr>
              <a:t> :</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FF6600"/>
                </a:solidFill>
                <a:effectLst/>
                <a:latin typeface="Times New Roman"/>
                <a:ea typeface="Times New Roman"/>
              </a:rPr>
              <a:t>1. </a:t>
            </a:r>
            <a:r>
              <a:rPr lang="ar-SA" sz="2000" b="1" dirty="0" smtClean="0">
                <a:solidFill>
                  <a:srgbClr val="FF6600"/>
                </a:solidFill>
                <a:effectLst/>
                <a:latin typeface="Times New Roman"/>
                <a:ea typeface="Times New Roman"/>
              </a:rPr>
              <a:t>التعرف على زملاء الفريق الرياضى</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FF6600"/>
                </a:solidFill>
                <a:effectLst/>
                <a:latin typeface="Times New Roman"/>
                <a:ea typeface="Times New Roman"/>
              </a:rPr>
              <a:t>2. </a:t>
            </a:r>
            <a:r>
              <a:rPr lang="ar-SA" sz="2000" b="1" dirty="0" smtClean="0">
                <a:solidFill>
                  <a:srgbClr val="FF6600"/>
                </a:solidFill>
                <a:effectLst/>
                <a:latin typeface="Times New Roman"/>
                <a:ea typeface="Times New Roman"/>
              </a:rPr>
              <a:t>مساعدة زملاء الفريق </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FF6600"/>
                </a:solidFill>
                <a:effectLst/>
                <a:latin typeface="Times New Roman"/>
                <a:ea typeface="Times New Roman"/>
              </a:rPr>
              <a:t>3. </a:t>
            </a:r>
            <a:r>
              <a:rPr lang="ar-SA" sz="2000" b="1" dirty="0" smtClean="0">
                <a:solidFill>
                  <a:srgbClr val="FF6600"/>
                </a:solidFill>
                <a:effectLst/>
                <a:latin typeface="Times New Roman"/>
                <a:ea typeface="Times New Roman"/>
              </a:rPr>
              <a:t>تقديم تعزيز ايجابى لزملاء الفريق</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FF6600"/>
                </a:solidFill>
                <a:effectLst/>
                <a:latin typeface="Times New Roman"/>
                <a:ea typeface="Times New Roman"/>
              </a:rPr>
              <a:t>4. </a:t>
            </a:r>
            <a:r>
              <a:rPr lang="ar-SA" sz="2000" b="1" dirty="0" smtClean="0">
                <a:solidFill>
                  <a:srgbClr val="FF6600"/>
                </a:solidFill>
                <a:effectLst/>
                <a:latin typeface="Times New Roman"/>
                <a:ea typeface="Times New Roman"/>
              </a:rPr>
              <a:t>تحمل المسئولية</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FF6600"/>
                </a:solidFill>
                <a:effectLst/>
                <a:latin typeface="Times New Roman"/>
                <a:ea typeface="Times New Roman"/>
              </a:rPr>
              <a:t>5. </a:t>
            </a:r>
            <a:r>
              <a:rPr lang="ar-SA" sz="2000" b="1" dirty="0" smtClean="0">
                <a:solidFill>
                  <a:srgbClr val="FF6600"/>
                </a:solidFill>
                <a:effectLst/>
                <a:latin typeface="Times New Roman"/>
                <a:ea typeface="Times New Roman"/>
              </a:rPr>
              <a:t>الاتصال بالمدرب</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FF6600"/>
                </a:solidFill>
                <a:effectLst/>
                <a:latin typeface="Times New Roman"/>
                <a:ea typeface="Times New Roman"/>
              </a:rPr>
              <a:t>6. </a:t>
            </a:r>
            <a:r>
              <a:rPr lang="ar-SA" sz="2000" b="1" dirty="0" smtClean="0">
                <a:solidFill>
                  <a:srgbClr val="FF6600"/>
                </a:solidFill>
                <a:effectLst/>
                <a:latin typeface="Times New Roman"/>
                <a:ea typeface="Times New Roman"/>
              </a:rPr>
              <a:t>حل الصراعات </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FF6600"/>
                </a:solidFill>
                <a:effectLst/>
                <a:latin typeface="Times New Roman"/>
                <a:ea typeface="Times New Roman"/>
              </a:rPr>
              <a:t>7. </a:t>
            </a:r>
            <a:r>
              <a:rPr lang="ar-SA" sz="2000" b="1" dirty="0" smtClean="0">
                <a:solidFill>
                  <a:srgbClr val="FF6600"/>
                </a:solidFill>
                <a:effectLst/>
                <a:latin typeface="Times New Roman"/>
                <a:ea typeface="Times New Roman"/>
              </a:rPr>
              <a:t>بذل الجهد</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008000"/>
                </a:solidFill>
                <a:effectLst/>
                <a:latin typeface="Symbol"/>
                <a:ea typeface="Times New Roman"/>
                <a:cs typeface="Arial"/>
              </a:rPr>
              <a:t>· </a:t>
            </a:r>
            <a:r>
              <a:rPr lang="ar-SA" sz="2000" b="1" dirty="0">
                <a:solidFill>
                  <a:srgbClr val="008000"/>
                </a:solidFill>
                <a:ea typeface="Times New Roman"/>
              </a:rPr>
              <a:t>تفاعل الفريق الرياضى</a:t>
            </a:r>
            <a:r>
              <a:rPr lang="en-US" sz="2000" b="1" dirty="0" smtClean="0">
                <a:solidFill>
                  <a:srgbClr val="008000"/>
                </a:solidFill>
                <a:effectLst/>
                <a:latin typeface="Times New Roman"/>
                <a:ea typeface="Times New Roman"/>
              </a:rPr>
              <a:t> :</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effectLst/>
                <a:latin typeface="Arial"/>
                <a:ea typeface="Times New Roman"/>
              </a:rPr>
              <a:t/>
            </a:r>
            <a:br>
              <a:rPr lang="en-US" sz="2000" b="1" dirty="0" smtClean="0">
                <a:effectLst/>
                <a:latin typeface="Arial"/>
                <a:ea typeface="Times New Roman"/>
              </a:rPr>
            </a:br>
            <a:r>
              <a:rPr lang="ar-SA" sz="2000" b="1" dirty="0">
                <a:solidFill>
                  <a:srgbClr val="3366FF"/>
                </a:solidFill>
                <a:ea typeface="Times New Roman"/>
              </a:rPr>
              <a:t>أى فريق جماعى لابد وأن يكون هناك تفاعل بين أعضائه خلال العمليات التدريبية أو المبارايات الرسمية وهناك صور للتفاعل منها</a:t>
            </a:r>
            <a:r>
              <a:rPr lang="en-US" sz="2000" b="1" dirty="0" smtClean="0">
                <a:solidFill>
                  <a:srgbClr val="3366FF"/>
                </a:solidFill>
                <a:effectLst/>
                <a:latin typeface="Times New Roman"/>
                <a:ea typeface="Times New Roman"/>
              </a:rPr>
              <a:t> .....</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3366FF"/>
                </a:solidFill>
                <a:effectLst/>
                <a:latin typeface="Symbol"/>
                <a:ea typeface="Times New Roman"/>
                <a:cs typeface="Arial"/>
              </a:rPr>
              <a:t>· </a:t>
            </a:r>
            <a:r>
              <a:rPr lang="ar-SA" sz="2000" b="1" dirty="0">
                <a:solidFill>
                  <a:srgbClr val="3366FF"/>
                </a:solidFill>
                <a:ea typeface="Times New Roman"/>
              </a:rPr>
              <a:t>التفاعل الحركى</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3366FF"/>
                </a:solidFill>
                <a:effectLst/>
                <a:latin typeface="Symbol"/>
                <a:ea typeface="Times New Roman"/>
                <a:cs typeface="Arial"/>
              </a:rPr>
              <a:t>· </a:t>
            </a:r>
            <a:r>
              <a:rPr lang="ar-SA" sz="2000" b="1" dirty="0">
                <a:solidFill>
                  <a:srgbClr val="3366FF"/>
                </a:solidFill>
                <a:ea typeface="Times New Roman"/>
              </a:rPr>
              <a:t>التفاعل الفكرى </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3366FF"/>
                </a:solidFill>
                <a:effectLst/>
                <a:latin typeface="Symbol"/>
                <a:ea typeface="Times New Roman"/>
                <a:cs typeface="Arial"/>
              </a:rPr>
              <a:t>· </a:t>
            </a:r>
            <a:r>
              <a:rPr lang="ar-SA" sz="2000" b="1" dirty="0">
                <a:solidFill>
                  <a:srgbClr val="3366FF"/>
                </a:solidFill>
                <a:ea typeface="Times New Roman"/>
              </a:rPr>
              <a:t>التفاعل الوجدانى </a:t>
            </a:r>
            <a:endParaRPr lang="ar-EG" sz="2000" dirty="0"/>
          </a:p>
        </p:txBody>
      </p:sp>
      <p:sp>
        <p:nvSpPr>
          <p:cNvPr id="3" name="Content Placeholder 2"/>
          <p:cNvSpPr>
            <a:spLocks noGrp="1"/>
          </p:cNvSpPr>
          <p:nvPr>
            <p:ph idx="1"/>
          </p:nvPr>
        </p:nvSpPr>
        <p:spPr>
          <a:xfrm>
            <a:off x="457200" y="5805264"/>
            <a:ext cx="8229600" cy="320899"/>
          </a:xfrm>
        </p:spPr>
        <p:txBody>
          <a:bodyPr>
            <a:normAutofit fontScale="55000" lnSpcReduction="20000"/>
          </a:bodyPr>
          <a:lstStyle/>
          <a:p>
            <a:endParaRPr lang="ar-EG" dirty="0"/>
          </a:p>
        </p:txBody>
      </p:sp>
    </p:spTree>
    <p:extLst>
      <p:ext uri="{BB962C8B-B14F-4D97-AF65-F5344CB8AC3E}">
        <p14:creationId xmlns:p14="http://schemas.microsoft.com/office/powerpoint/2010/main" val="7259192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89</Words>
  <Application>Microsoft Office PowerPoint</Application>
  <PresentationFormat>On-screen Show (4:3)</PresentationFormat>
  <Paragraphs>10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محاضرة  دراسات عليا  ثانية ماحستير الادارة الراضية  بنات سيكلوجية القيادة والجماعات استاذ المادة  استاذ دكتور عاطف نمر خليفة  استاذ مساعد دكتور محمد عبد الكريم نبهان عنوان المحاضرة االجماعات الرياضية  تاريخ 21-3- 2020</vt:lpstr>
      <vt:lpstr>الهدف هو ما يسعى أو ما يحاول الفرد الوصول إليه أى إنها مرحلة من السعى الى حيث يوجه الأفراد جهودهم  ونجد هنا أن تحقيق الفريق لأهدافه يعتبر أمرا مشبعا من أجل تحقيق المزيد من هذه الأهداف وعلى ذلك فعملية تحديد الأهداف تأتى فى ضوء الامكانات والقدرات المختلفة للفريق الرياضى وفى ضوء تحديد السياسة العامة للمؤسسة الرياضية والتابعة للدولة</vt:lpstr>
      <vt:lpstr> · تحديد الأهداف   لضمان نجاح أى عمل لابد من تحديد الهدف بصورة واضحة لأنه هو الأساس لعمليةالتخطيط وتنقسم الأهداف الى :   1. أهداف مباشرة :- هذه يمكن تحقيقها بالامكانات والموارد المتيسرة وغالبا ما تختص هذه الأهداف بخطة لعام قادم  2. أهداف منتظرة " مرئية ":- يمكن تحقيقها فى فترة تالية وتحتاج الى بحوث وتكنولوجيا عالية وهى تختص بخطة زمنية ما بين 3 : 5 سنوات 3. أهداف مستقبلية بعيدة :- وهى التى تسعى لتحقيق وضع مثالى وينتظرها الجميع ويسعون الى تحقيقها  هناك تقسيم آخر للأهداف من حيث : · المستوى العام ) أهداف شاملة – عامة – مجردة – مثل تنميةالمهارات الأساسية ) · المستوى المتوسط)  أقل عمومية وأكثر تخصصا من المستوىالسابق(  · المستوى الخاص( فى هذا النوع يمكن ترجمة الأغراض العامة الىعناصر أداء العوامل المؤثرة فى تحقيق الأهدف .)</vt:lpstr>
      <vt:lpstr> الدافعية عباره عن استعداد نسبى فى الشخصبه يحدد مدى سعة الفرد ومثابرته فى سبيل بلوغ النجاح ويترتب عليه نوع معين من الاشباع وذلك فى المواقف التى تتضمن الأداء فى ضوء مستوى محدد للامتياز · الرغبة فى تحقيق النجاح بإمكانيات الفرد العقلية لتحقيق أقصى أداء ممكن أثناء العملية التربوية ويمكن القول بأن الدافعية تنقسم الى نوعين :- 1. دافعية خارجية ) مصدرها خارجيا كالمعلم أو المدرب أو المؤسسة أو أولياء الأمور أو حتى الأفراد ) 2. دافعية داخلية ) مصدرها الرئيسى هو الشخص الرياضى نفسه حيث يتجه نحو ممارسة نشاط رياضى وفقا للإمكاناته وقدراته اشباعا لرغباته وميوله فهو مدفوعا برغبه داخلية لارضاء ذاته (</vt:lpstr>
      <vt:lpstr>· سيكولوجية الفريق الرياضى :  لكى يتم النجاح والتقدم والسعى وراء تحقيق الأحلام والوصول الى الأهداف الموضوعة أن نقوم بدراسة سيكولوجية الفريق الرياضى أيضا ومن هنا فنرجع الى تنشئة الفرد الرياضى والمجتمع الذى يعيش فيه والبيئة التى تربى بها والمؤثرات التى خضع لها نتيجة تواجده فى هذه البيئة التى تربى بها حيث أن كل ذلك مجتمعا يؤثر كثيرا فى شخصية وأداء فكر الشخص الرياضى فالبيئة الاجتماعية التى يتفاعل معها الرياضى هى بمثابة فريق رياضى يحتويه فدراسةالفرق الرياضية والتعرف على أنواعها يساعدنا كثيرا فى طبيعة الأفراد وتوجيههم التوجيه الأمثل لذلك فدراسة سيكولوجية الفريق الرياضى تساعدنا فى فهم وطبيعة كل فريق والعمل على الترابط بينه وبين النشاط الرياضى الممارس ضمن خلال دراسة سيكولوجية الفريق الرياضى والتعرف على تكويناته يساعدنا على التعرف على الهدف العام والذى يسعى اليه الفرد الرياضى ومدى الاتفاق والتعارض بين أعضاء الفريق وبين المجتمع والنشاط الممارس كذلك تذليل العقبات التى قد تواجهه الفريق لتحقيق أهدافه سواء أكانت أهداف تربوية قريبه أو بعيدة  </vt:lpstr>
      <vt:lpstr>· تماسك الفريق الرياضى :-  ينقسم تماسك الفريق الرياضى الى نوعين هما :  1. تماسك المهمه :  هذا النوع من التماسك يعكس دراسة عمل أفراد الفريق معا لتحقيق أهداف مشتركة قد يكون الهدف العام للفريق الرياضى الفوز ببطولة معينة والذى بتأثر جزء كبير منه على تنسيق جهود أفراد الفريق للعمل معا أى العمل الجماعى أو الاداء الجماعى ...... ويشير تماسك المهمه للفريق الرياضى الى إنتماء اللاعبين الى كيان حركى موجه والاقتناع به والتعاون خلال تنفيذه الاستعداد الكامل لبذل الجهد من أجل نجاحه كما يشير أيضا التماسك الحركى للفريق الى الفهم المشترك من جميع اللاعبين للمتطلبات الحركية لكل جزء من أجزاء الكيان الحركى   </vt:lpstr>
      <vt:lpstr>2. التماسك الاجتماعى :  يعكس درجة العلاقات بين أفراد الفريق الرياضى ودرجة حبهم لبعضهم البعض ويتأسس بصوره واضحه على جاذبية العلاقات بين أفراد الفريق الرياضى وأشار " كارون " الى التميز أو التفريق بين عاملى تماسك المهمه والتماسك الاجتماعى من الأهمية بمكان للقدرة على شرح كيفية مواجهة الفريق للصراعات والعقبات والعوامل لاحراز النجاح والتقدم </vt:lpstr>
      <vt:lpstr>**دور المدرب فى تماسك الفريق الرياضى :  1. تفسير الادوار الفردية فى نجاح الفريق الرياضى  2. تنمية الاعتزاز بالنفس لدى اللاعبين  3. وضع أهداف تثير تحدى الفريق 4. تشجيع هوية الفريق 5. تجنب تشكيل الأحزاب الاجتماعية 6. عقد اجتماعات دورية للفريق لحل الصراع القائم 7. الاستمرار فى مناخ الفريق 8. الوعى بالأحداث الشخصية لكل عضو فى الفريق</vt:lpstr>
      <vt:lpstr>**دور اللاعب فى تماسك الفريق الرياضى :  1. التعرف على زملاء الفريق الرياضى 2. مساعدة زملاء الفريق  3. تقديم تعزيز ايجابى لزملاء الفريق 4. تحمل المسئولية 5. الاتصال بالمدرب 6. حل الصراعات  7. بذل الجهد  · تفاعل الفريق الرياضى :  أى فريق جماعى لابد وأن يكون هناك تفاعل بين أعضائه خلال العمليات التدريبية أو المبارايات الرسمية وهناك صور للتفاعل منها ..... · التفاعل الحركى · التفاعل الفكرى  · التفاعل الوجدانى </vt:lpstr>
      <vt:lpstr>المراجع العلمية :  جودت سعادة (2003م):"تدريس مهارات التفكير مع مئات من الأسئله التطبيقيه"ط1،دار الشروق للنشر والتوزيع ،عمان. حسن حسن عبده (2002م): استبيان تماسك الفريق ، دار حراء ،  المنيا. خير الدين على عويس (1993م): مقياس تماسك الفرق الرياضية بدولة الكويت ، المجلة العلمية للتربية البدنية والرياضية ، كلية التربية الرياضية للبنين بالهرم ، جامعة حلوان ، المجلد 17  أبريل ويوليو.  ملحوظة : تم اعداد هذا المحتوى من هذة الدراسات والمراجع العلمية  والكلية غير مسئولة عن هذا المحتوى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دراسات عليا  ثانية ماحستير الادارة الراضية  بنات سيكلوجية القيادة والجماعات استاذ المادة  استاذ دكتور عاطف نمر خليفة  استاذ مساعد دكتور محمد عبد الكريم نبهان عنوان المحاضرة االجماعات الرياضية  تاريخ 21-3- 2020</dc:title>
  <dc:creator>a</dc:creator>
  <cp:lastModifiedBy>a</cp:lastModifiedBy>
  <cp:revision>2</cp:revision>
  <dcterms:created xsi:type="dcterms:W3CDTF">2020-03-16T12:51:59Z</dcterms:created>
  <dcterms:modified xsi:type="dcterms:W3CDTF">2020-03-16T18:44:59Z</dcterms:modified>
</cp:coreProperties>
</file>