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168594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03469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52185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124220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87070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D5067189-4FC4-4433-9037-BDB6EAAFB66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12656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D5067189-4FC4-4433-9037-BDB6EAAFB665}"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7540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D5067189-4FC4-4433-9037-BDB6EAAFB665}"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04505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67189-4FC4-4433-9037-BDB6EAAFB665}"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513287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67189-4FC4-4433-9037-BDB6EAAFB66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878927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67189-4FC4-4433-9037-BDB6EAAFB66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11765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5067189-4FC4-4433-9037-BDB6EAAFB665}"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5EB6CC3-2B2B-4D27-8754-FF1050E060A0}" type="slidenum">
              <a:rPr lang="ar-EG" smtClean="0"/>
              <a:t>‹#›</a:t>
            </a:fld>
            <a:endParaRPr lang="ar-EG"/>
          </a:p>
        </p:txBody>
      </p:sp>
    </p:spTree>
    <p:extLst>
      <p:ext uri="{BB962C8B-B14F-4D97-AF65-F5344CB8AC3E}">
        <p14:creationId xmlns:p14="http://schemas.microsoft.com/office/powerpoint/2010/main" val="1305651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702624" cy="4221088"/>
          </a:xfrm>
        </p:spPr>
        <p:txBody>
          <a:bodyPr>
            <a:normAutofit/>
          </a:bodyPr>
          <a:lstStyle/>
          <a:p>
            <a:r>
              <a:rPr lang="ar-EG" sz="1800" b="1" dirty="0">
                <a:solidFill>
                  <a:prstClr val="black"/>
                </a:solidFill>
              </a:rPr>
              <a:t>محاضرة </a:t>
            </a:r>
            <a:br>
              <a:rPr lang="ar-EG" sz="1800" b="1" dirty="0">
                <a:solidFill>
                  <a:prstClr val="black"/>
                </a:solidFill>
              </a:rPr>
            </a:br>
            <a:r>
              <a:rPr lang="ar-EG" sz="1800" b="1" dirty="0">
                <a:solidFill>
                  <a:prstClr val="black"/>
                </a:solidFill>
              </a:rPr>
              <a:t>دراسات عليا </a:t>
            </a:r>
            <a:r>
              <a:rPr lang="ar-EG" sz="1800" dirty="0">
                <a:solidFill>
                  <a:prstClr val="black"/>
                </a:solidFill>
              </a:rPr>
              <a:t/>
            </a:r>
            <a:br>
              <a:rPr lang="ar-EG" sz="1800" dirty="0">
                <a:solidFill>
                  <a:prstClr val="black"/>
                </a:solidFill>
              </a:rPr>
            </a:br>
            <a:r>
              <a:rPr lang="ar-EG" sz="1800" dirty="0">
                <a:solidFill>
                  <a:prstClr val="black"/>
                </a:solidFill>
              </a:rPr>
              <a:t>ثانية ماحستير الادارة الراضية</a:t>
            </a:r>
            <a:br>
              <a:rPr lang="ar-EG" sz="1800" dirty="0">
                <a:solidFill>
                  <a:prstClr val="black"/>
                </a:solidFill>
              </a:rPr>
            </a:br>
            <a:r>
              <a:rPr lang="ar-EG" sz="1800" dirty="0">
                <a:solidFill>
                  <a:prstClr val="black"/>
                </a:solidFill>
              </a:rPr>
              <a:t> بنات</a:t>
            </a:r>
            <a:br>
              <a:rPr lang="ar-EG" sz="1800" dirty="0">
                <a:solidFill>
                  <a:prstClr val="black"/>
                </a:solidFill>
              </a:rPr>
            </a:br>
            <a:r>
              <a:rPr lang="ar-EG" sz="1800" dirty="0">
                <a:solidFill>
                  <a:prstClr val="black"/>
                </a:solidFill>
              </a:rPr>
              <a:t>سيكلوجية القيادة والجماعات</a:t>
            </a:r>
            <a:br>
              <a:rPr lang="ar-EG" sz="1800" dirty="0">
                <a:solidFill>
                  <a:prstClr val="black"/>
                </a:solidFill>
              </a:rPr>
            </a:br>
            <a:r>
              <a:rPr lang="ar-EG" sz="1800" dirty="0">
                <a:solidFill>
                  <a:prstClr val="black"/>
                </a:solidFill>
              </a:rPr>
              <a:t>استاذ المادة </a:t>
            </a:r>
            <a:br>
              <a:rPr lang="ar-EG" sz="1800" dirty="0">
                <a:solidFill>
                  <a:prstClr val="black"/>
                </a:solidFill>
              </a:rPr>
            </a:br>
            <a:r>
              <a:rPr lang="ar-EG" sz="1800" dirty="0">
                <a:solidFill>
                  <a:prstClr val="black"/>
                </a:solidFill>
              </a:rPr>
              <a:t>استاذ دكتور عاطف نمر خليفة </a:t>
            </a:r>
            <a:br>
              <a:rPr lang="ar-EG" sz="1800" dirty="0">
                <a:solidFill>
                  <a:prstClr val="black"/>
                </a:solidFill>
              </a:rPr>
            </a:br>
            <a:r>
              <a:rPr lang="ar-EG" sz="1800" dirty="0">
                <a:solidFill>
                  <a:prstClr val="black"/>
                </a:solidFill>
              </a:rPr>
              <a:t>استاذ مساعد دكتور محمد عبد الكريم نبهان</a:t>
            </a:r>
            <a:br>
              <a:rPr lang="ar-EG" sz="1800" dirty="0">
                <a:solidFill>
                  <a:prstClr val="black"/>
                </a:solidFill>
              </a:rPr>
            </a:br>
            <a:r>
              <a:rPr lang="ar-EG" sz="1800" b="1" dirty="0">
                <a:solidFill>
                  <a:prstClr val="black"/>
                </a:solidFill>
              </a:rPr>
              <a:t>عنوان </a:t>
            </a:r>
            <a:r>
              <a:rPr lang="ar-EG" sz="1800" b="1" dirty="0" smtClean="0">
                <a:solidFill>
                  <a:prstClr val="black"/>
                </a:solidFill>
              </a:rPr>
              <a:t>المحاضرة</a:t>
            </a:r>
            <a:r>
              <a:rPr lang="ar-EG" sz="1800" dirty="0" smtClean="0">
                <a:solidFill>
                  <a:prstClr val="black"/>
                </a:solidFill>
              </a:rPr>
              <a:t/>
            </a:r>
            <a:br>
              <a:rPr lang="ar-EG" sz="1800" dirty="0" smtClean="0">
                <a:solidFill>
                  <a:prstClr val="black"/>
                </a:solidFill>
              </a:rPr>
            </a:br>
            <a:r>
              <a:rPr lang="ar-EG" sz="1800" dirty="0" smtClean="0">
                <a:solidFill>
                  <a:prstClr val="black"/>
                </a:solidFill>
              </a:rPr>
              <a:t>القيادة اساليب القيادة ونظريات القيادة</a:t>
            </a:r>
            <a:r>
              <a:rPr lang="ar-EG" sz="1800" dirty="0">
                <a:solidFill>
                  <a:prstClr val="black"/>
                </a:solidFill>
              </a:rPr>
              <a:t/>
            </a:r>
            <a:br>
              <a:rPr lang="ar-EG" sz="1800" dirty="0">
                <a:solidFill>
                  <a:prstClr val="black"/>
                </a:solidFill>
              </a:rPr>
            </a:br>
            <a:r>
              <a:rPr lang="ar-EG" sz="1800" b="1" dirty="0">
                <a:solidFill>
                  <a:prstClr val="black"/>
                </a:solidFill>
              </a:rPr>
              <a:t>تاريخ </a:t>
            </a:r>
            <a:r>
              <a:rPr lang="ar-EG" sz="1800" b="1" dirty="0" smtClean="0">
                <a:solidFill>
                  <a:prstClr val="black"/>
                </a:solidFill>
              </a:rPr>
              <a:t>28-3- </a:t>
            </a:r>
            <a:r>
              <a:rPr lang="ar-EG" sz="1800" b="1" dirty="0">
                <a:solidFill>
                  <a:prstClr val="black"/>
                </a:solidFill>
              </a:rPr>
              <a:t>2020</a:t>
            </a:r>
            <a:endParaRPr lang="ar-EG" sz="1800" b="1" dirty="0"/>
          </a:p>
        </p:txBody>
      </p:sp>
      <p:sp>
        <p:nvSpPr>
          <p:cNvPr id="3" name="Subtitle 2"/>
          <p:cNvSpPr>
            <a:spLocks noGrp="1"/>
          </p:cNvSpPr>
          <p:nvPr>
            <p:ph type="subTitle" idx="1"/>
          </p:nvPr>
        </p:nvSpPr>
        <p:spPr>
          <a:xfrm>
            <a:off x="1371600" y="5517232"/>
            <a:ext cx="6400800" cy="121568"/>
          </a:xfrm>
        </p:spPr>
        <p:txBody>
          <a:bodyPr>
            <a:normAutofit fontScale="25000" lnSpcReduction="20000"/>
          </a:bodyPr>
          <a:lstStyle/>
          <a:p>
            <a:endParaRPr lang="ar-EG" dirty="0"/>
          </a:p>
        </p:txBody>
      </p:sp>
    </p:spTree>
    <p:extLst>
      <p:ext uri="{BB962C8B-B14F-4D97-AF65-F5344CB8AC3E}">
        <p14:creationId xmlns:p14="http://schemas.microsoft.com/office/powerpoint/2010/main" val="225364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lstStyle/>
          <a:p>
            <a:r>
              <a:rPr lang="ar-EG" dirty="0" smtClean="0"/>
              <a:t>المراجع </a:t>
            </a:r>
            <a:br>
              <a:rPr lang="ar-EG" dirty="0" smtClean="0"/>
            </a:br>
            <a:r>
              <a:rPr lang="ar-EG" dirty="0" smtClean="0"/>
              <a:t>محمد حسن علاوى :سيكلوجية القيادة والجماعات </a:t>
            </a:r>
            <a:endParaRPr lang="ar-EG"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1061055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lvl="0"/>
            <a:r>
              <a:rPr lang="ar-SA" sz="1400" b="1" dirty="0"/>
              <a:t>القيادة :-</a:t>
            </a:r>
            <a:r>
              <a:rPr lang="en-US" sz="1400" dirty="0"/>
              <a:t/>
            </a:r>
            <a:br>
              <a:rPr lang="en-US" sz="1400" dirty="0"/>
            </a:br>
            <a:r>
              <a:rPr lang="ar-SA" sz="1400" dirty="0"/>
              <a:t> </a:t>
            </a:r>
            <a:r>
              <a:rPr lang="en-US" sz="1400" dirty="0"/>
              <a:t/>
            </a:r>
            <a:br>
              <a:rPr lang="en-US" sz="1400" dirty="0"/>
            </a:br>
            <a:r>
              <a:rPr lang="ar-SA" sz="1400" dirty="0"/>
              <a:t>يعتبر موضوع القيادة من الموضوعات التي نالت الكثير من الاهتمام من جانب الباحثين في مجال السلوك الإنساني بصفة عامة ، وعلم النفس بصفة خاصة ، كما نالت حظاً أوفر في الدراسات المرتبطة بمجال ديناميكية الجماعة والقيادة .</a:t>
            </a:r>
            <a:r>
              <a:rPr lang="en-US" sz="1400" dirty="0"/>
              <a:t/>
            </a:r>
            <a:br>
              <a:rPr lang="en-US" sz="1400" dirty="0"/>
            </a:br>
            <a:r>
              <a:rPr lang="ar-SA" sz="1400" dirty="0"/>
              <a:t> </a:t>
            </a:r>
            <a:r>
              <a:rPr lang="en-US" sz="1400" dirty="0"/>
              <a:t/>
            </a:r>
            <a:br>
              <a:rPr lang="en-US" sz="1400" dirty="0"/>
            </a:br>
            <a:r>
              <a:rPr lang="ar-SA" sz="1400" dirty="0"/>
              <a:t>والقيادة تشكل أحد العوامل المركزية التي تسهم في تحديد التفاعلات داخل الجماعة ، وهذا الإسهام إما أنه يساعد الجماعة على تحقيق أهدافها أو يكفها عن بلوغ تلك الأهداف من خلال بروز العديد من المعوقات الناتجة عن الإدارة غير الملاءمة لتلك </a:t>
            </a:r>
            <a:r>
              <a:rPr lang="ar-SA" sz="1400" dirty="0" smtClean="0"/>
              <a:t>التفاعلات</a:t>
            </a:r>
            <a:r>
              <a:rPr lang="en-US" sz="1400" dirty="0"/>
              <a:t/>
            </a:r>
            <a:br>
              <a:rPr lang="en-US" sz="1400" dirty="0"/>
            </a:br>
            <a:r>
              <a:rPr lang="ar-SA" sz="1400" dirty="0"/>
              <a:t> </a:t>
            </a:r>
            <a:r>
              <a:rPr lang="en-US" sz="1400" dirty="0"/>
              <a:t/>
            </a:r>
            <a:br>
              <a:rPr lang="en-US" sz="1400" dirty="0"/>
            </a:br>
            <a:r>
              <a:rPr lang="ar-SA" sz="1400" dirty="0"/>
              <a:t>والقيادة ظاهرة عامة ، فهي توجد في كل جماعة بشكل أو بآخر من أشكال القيادة ، وعملية القيادة تعتمد بصفة عامة على أساس نفسي وهو الخضوع والسيطرة ، وهذا ما أرجعه مكدوجل </a:t>
            </a:r>
            <a:r>
              <a:rPr lang="en-US" sz="1400" dirty="0" err="1"/>
              <a:t>Mc</a:t>
            </a:r>
            <a:r>
              <a:rPr lang="en-US" sz="1400" dirty="0"/>
              <a:t> </a:t>
            </a:r>
            <a:r>
              <a:rPr lang="en-US" sz="1400" dirty="0" err="1"/>
              <a:t>Dougall</a:t>
            </a:r>
            <a:r>
              <a:rPr lang="ar-SA" sz="1400" dirty="0"/>
              <a:t> 1945م عند الأفراد بأنه أساس فطرى ، كما تتأثر القيادة بنوع الحياة الاجتماعية ودرجة تنظيمها ،وكذلك بفلسفة الجماعة </a:t>
            </a:r>
            <a:r>
              <a:rPr lang="ar-SA" sz="1400" dirty="0" smtClean="0"/>
              <a:t>ومعاييرها</a:t>
            </a:r>
            <a:r>
              <a:rPr lang="en-US" sz="1400" dirty="0"/>
              <a:t/>
            </a:r>
            <a:br>
              <a:rPr lang="en-US" sz="1400" dirty="0"/>
            </a:br>
            <a:endParaRPr lang="ar-EG" sz="14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163039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r"/>
            <a:r>
              <a:rPr lang="ar-SA" sz="1400" dirty="0"/>
              <a:t>وللقيادة دور اجتماعي رئيسي يقوم به القائد أثناء تفاعله مع غيره من أفراد الجماعة ، ويتسم هذا الدور بأن من يقوم به يكون له القدرة على التأثير في الآخرين وتوجيه سلوكهم في سبيل تحقيق هدف الجماعة . </a:t>
            </a:r>
            <a:r>
              <a:rPr lang="en-US" sz="1400" dirty="0" smtClean="0"/>
              <a:t/>
            </a:r>
            <a:br>
              <a:rPr lang="en-US" sz="1400" dirty="0" smtClean="0"/>
            </a:br>
            <a:r>
              <a:rPr lang="ar-SA" sz="1400" dirty="0" smtClean="0"/>
              <a:t>ويتوقف </a:t>
            </a:r>
            <a:r>
              <a:rPr lang="ar-SA" sz="1400" dirty="0"/>
              <a:t>الكثير من نجاح العمل وتحقيق الأهداف على حسن اختيار القادة ، ولهذا أنشئت المعاهد لإعداد القادة وتدريبهم في مختلف المجالات ومن بينها المجال الرياضي ، حيث تمثل القيادة الرياضية أحد الأبعاد الهامة التي تحظى بالاهتمام في مجال علم النفس الرياضي بمعناها الواسع المتعدد الذي يتعدى المدرب الرياضي إلى جميع القادة الرياضيين في مختلف المجالات والمستويات والتنظيمات الإدارية ، حيث تشير الاتجاهات الحديثة في المجال إلى عدم اقتصار تقديم الخدمات النفسية على اللاعب فقط بل تعدى ذلك إلى المدرب والإداري والحكم وجميع العاملين في مجال تطوير الأداء الرياضي . </a:t>
            </a:r>
            <a:r>
              <a:rPr lang="en-US" sz="1400" dirty="0" smtClean="0"/>
              <a:t/>
            </a:r>
            <a:br>
              <a:rPr lang="en-US" sz="1400" dirty="0" smtClean="0"/>
            </a:br>
            <a:r>
              <a:rPr lang="ar-SA" sz="1400" dirty="0" smtClean="0"/>
              <a:t>وفي </a:t>
            </a:r>
            <a:r>
              <a:rPr lang="ar-SA" sz="1400" dirty="0"/>
              <a:t>ضوء ذلك يعرف محمد حسن علاوى 1998م القيادة الرياضية بأنها " العملية التي يقوم بها فرد من أفراد جماعة رياضية منظمة بتوجيه سلوك الأفراد الرياضيين أو الأعضاء المنضمين للجماعة من أجل دفعهم برغبة صادقة نحو تحقيق هدف مشترك </a:t>
            </a:r>
            <a:r>
              <a:rPr lang="ar-SA" sz="1400" dirty="0" smtClean="0"/>
              <a:t>بينهم.</a:t>
            </a:r>
            <a:r>
              <a:rPr lang="en-US" sz="1400" dirty="0" smtClean="0"/>
              <a:t/>
            </a:r>
            <a:br>
              <a:rPr lang="en-US" sz="1400" dirty="0" smtClean="0"/>
            </a:br>
            <a:r>
              <a:rPr lang="ar-SA" sz="1400" dirty="0" smtClean="0"/>
              <a:t> </a:t>
            </a:r>
            <a:r>
              <a:rPr lang="ar-SA" sz="1400" dirty="0"/>
              <a:t>كما يعرف أحمد أمين فوزي ، طارق محمد بدر الدين 2001م قيادة الفريق الرياضي بأنها " تلك الإجراءات التي يتخذها القائد الرياضي بغرض تحمل مسئولية تحقيق الأهداف المشتركة للفريق الرياضي والتأثير عليه إيجابياً في شتى ظروف التدريب والمنافسة الرياضية ، مع توجيه سلوك اللاعبين واستثارة الدوافع الذاتية لديهم بصورة تربوية يتقبلها المجتمع بما يحقق الإنجاز الرياضي في النشاط الممارس "  </a:t>
            </a:r>
            <a:r>
              <a:rPr lang="en-US" sz="1400" dirty="0" smtClean="0"/>
              <a:t/>
            </a:r>
            <a:br>
              <a:rPr lang="en-US" sz="1400" dirty="0" smtClean="0"/>
            </a:br>
            <a:r>
              <a:rPr lang="ar-SA" sz="1400" dirty="0" smtClean="0"/>
              <a:t> (ويعرفها </a:t>
            </a:r>
            <a:r>
              <a:rPr lang="ar-SA" sz="1400" dirty="0"/>
              <a:t>ستراوب </a:t>
            </a:r>
            <a:r>
              <a:rPr lang="en-US" sz="1400" dirty="0"/>
              <a:t>Straub</a:t>
            </a:r>
            <a:r>
              <a:rPr lang="ar-SA" sz="1400" dirty="0"/>
              <a:t> نقلاً عن محمد العربي شمعون ، عمرو محمد  عبد الرازق 2002م  " بأنها نفوذ القائد الرياضي على التابعين " . </a:t>
            </a:r>
            <a:r>
              <a:rPr lang="en-US" sz="1400" dirty="0"/>
              <a:t/>
            </a:r>
            <a:br>
              <a:rPr lang="en-US" sz="1400" dirty="0"/>
            </a:br>
            <a:endParaRPr lang="ar-EG" sz="1400" dirty="0"/>
          </a:p>
        </p:txBody>
      </p:sp>
      <p:sp>
        <p:nvSpPr>
          <p:cNvPr id="3" name="Content Placeholder 2"/>
          <p:cNvSpPr>
            <a:spLocks noGrp="1"/>
          </p:cNvSpPr>
          <p:nvPr>
            <p:ph idx="1"/>
          </p:nvPr>
        </p:nvSpPr>
        <p:spPr>
          <a:xfrm flipV="1">
            <a:off x="457200" y="6126163"/>
            <a:ext cx="8229600" cy="327173"/>
          </a:xfrm>
        </p:spPr>
        <p:txBody>
          <a:bodyPr>
            <a:normAutofit fontScale="55000" lnSpcReduction="20000"/>
          </a:bodyPr>
          <a:lstStyle/>
          <a:p>
            <a:endParaRPr lang="ar-EG" dirty="0"/>
          </a:p>
        </p:txBody>
      </p:sp>
    </p:spTree>
    <p:extLst>
      <p:ext uri="{BB962C8B-B14F-4D97-AF65-F5344CB8AC3E}">
        <p14:creationId xmlns:p14="http://schemas.microsoft.com/office/powerpoint/2010/main" val="3793990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a:bodyPr>
          <a:lstStyle/>
          <a:p>
            <a:pPr indent="457200" algn="r">
              <a:lnSpc>
                <a:spcPct val="150000"/>
              </a:lnSpc>
            </a:pPr>
            <a:r>
              <a:rPr lang="ar-SA" sz="1400" b="1" dirty="0"/>
              <a:t>أساليب القيادة :-</a:t>
            </a:r>
            <a:r>
              <a:rPr lang="en-US" sz="1400" dirty="0"/>
              <a:t/>
            </a:r>
            <a:br>
              <a:rPr lang="en-US" sz="1400" dirty="0"/>
            </a:br>
            <a:r>
              <a:rPr lang="ar-SA" sz="1400" dirty="0"/>
              <a:t> </a:t>
            </a:r>
            <a:r>
              <a:rPr lang="en-US" sz="1400" dirty="0"/>
              <a:t/>
            </a:r>
            <a:br>
              <a:rPr lang="en-US" sz="1400" dirty="0"/>
            </a:br>
            <a:r>
              <a:rPr lang="ar-SA" sz="1400" dirty="0"/>
              <a:t>يعني الأسلوب القيادي ماهية أنماط السلوك التي يتبناها القائد لمساعدة جماعته على إنجاز الواجبات وإشباع حاجاتها . وقد أختلف الباحثون في تصنيف أساليب القيادة بالقدر الذي اختلفوا فيه في تعريفها . ( 6: 380 ) ، فيشير محمد حسن علاوى 1998م إلى الأساليب  التالية :-</a:t>
            </a:r>
            <a:r>
              <a:rPr lang="en-US" sz="1400" dirty="0"/>
              <a:t/>
            </a:r>
            <a:br>
              <a:rPr lang="en-US" sz="1400" dirty="0"/>
            </a:br>
            <a:r>
              <a:rPr lang="ar-SA" sz="1400" dirty="0"/>
              <a:t>القيادة السلطوية أو الأوتوقراطية</a:t>
            </a:r>
            <a:r>
              <a:rPr lang="en-US" sz="1400" dirty="0"/>
              <a:t/>
            </a:r>
            <a:br>
              <a:rPr lang="en-US" sz="1400" dirty="0"/>
            </a:br>
            <a:r>
              <a:rPr lang="ar-SA" sz="1400" dirty="0"/>
              <a:t>القيادة السلوكية</a:t>
            </a:r>
            <a:r>
              <a:rPr lang="en-US" sz="1400" dirty="0"/>
              <a:t/>
            </a:r>
            <a:br>
              <a:rPr lang="en-US" sz="1400" dirty="0"/>
            </a:br>
            <a:r>
              <a:rPr lang="ar-SA" sz="1400" dirty="0"/>
              <a:t>القيادة الإنسانية</a:t>
            </a:r>
            <a:r>
              <a:rPr lang="en-US" sz="1400" dirty="0"/>
              <a:t/>
            </a:r>
            <a:br>
              <a:rPr lang="en-US" sz="1400" dirty="0"/>
            </a:br>
            <a:r>
              <a:rPr lang="ar-SA" sz="1400" dirty="0"/>
              <a:t>القيادة الديمقراطية</a:t>
            </a:r>
            <a:r>
              <a:rPr lang="en-US" sz="1400" dirty="0"/>
              <a:t/>
            </a:r>
            <a:br>
              <a:rPr lang="en-US" sz="1400" dirty="0"/>
            </a:br>
            <a:r>
              <a:rPr lang="ar-SA" sz="1400" dirty="0"/>
              <a:t>قيادة عدم التدخل .  </a:t>
            </a:r>
            <a:r>
              <a:rPr lang="en-US" sz="1400" dirty="0"/>
              <a:t/>
            </a:r>
            <a:br>
              <a:rPr lang="en-US" sz="1400" dirty="0"/>
            </a:br>
            <a:r>
              <a:rPr lang="ar-SA" sz="1400" b="1" dirty="0"/>
              <a:t>بينما يشير خير الدين عويس ، عصام الهلالي 1997م  إلى الأساليب التالية:</a:t>
            </a:r>
            <a:r>
              <a:rPr lang="en-US" sz="1400" dirty="0"/>
              <a:t/>
            </a:r>
            <a:br>
              <a:rPr lang="en-US" sz="1400" dirty="0"/>
            </a:br>
            <a:r>
              <a:rPr lang="ar-SA" sz="1400" dirty="0"/>
              <a:t>القيادة الديكتاتورية .</a:t>
            </a:r>
            <a:r>
              <a:rPr lang="en-US" sz="1400" dirty="0"/>
              <a:t/>
            </a:r>
            <a:br>
              <a:rPr lang="en-US" sz="1400" dirty="0"/>
            </a:br>
            <a:r>
              <a:rPr lang="ar-SA" sz="1400" dirty="0"/>
              <a:t>القيادة الديمقراطية .</a:t>
            </a:r>
            <a:r>
              <a:rPr lang="en-US" sz="1400" dirty="0"/>
              <a:t/>
            </a:r>
            <a:br>
              <a:rPr lang="en-US" sz="1400" dirty="0"/>
            </a:br>
            <a:r>
              <a:rPr lang="ar-SA" sz="1400" dirty="0"/>
              <a:t>القيادة </a:t>
            </a:r>
            <a:r>
              <a:rPr lang="ar-SA" sz="1400" dirty="0" smtClean="0"/>
              <a:t>الفوضوية </a:t>
            </a:r>
            <a:r>
              <a:rPr lang="ar-SA" sz="1400" dirty="0"/>
              <a:t>. </a:t>
            </a:r>
            <a:r>
              <a:rPr lang="ar-EG" sz="1400" dirty="0" smtClean="0"/>
              <a:t/>
            </a:r>
            <a:br>
              <a:rPr lang="ar-EG" sz="1400" dirty="0" smtClean="0"/>
            </a:br>
            <a:r>
              <a:rPr lang="ar-SA" sz="1400" b="1" dirty="0" smtClean="0">
                <a:effectLst/>
                <a:latin typeface="Times New Roman"/>
                <a:ea typeface="Times New Roman"/>
                <a:cs typeface="Simplified Arabic"/>
              </a:rPr>
              <a:t>كما يري طلحه حسام الدين ، عدله عيسي مطر 1997م أنه يمكن تقسيم أساليب القيادة إلى ما يلي :</a:t>
            </a:r>
            <a:r>
              <a:rPr lang="en-US" sz="1400" dirty="0" smtClean="0">
                <a:effectLst/>
                <a:latin typeface="Times New Roman"/>
                <a:ea typeface="Times New Roman"/>
                <a:cs typeface="Arabic Transparent"/>
              </a:rPr>
              <a:t/>
            </a:r>
            <a:br>
              <a:rPr lang="en-US" sz="1400" dirty="0" smtClean="0">
                <a:effectLst/>
                <a:latin typeface="Times New Roman"/>
                <a:ea typeface="Times New Roman"/>
                <a:cs typeface="Arabic Transparent"/>
              </a:rPr>
            </a:br>
            <a:r>
              <a:rPr lang="ar-SA" sz="1400" dirty="0" smtClean="0">
                <a:effectLst/>
                <a:latin typeface="Times New Roman"/>
                <a:ea typeface="Times New Roman"/>
                <a:cs typeface="Simplified Arabic"/>
              </a:rPr>
              <a:t>القيادة الأوتوقراطية .</a:t>
            </a:r>
            <a:r>
              <a:rPr lang="en-US" sz="1400" dirty="0" smtClean="0">
                <a:effectLst/>
                <a:latin typeface="Times New Roman"/>
                <a:ea typeface="Times New Roman"/>
                <a:cs typeface="Arabic Transparent"/>
              </a:rPr>
              <a:t/>
            </a:r>
            <a:br>
              <a:rPr lang="en-US" sz="1400" dirty="0" smtClean="0">
                <a:effectLst/>
                <a:latin typeface="Times New Roman"/>
                <a:ea typeface="Times New Roman"/>
                <a:cs typeface="Arabic Transparent"/>
              </a:rPr>
            </a:br>
            <a:r>
              <a:rPr lang="ar-SA" sz="1400" dirty="0" smtClean="0">
                <a:effectLst/>
                <a:latin typeface="Times New Roman"/>
                <a:ea typeface="Times New Roman"/>
                <a:cs typeface="Simplified Arabic"/>
              </a:rPr>
              <a:t>القيادة الديمقراطية .</a:t>
            </a:r>
            <a:r>
              <a:rPr lang="en-US" sz="1400" dirty="0" smtClean="0">
                <a:effectLst/>
                <a:latin typeface="Times New Roman"/>
                <a:ea typeface="Times New Roman"/>
                <a:cs typeface="Arabic Transparent"/>
              </a:rPr>
              <a:t/>
            </a:r>
            <a:br>
              <a:rPr lang="en-US" sz="1400" dirty="0" smtClean="0">
                <a:effectLst/>
                <a:latin typeface="Times New Roman"/>
                <a:ea typeface="Times New Roman"/>
                <a:cs typeface="Arabic Transparent"/>
              </a:rPr>
            </a:br>
            <a:r>
              <a:rPr lang="ar-SA" sz="1400" dirty="0" smtClean="0">
                <a:effectLst/>
                <a:ea typeface="Times New Roman"/>
                <a:cs typeface="Simplified Arabic"/>
              </a:rPr>
              <a:t>القيادة غير الموجهة أو المطلقة </a:t>
            </a:r>
            <a:endParaRPr lang="ar-EG" sz="1400" dirty="0"/>
          </a:p>
        </p:txBody>
      </p:sp>
      <p:sp>
        <p:nvSpPr>
          <p:cNvPr id="3" name="Content Placeholder 2"/>
          <p:cNvSpPr>
            <a:spLocks noGrp="1"/>
          </p:cNvSpPr>
          <p:nvPr>
            <p:ph idx="1"/>
          </p:nvPr>
        </p:nvSpPr>
        <p:spPr>
          <a:xfrm flipV="1">
            <a:off x="457200" y="6126163"/>
            <a:ext cx="8229600" cy="327173"/>
          </a:xfrm>
        </p:spPr>
        <p:txBody>
          <a:bodyPr>
            <a:normAutofit fontScale="55000" lnSpcReduction="20000"/>
          </a:bodyPr>
          <a:lstStyle/>
          <a:p>
            <a:endParaRPr lang="ar-EG" dirty="0"/>
          </a:p>
        </p:txBody>
      </p:sp>
    </p:spTree>
    <p:extLst>
      <p:ext uri="{BB962C8B-B14F-4D97-AF65-F5344CB8AC3E}">
        <p14:creationId xmlns:p14="http://schemas.microsoft.com/office/powerpoint/2010/main" val="1538411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SA" sz="1400" dirty="0"/>
              <a:t>وقد أوضح فيدلر </a:t>
            </a:r>
            <a:r>
              <a:rPr lang="en-US" sz="1400" dirty="0"/>
              <a:t>Fiedler</a:t>
            </a:r>
            <a:r>
              <a:rPr lang="ar-SA" sz="1400" dirty="0"/>
              <a:t> نقلاً عن محمد العربي شمعون ، عمرو محمد عبد الرازق         2002م أن البحوث لم تحدد أن أحد الأساليب أفضل من غيرها ولكن قد ينجح في بعض المواقف ولا ينجح في مواقف أخرى . وقد أضاف أن القيادة الأوتوقراطية تؤدي إلى نتائج أفضل في المواقف التي تتطلب درجة كبيرة من القوة والنفوذ ، والقيادة الديمقراطية تكون أكثر فاعلية في المواقف التي لها تأثير معتدل أو متوسط على أعضاء الجماعة ( 34 :25) ، وهنا يطرح أسامة كامل راتب </a:t>
            </a:r>
            <a:r>
              <a:rPr lang="ar-SA" sz="1400" dirty="0" smtClean="0"/>
              <a:t>2000م</a:t>
            </a:r>
            <a:r>
              <a:rPr lang="ar-EG" sz="1400" dirty="0" smtClean="0"/>
              <a:t/>
            </a:r>
            <a:br>
              <a:rPr lang="ar-EG" sz="1400" dirty="0" smtClean="0"/>
            </a:br>
            <a:r>
              <a:rPr lang="ar-SA" sz="1400" dirty="0" smtClean="0"/>
              <a:t> </a:t>
            </a:r>
            <a:r>
              <a:rPr lang="ar-SA" sz="1400" dirty="0"/>
              <a:t>السؤال التالي : هل يمكن للمدرب الرياضي يستخدم  الأسلوبين ؟ والإجابة نعم وأن أفضل المدربين الناجحين يفعلون ذلك . </a:t>
            </a:r>
            <a:endParaRPr lang="ar-EG" sz="14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1165371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lvl="0"/>
            <a:r>
              <a:rPr lang="ar-SA" sz="1800" b="1" dirty="0"/>
              <a:t>مداخل أو نظريات دراسة القيادة :-</a:t>
            </a:r>
            <a:r>
              <a:rPr lang="en-US" sz="1800" dirty="0"/>
              <a:t/>
            </a:r>
            <a:br>
              <a:rPr lang="en-US" sz="1800" dirty="0"/>
            </a:br>
            <a:r>
              <a:rPr lang="ar-SA" sz="1800" dirty="0"/>
              <a:t> </a:t>
            </a:r>
            <a:r>
              <a:rPr lang="en-US" sz="1800" dirty="0"/>
              <a:t/>
            </a:r>
            <a:br>
              <a:rPr lang="en-US" sz="1800" dirty="0"/>
            </a:br>
            <a:r>
              <a:rPr lang="ar-SA" sz="1800" dirty="0"/>
              <a:t>يمكن دراسة القيادة بطرق متعددة ومختلفة ، حيث تبني بعض الباحثين العديد من المداخل أو النظريات التي حاولت دراسة القيادة وفاعليتها والعوامل المحددة لها . ويمكن تصنيف أهم مداخل أو نظريات القيادة على النحو التالي :</a:t>
            </a:r>
            <a:r>
              <a:rPr lang="en-US" sz="1800" dirty="0"/>
              <a:t/>
            </a:r>
            <a:br>
              <a:rPr lang="en-US" sz="1800" dirty="0"/>
            </a:br>
            <a:r>
              <a:rPr lang="ar-SA" sz="1800" dirty="0"/>
              <a:t>مدخل النفوذ والتأثير .</a:t>
            </a:r>
            <a:r>
              <a:rPr lang="en-US" sz="1800" dirty="0"/>
              <a:t/>
            </a:r>
            <a:br>
              <a:rPr lang="en-US" sz="1800" dirty="0"/>
            </a:br>
            <a:r>
              <a:rPr lang="ar-SA" sz="1800" dirty="0"/>
              <a:t>مدخل السمات .</a:t>
            </a:r>
            <a:r>
              <a:rPr lang="en-US" sz="1800" dirty="0"/>
              <a:t/>
            </a:r>
            <a:br>
              <a:rPr lang="en-US" sz="1800" dirty="0"/>
            </a:br>
            <a:r>
              <a:rPr lang="ar-SA" sz="1800" dirty="0"/>
              <a:t>مدخل السلوك .</a:t>
            </a:r>
            <a:r>
              <a:rPr lang="en-US" sz="1800" dirty="0"/>
              <a:t/>
            </a:r>
            <a:br>
              <a:rPr lang="en-US" sz="1800" dirty="0"/>
            </a:br>
            <a:r>
              <a:rPr lang="ar-SA" sz="1800" dirty="0"/>
              <a:t>مدخل المواقف </a:t>
            </a:r>
            <a:r>
              <a:rPr lang="ar-EG" sz="1800" dirty="0" smtClean="0"/>
              <a:t/>
            </a:r>
            <a:br>
              <a:rPr lang="ar-EG" sz="1800" dirty="0" smtClean="0"/>
            </a:br>
            <a:endParaRPr lang="ar-EG" sz="18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337783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SA" sz="1400" dirty="0"/>
              <a:t>ويسعى مدخل النفوذ والتأثير إلى تفسير كفاءة القائد الرياضي في ضوء ما يتمتع به من نفوذه . من حيث مصدر هذا النفوذ ، وحجمه ، والأسلوب الذي يمارس به القائد نفوذه على اتباعه ، وقد أبرزت النظريات والبحوث الحديثة في هذا الاتجاه الطابع المتبادل لعمليات التأثير وأهمية العلاقات المتبادلة بين القائد واتباعهم . </a:t>
            </a:r>
            <a:r>
              <a:rPr lang="ar-EG" sz="1400" dirty="0" smtClean="0"/>
              <a:t/>
            </a:r>
            <a:br>
              <a:rPr lang="ar-EG" sz="1400" dirty="0" smtClean="0"/>
            </a:br>
            <a:r>
              <a:rPr lang="ar-SA" sz="1400" dirty="0"/>
              <a:t>أما مدخل السمات فيهتم بدراسة الخصائص والسمات الشخصية التي تميز القادة الرياضيين ، وقد أكد محمد حسن علاوى 1998م أن نظرية سمات القائد صادفت قبولاً لدي العديد من الباحثين في مجال القيادة </a:t>
            </a:r>
            <a:r>
              <a:rPr lang="ar-EG" sz="1400" dirty="0" smtClean="0"/>
              <a:t/>
            </a:r>
            <a:br>
              <a:rPr lang="ar-EG" sz="1400" dirty="0" smtClean="0"/>
            </a:br>
            <a:r>
              <a:rPr lang="ar-SA" sz="1400" dirty="0"/>
              <a:t>انتقادات من بعض الباحثين على أساس أن الدراسات التي أجريت في إطار هذه النظرية لم تؤيد بدرجة كافية الغرض الأساسي لها من حيث أن الشخص الذي يتميز بسمات معينة يصبح قائداً ناجحاً . كما أشار البعض الآخر إلى إغفال هذه النظرية لأهمية دور التابعين ( اللاعبين ) في إنجاح عملية القيادة للقائد الرياضي وعدم اعتبار " الموقف " كعامل هام وتوتر في العملية القيادية ، كذلك عدم القدرة على التنبؤ بسلوك فعال للقائد في ضوء توافر سمات             شخصية معينة . </a:t>
            </a:r>
            <a:r>
              <a:rPr lang="ar-EG" sz="1400" dirty="0" smtClean="0"/>
              <a:t/>
            </a:r>
            <a:br>
              <a:rPr lang="ar-EG" sz="1400" dirty="0" smtClean="0"/>
            </a:br>
            <a:r>
              <a:rPr lang="ar-SA" sz="1400" dirty="0"/>
              <a:t>هذا وقد أدى عدم الانتفاع بمدخل سمات القائد إلى تحول الاهتمام إلى سلوك القائد بدلاً من سماته وخصائصه ، وعلى عكس نظرية السمات أصبح الاعتقاد أن القادة يصفون ولا يولدون . وقد جاءت القوة الدافعة لهذا المدخل في دراسة القيادة من مصدرين في وقت واحد تقريباً . هما دراسات جامعة أوهايو ودراسات جامعة ميتشجان بالولايات                    المتحدة الأمريكية . </a:t>
            </a:r>
            <a:endParaRPr lang="ar-EG" sz="1400" dirty="0"/>
          </a:p>
        </p:txBody>
      </p:sp>
      <p:sp>
        <p:nvSpPr>
          <p:cNvPr id="3" name="Content Placeholder 2"/>
          <p:cNvSpPr>
            <a:spLocks noGrp="1"/>
          </p:cNvSpPr>
          <p:nvPr>
            <p:ph idx="1"/>
          </p:nvPr>
        </p:nvSpPr>
        <p:spPr>
          <a:xfrm>
            <a:off x="539552" y="6093296"/>
            <a:ext cx="8229600" cy="61467"/>
          </a:xfrm>
        </p:spPr>
        <p:txBody>
          <a:bodyPr>
            <a:normAutofit fontScale="25000" lnSpcReduction="20000"/>
          </a:bodyPr>
          <a:lstStyle/>
          <a:p>
            <a:endParaRPr lang="ar-EG" dirty="0"/>
          </a:p>
        </p:txBody>
      </p:sp>
    </p:spTree>
    <p:extLst>
      <p:ext uri="{BB962C8B-B14F-4D97-AF65-F5344CB8AC3E}">
        <p14:creationId xmlns:p14="http://schemas.microsoft.com/office/powerpoint/2010/main" val="30554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rmAutofit/>
          </a:bodyPr>
          <a:lstStyle/>
          <a:p>
            <a:pPr algn="r"/>
            <a:r>
              <a:rPr lang="ar-SA" sz="1400" dirty="0"/>
              <a:t>وفي سلسلة الدراسات العديدة للسلوك القيادي نادي هالبن </a:t>
            </a:r>
            <a:r>
              <a:rPr lang="en-US" sz="1400" dirty="0" err="1"/>
              <a:t>Halpin</a:t>
            </a:r>
            <a:r>
              <a:rPr lang="ar-SA" sz="1400" dirty="0"/>
              <a:t> 1958م بضرورة دراسة السلوك الظاهري للقائد وتحليله . حيث العديد من العوامل التي تؤثر في السلوك منها عوامل تتصل بالموقف القيادي وعوامل تتصل بالأفراد الذين يعمل بينهم ومعهم القائد </a:t>
            </a:r>
            <a:r>
              <a:rPr lang="ar-SA" sz="1400" dirty="0" smtClean="0"/>
              <a:t>نفسه. </a:t>
            </a:r>
            <a:r>
              <a:rPr lang="ar-SA" sz="1400" dirty="0"/>
              <a:t>كما أبرزوا ضرورة تكيف سلوك القائد مع الموقف القيادي وتعديل أسلوب سلوك القائد بما يتلاءم مع التابعين في إطار وقت محدد لمعالجة أو مواجهة موقف معين . وهكذا أتضح من خلال دراسات السلوك القيادي أن هناك بعداً هاماً يحدد مدى فاعلية هذا السلوك وهو ( بعد الموقف أو المدخل الموقفى </a:t>
            </a:r>
            <a:r>
              <a:rPr lang="en-US" sz="1400" dirty="0"/>
              <a:t>Situational Approach</a:t>
            </a:r>
            <a:r>
              <a:rPr lang="ar-SA" sz="1400" dirty="0"/>
              <a:t> )  أي أن خصائص الموقف هي التي تحدد أنواع السلوك المطلوب من القائد لكي تتحقق له  الفاعلية . </a:t>
            </a:r>
            <a:endParaRPr lang="ar-EG" sz="1400" dirty="0"/>
          </a:p>
        </p:txBody>
      </p:sp>
      <p:sp>
        <p:nvSpPr>
          <p:cNvPr id="3" name="Content Placeholder 2"/>
          <p:cNvSpPr>
            <a:spLocks noGrp="1"/>
          </p:cNvSpPr>
          <p:nvPr>
            <p:ph idx="1"/>
          </p:nvPr>
        </p:nvSpPr>
        <p:spPr>
          <a:xfrm flipV="1">
            <a:off x="467544" y="6226771"/>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29868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r>
              <a:rPr lang="ar-SA" sz="1400" dirty="0"/>
              <a:t>وبالتالي فإن سلوك القائد الرياضي يتصف بأنه ذو طبيعة اتصالية ( يقوم على التواصل الإنساني بين القائد والتابعين ) كما يتميز بالتركيز على الأداء الرياضي للأفراد وتوجيههم بالمعلومات الفنية ، ومن ثم فهو يهتم بالبعدين الأساسين للسلوك القيادي : الاعتبار وبناء الهياكل في آن واحد . </a:t>
            </a:r>
            <a:endParaRPr lang="ar-EG" sz="14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4282139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343</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ثانية ماحستير الادارة الراضية  بنات سيكلوجية القيادة والجماعات استاذ المادة  استاذ دكتور عاطف نمر خليفة  استاذ مساعد دكتور محمد عبد الكريم نبهان عنوان المحاضرة القيادة اساليب القيادة ونظريات القيادة تاريخ 28-3- 2020</vt:lpstr>
      <vt:lpstr>القيادة :-   يعتبر موضوع القيادة من الموضوعات التي نالت الكثير من الاهتمام من جانب الباحثين في مجال السلوك الإنساني بصفة عامة ، وعلم النفس بصفة خاصة ، كما نالت حظاً أوفر في الدراسات المرتبطة بمجال ديناميكية الجماعة والقيادة .   والقيادة تشكل أحد العوامل المركزية التي تسهم في تحديد التفاعلات داخل الجماعة ، وهذا الإسهام إما أنه يساعد الجماعة على تحقيق أهدافها أو يكفها عن بلوغ تلك الأهداف من خلال بروز العديد من المعوقات الناتجة عن الإدارة غير الملاءمة لتلك التفاعلات   والقيادة ظاهرة عامة ، فهي توجد في كل جماعة بشكل أو بآخر من أشكال القيادة ، وعملية القيادة تعتمد بصفة عامة على أساس نفسي وهو الخضوع والسيطرة ، وهذا ما أرجعه مكدوجل Mc Dougall 1945م عند الأفراد بأنه أساس فطرى ، كما تتأثر القيادة بنوع الحياة الاجتماعية ودرجة تنظيمها ،وكذلك بفلسفة الجماعة ومعاييرها </vt:lpstr>
      <vt:lpstr>وللقيادة دور اجتماعي رئيسي يقوم به القائد أثناء تفاعله مع غيره من أفراد الجماعة ، ويتسم هذا الدور بأن من يقوم به يكون له القدرة على التأثير في الآخرين وتوجيه سلوكهم في سبيل تحقيق هدف الجماعة .  ويتوقف الكثير من نجاح العمل وتحقيق الأهداف على حسن اختيار القادة ، ولهذا أنشئت المعاهد لإعداد القادة وتدريبهم في مختلف المجالات ومن بينها المجال الرياضي ، حيث تمثل القيادة الرياضية أحد الأبعاد الهامة التي تحظى بالاهتمام في مجال علم النفس الرياضي بمعناها الواسع المتعدد الذي يتعدى المدرب الرياضي إلى جميع القادة الرياضيين في مختلف المجالات والمستويات والتنظيمات الإدارية ، حيث تشير الاتجاهات الحديثة في المجال إلى عدم اقتصار تقديم الخدمات النفسية على اللاعب فقط بل تعدى ذلك إلى المدرب والإداري والحكم وجميع العاملين في مجال تطوير الأداء الرياضي .  وفي ضوء ذلك يعرف محمد حسن علاوى 1998م القيادة الرياضية بأنها " العملية التي يقوم بها فرد من أفراد جماعة رياضية منظمة بتوجيه سلوك الأفراد الرياضيين أو الأعضاء المنضمين للجماعة من أجل دفعهم برغبة صادقة نحو تحقيق هدف مشترك بينهم.  كما يعرف أحمد أمين فوزي ، طارق محمد بدر الدين 2001م قيادة الفريق الرياضي بأنها " تلك الإجراءات التي يتخذها القائد الرياضي بغرض تحمل مسئولية تحقيق الأهداف المشتركة للفريق الرياضي والتأثير عليه إيجابياً في شتى ظروف التدريب والمنافسة الرياضية ، مع توجيه سلوك اللاعبين واستثارة الدوافع الذاتية لديهم بصورة تربوية يتقبلها المجتمع بما يحقق الإنجاز الرياضي في النشاط الممارس "    (ويعرفها ستراوب Straub نقلاً عن محمد العربي شمعون ، عمرو محمد  عبد الرازق 2002م  " بأنها نفوذ القائد الرياضي على التابعين " .  </vt:lpstr>
      <vt:lpstr>أساليب القيادة :-   يعني الأسلوب القيادي ماهية أنماط السلوك التي يتبناها القائد لمساعدة جماعته على إنجاز الواجبات وإشباع حاجاتها . وقد أختلف الباحثون في تصنيف أساليب القيادة بالقدر الذي اختلفوا فيه في تعريفها . ( 6: 380 ) ، فيشير محمد حسن علاوى 1998م إلى الأساليب  التالية :- القيادة السلطوية أو الأوتوقراطية القيادة السلوكية القيادة الإنسانية القيادة الديمقراطية قيادة عدم التدخل .   بينما يشير خير الدين عويس ، عصام الهلالي 1997م  إلى الأساليب التالية: القيادة الديكتاتورية . القيادة الديمقراطية . القيادة الفوضوية .  كما يري طلحه حسام الدين ، عدله عيسي مطر 1997م أنه يمكن تقسيم أساليب القيادة إلى ما يلي : القيادة الأوتوقراطية . القيادة الديمقراطية . القيادة غير الموجهة أو المطلقة </vt:lpstr>
      <vt:lpstr>وقد أوضح فيدلر Fiedler نقلاً عن محمد العربي شمعون ، عمرو محمد عبد الرازق         2002م أن البحوث لم تحدد أن أحد الأساليب أفضل من غيرها ولكن قد ينجح في بعض المواقف ولا ينجح في مواقف أخرى . وقد أضاف أن القيادة الأوتوقراطية تؤدي إلى نتائج أفضل في المواقف التي تتطلب درجة كبيرة من القوة والنفوذ ، والقيادة الديمقراطية تكون أكثر فاعلية في المواقف التي لها تأثير معتدل أو متوسط على أعضاء الجماعة ( 34 :25) ، وهنا يطرح أسامة كامل راتب 2000م  السؤال التالي : هل يمكن للمدرب الرياضي يستخدم  الأسلوبين ؟ والإجابة نعم وأن أفضل المدربين الناجحين يفعلون ذلك . </vt:lpstr>
      <vt:lpstr>مداخل أو نظريات دراسة القيادة :-   يمكن دراسة القيادة بطرق متعددة ومختلفة ، حيث تبني بعض الباحثين العديد من المداخل أو النظريات التي حاولت دراسة القيادة وفاعليتها والعوامل المحددة لها . ويمكن تصنيف أهم مداخل أو نظريات القيادة على النحو التالي : مدخل النفوذ والتأثير . مدخل السمات . مدخل السلوك . مدخل المواقف  </vt:lpstr>
      <vt:lpstr>ويسعى مدخل النفوذ والتأثير إلى تفسير كفاءة القائد الرياضي في ضوء ما يتمتع به من نفوذه . من حيث مصدر هذا النفوذ ، وحجمه ، والأسلوب الذي يمارس به القائد نفوذه على اتباعه ، وقد أبرزت النظريات والبحوث الحديثة في هذا الاتجاه الطابع المتبادل لعمليات التأثير وأهمية العلاقات المتبادلة بين القائد واتباعهم .  أما مدخل السمات فيهتم بدراسة الخصائص والسمات الشخصية التي تميز القادة الرياضيين ، وقد أكد محمد حسن علاوى 1998م أن نظرية سمات القائد صادفت قبولاً لدي العديد من الباحثين في مجال القيادة  انتقادات من بعض الباحثين على أساس أن الدراسات التي أجريت في إطار هذه النظرية لم تؤيد بدرجة كافية الغرض الأساسي لها من حيث أن الشخص الذي يتميز بسمات معينة يصبح قائداً ناجحاً . كما أشار البعض الآخر إلى إغفال هذه النظرية لأهمية دور التابعين ( اللاعبين ) في إنجاح عملية القيادة للقائد الرياضي وعدم اعتبار " الموقف " كعامل هام وتوتر في العملية القيادية ، كذلك عدم القدرة على التنبؤ بسلوك فعال للقائد في ضوء توافر سمات             شخصية معينة .  هذا وقد أدى عدم الانتفاع بمدخل سمات القائد إلى تحول الاهتمام إلى سلوك القائد بدلاً من سماته وخصائصه ، وعلى عكس نظرية السمات أصبح الاعتقاد أن القادة يصفون ولا يولدون . وقد جاءت القوة الدافعة لهذا المدخل في دراسة القيادة من مصدرين في وقت واحد تقريباً . هما دراسات جامعة أوهايو ودراسات جامعة ميتشجان بالولايات                    المتحدة الأمريكية . </vt:lpstr>
      <vt:lpstr>وفي سلسلة الدراسات العديدة للسلوك القيادي نادي هالبن Halpin 1958م بضرورة دراسة السلوك الظاهري للقائد وتحليله . حيث العديد من العوامل التي تؤثر في السلوك منها عوامل تتصل بالموقف القيادي وعوامل تتصل بالأفراد الذين يعمل بينهم ومعهم القائد نفسه. كما أبرزوا ضرورة تكيف سلوك القائد مع الموقف القيادي وتعديل أسلوب سلوك القائد بما يتلاءم مع التابعين في إطار وقت محدد لمعالجة أو مواجهة موقف معين . وهكذا أتضح من خلال دراسات السلوك القيادي أن هناك بعداً هاماً يحدد مدى فاعلية هذا السلوك وهو ( بعد الموقف أو المدخل الموقفى Situational Approach )  أي أن خصائص الموقف هي التي تحدد أنواع السلوك المطلوب من القائد لكي تتحقق له  الفاعلية . </vt:lpstr>
      <vt:lpstr>وبالتالي فإن سلوك القائد الرياضي يتصف بأنه ذو طبيعة اتصالية ( يقوم على التواصل الإنساني بين القائد والتابعين ) كما يتميز بالتركيز على الأداء الرياضي للأفراد وتوجيههم بالمعلومات الفنية ، ومن ثم فهو يهتم بالبعدين الأساسين للسلوك القيادي : الاعتبار وبناء الهياكل في آن واحد . </vt:lpstr>
      <vt:lpstr>المراجع  محمد حسن علاوى :سيكلوجية القيادة والجماعات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الادارة الراضية  بنات سيكلوجية القيادة والجماعات استاذ المادة  استاذ دكتور عاطف نمر خليفة  استاذ مساعد دكتور محمد عبد الكريم نبهان عنوان المحاضرة القيادة اساليب القيادة ونظريات القيادة تاريخ 28-3- 2020</dc:title>
  <dc:creator>a</dc:creator>
  <cp:lastModifiedBy>a</cp:lastModifiedBy>
  <cp:revision>2</cp:revision>
  <dcterms:created xsi:type="dcterms:W3CDTF">2020-03-27T08:51:17Z</dcterms:created>
  <dcterms:modified xsi:type="dcterms:W3CDTF">2020-03-27T09:10:34Z</dcterms:modified>
</cp:coreProperties>
</file>