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6" r:id="rId3"/>
    <p:sldId id="267" r:id="rId4"/>
    <p:sldId id="268" r:id="rId5"/>
    <p:sldId id="269" r:id="rId6"/>
    <p:sldId id="270" r:id="rId7"/>
    <p:sldId id="271" r:id="rId8"/>
    <p:sldId id="272" r:id="rId9"/>
    <p:sldId id="265" r:id="rId1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1685946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034694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52185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1242205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67189-4FC4-4433-9037-BDB6EAAFB665}"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87070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D5067189-4FC4-4433-9037-BDB6EAAFB665}"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126562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D5067189-4FC4-4433-9037-BDB6EAAFB665}"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75404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D5067189-4FC4-4433-9037-BDB6EAAFB665}"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045057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067189-4FC4-4433-9037-BDB6EAAFB665}"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513287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67189-4FC4-4433-9037-BDB6EAAFB665}"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878927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67189-4FC4-4433-9037-BDB6EAAFB665}"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5EB6CC3-2B2B-4D27-8754-FF1050E060A0}" type="slidenum">
              <a:rPr lang="ar-EG" smtClean="0"/>
              <a:t>‹#›</a:t>
            </a:fld>
            <a:endParaRPr lang="ar-EG"/>
          </a:p>
        </p:txBody>
      </p:sp>
    </p:spTree>
    <p:extLst>
      <p:ext uri="{BB962C8B-B14F-4D97-AF65-F5344CB8AC3E}">
        <p14:creationId xmlns:p14="http://schemas.microsoft.com/office/powerpoint/2010/main" val="2117654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5067189-4FC4-4433-9037-BDB6EAAFB665}"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5EB6CC3-2B2B-4D27-8754-FF1050E060A0}" type="slidenum">
              <a:rPr lang="ar-EG" smtClean="0"/>
              <a:t>‹#›</a:t>
            </a:fld>
            <a:endParaRPr lang="ar-EG"/>
          </a:p>
        </p:txBody>
      </p:sp>
    </p:spTree>
    <p:extLst>
      <p:ext uri="{BB962C8B-B14F-4D97-AF65-F5344CB8AC3E}">
        <p14:creationId xmlns:p14="http://schemas.microsoft.com/office/powerpoint/2010/main" val="1305651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702624" cy="4221088"/>
          </a:xfrm>
        </p:spPr>
        <p:txBody>
          <a:bodyPr>
            <a:normAutofit/>
          </a:bodyPr>
          <a:lstStyle/>
          <a:p>
            <a:r>
              <a:rPr lang="ar-EG" sz="1800" b="1" dirty="0">
                <a:solidFill>
                  <a:prstClr val="black"/>
                </a:solidFill>
              </a:rPr>
              <a:t>محاضرة </a:t>
            </a:r>
            <a:br>
              <a:rPr lang="ar-EG" sz="1800" b="1" dirty="0">
                <a:solidFill>
                  <a:prstClr val="black"/>
                </a:solidFill>
              </a:rPr>
            </a:br>
            <a:r>
              <a:rPr lang="ar-EG" sz="1800" b="1" dirty="0">
                <a:solidFill>
                  <a:prstClr val="black"/>
                </a:solidFill>
              </a:rPr>
              <a:t>دراسات عليا </a:t>
            </a:r>
            <a:r>
              <a:rPr lang="ar-EG" sz="1800" dirty="0">
                <a:solidFill>
                  <a:prstClr val="black"/>
                </a:solidFill>
              </a:rPr>
              <a:t/>
            </a:r>
            <a:br>
              <a:rPr lang="ar-EG" sz="1800" dirty="0">
                <a:solidFill>
                  <a:prstClr val="black"/>
                </a:solidFill>
              </a:rPr>
            </a:br>
            <a:r>
              <a:rPr lang="ar-EG" sz="1800" dirty="0">
                <a:solidFill>
                  <a:prstClr val="black"/>
                </a:solidFill>
              </a:rPr>
              <a:t>ثانية ماحستير الادارة الراضية</a:t>
            </a:r>
            <a:br>
              <a:rPr lang="ar-EG" sz="1800" dirty="0">
                <a:solidFill>
                  <a:prstClr val="black"/>
                </a:solidFill>
              </a:rPr>
            </a:br>
            <a:r>
              <a:rPr lang="ar-EG" sz="1800" dirty="0">
                <a:solidFill>
                  <a:prstClr val="black"/>
                </a:solidFill>
              </a:rPr>
              <a:t> بنات</a:t>
            </a:r>
            <a:br>
              <a:rPr lang="ar-EG" sz="1800" dirty="0">
                <a:solidFill>
                  <a:prstClr val="black"/>
                </a:solidFill>
              </a:rPr>
            </a:br>
            <a:r>
              <a:rPr lang="ar-EG" sz="1800" dirty="0">
                <a:solidFill>
                  <a:prstClr val="black"/>
                </a:solidFill>
              </a:rPr>
              <a:t>سيكلوجية القيادة والجماعات</a:t>
            </a:r>
            <a:br>
              <a:rPr lang="ar-EG" sz="1800" dirty="0">
                <a:solidFill>
                  <a:prstClr val="black"/>
                </a:solidFill>
              </a:rPr>
            </a:br>
            <a:r>
              <a:rPr lang="ar-EG" sz="1800" dirty="0">
                <a:solidFill>
                  <a:prstClr val="black"/>
                </a:solidFill>
              </a:rPr>
              <a:t>استاذ المادة </a:t>
            </a:r>
            <a:br>
              <a:rPr lang="ar-EG" sz="1800" dirty="0">
                <a:solidFill>
                  <a:prstClr val="black"/>
                </a:solidFill>
              </a:rPr>
            </a:br>
            <a:r>
              <a:rPr lang="ar-EG" sz="1800" dirty="0">
                <a:solidFill>
                  <a:prstClr val="black"/>
                </a:solidFill>
              </a:rPr>
              <a:t>استاذ دكتور عاطف نمر خليفة </a:t>
            </a:r>
            <a:br>
              <a:rPr lang="ar-EG" sz="1800" dirty="0">
                <a:solidFill>
                  <a:prstClr val="black"/>
                </a:solidFill>
              </a:rPr>
            </a:br>
            <a:r>
              <a:rPr lang="ar-EG" sz="1800" dirty="0">
                <a:solidFill>
                  <a:prstClr val="black"/>
                </a:solidFill>
              </a:rPr>
              <a:t>استاذ مساعد دكتور محمد عبد الكريم نبهان</a:t>
            </a:r>
            <a:br>
              <a:rPr lang="ar-EG" sz="1800" dirty="0">
                <a:solidFill>
                  <a:prstClr val="black"/>
                </a:solidFill>
              </a:rPr>
            </a:br>
            <a:r>
              <a:rPr lang="ar-EG" sz="1800" b="1" dirty="0">
                <a:solidFill>
                  <a:prstClr val="black"/>
                </a:solidFill>
              </a:rPr>
              <a:t>عنوان </a:t>
            </a:r>
            <a:r>
              <a:rPr lang="ar-EG" sz="1800" b="1" dirty="0" smtClean="0">
                <a:solidFill>
                  <a:prstClr val="black"/>
                </a:solidFill>
              </a:rPr>
              <a:t>المحاضرة</a:t>
            </a:r>
            <a:r>
              <a:rPr lang="ar-EG" sz="1800" dirty="0" smtClean="0">
                <a:solidFill>
                  <a:prstClr val="black"/>
                </a:solidFill>
              </a:rPr>
              <a:t/>
            </a:r>
            <a:br>
              <a:rPr lang="ar-EG" sz="1800" dirty="0" smtClean="0">
                <a:solidFill>
                  <a:prstClr val="black"/>
                </a:solidFill>
              </a:rPr>
            </a:br>
            <a:r>
              <a:rPr lang="ar-EG" sz="1800" dirty="0" smtClean="0">
                <a:solidFill>
                  <a:prstClr val="black"/>
                </a:solidFill>
              </a:rPr>
              <a:t>تابع القيادة </a:t>
            </a:r>
            <a:r>
              <a:rPr lang="ar-EG" sz="1800" dirty="0" smtClean="0">
                <a:solidFill>
                  <a:prstClr val="black"/>
                </a:solidFill>
              </a:rPr>
              <a:t>اساليب القيادة ونظريات القيادة</a:t>
            </a:r>
            <a:r>
              <a:rPr lang="ar-EG" sz="1800" dirty="0">
                <a:solidFill>
                  <a:prstClr val="black"/>
                </a:solidFill>
              </a:rPr>
              <a:t/>
            </a:r>
            <a:br>
              <a:rPr lang="ar-EG" sz="1800" dirty="0">
                <a:solidFill>
                  <a:prstClr val="black"/>
                </a:solidFill>
              </a:rPr>
            </a:br>
            <a:r>
              <a:rPr lang="ar-EG" sz="1800" b="1" dirty="0">
                <a:solidFill>
                  <a:prstClr val="black"/>
                </a:solidFill>
              </a:rPr>
              <a:t>تاريخ </a:t>
            </a:r>
            <a:r>
              <a:rPr lang="ar-EG" sz="1800" b="1" dirty="0" smtClean="0">
                <a:solidFill>
                  <a:prstClr val="black"/>
                </a:solidFill>
              </a:rPr>
              <a:t>4-4- </a:t>
            </a:r>
            <a:r>
              <a:rPr lang="ar-EG" sz="1800" b="1" dirty="0">
                <a:solidFill>
                  <a:prstClr val="black"/>
                </a:solidFill>
              </a:rPr>
              <a:t>2020</a:t>
            </a:r>
            <a:endParaRPr lang="ar-EG" sz="1800" b="1" dirty="0"/>
          </a:p>
        </p:txBody>
      </p:sp>
      <p:sp>
        <p:nvSpPr>
          <p:cNvPr id="3" name="Subtitle 2"/>
          <p:cNvSpPr>
            <a:spLocks noGrp="1"/>
          </p:cNvSpPr>
          <p:nvPr>
            <p:ph type="subTitle" idx="1"/>
          </p:nvPr>
        </p:nvSpPr>
        <p:spPr>
          <a:xfrm>
            <a:off x="1371600" y="5517232"/>
            <a:ext cx="6400800" cy="121568"/>
          </a:xfrm>
        </p:spPr>
        <p:txBody>
          <a:bodyPr>
            <a:normAutofit fontScale="25000" lnSpcReduction="20000"/>
          </a:bodyPr>
          <a:lstStyle/>
          <a:p>
            <a:endParaRPr lang="ar-EG" dirty="0"/>
          </a:p>
        </p:txBody>
      </p:sp>
    </p:spTree>
    <p:extLst>
      <p:ext uri="{BB962C8B-B14F-4D97-AF65-F5344CB8AC3E}">
        <p14:creationId xmlns:p14="http://schemas.microsoft.com/office/powerpoint/2010/main" val="225364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lvl="0"/>
            <a:r>
              <a:rPr lang="ar-SA" sz="1800" b="1" dirty="0"/>
              <a:t>مدخل سمات المدرب الرياضي:-</a:t>
            </a:r>
            <a:r>
              <a:rPr lang="en-US" sz="1800" dirty="0"/>
              <a:t/>
            </a:r>
            <a:br>
              <a:rPr lang="en-US" sz="1800" dirty="0"/>
            </a:br>
            <a:r>
              <a:rPr lang="ar-SA" sz="1800" dirty="0"/>
              <a:t> </a:t>
            </a:r>
            <a:r>
              <a:rPr lang="en-US" sz="1800" dirty="0"/>
              <a:t/>
            </a:r>
            <a:br>
              <a:rPr lang="en-US" sz="1800" dirty="0"/>
            </a:br>
            <a:r>
              <a:rPr lang="ar-SA" sz="1800" dirty="0"/>
              <a:t>يعد مدخل السمات من أول ما اتبع في دراسة القيادة ، والفكرة الكامنة وراء هذا المدخل هي افتراض أن بعض الأشخاص قادة طبيعيين </a:t>
            </a:r>
            <a:r>
              <a:rPr lang="en-US" sz="1800" dirty="0"/>
              <a:t>Natural Leaders</a:t>
            </a:r>
            <a:r>
              <a:rPr lang="ar-SA" sz="1800" dirty="0"/>
              <a:t> قد وهبتهم الطبيعة سمات وخصائص قيادية معينة ، لا يملكها الآخرون ، تتيح لهم أن يصبحوا قادة ناجحين في أي موقف.</a:t>
            </a:r>
            <a:endParaRPr lang="ar-EG" sz="1800"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3829515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algn="r"/>
            <a:r>
              <a:rPr lang="ar-SA" sz="1800" dirty="0"/>
              <a:t>وقد صادفت هذه النظرية قبولاً لدي العديد من الباحثين في مجال القيادة . ولكن هذا التأييد والقبول تراجع بسرعة ، وربما كانت بداية التراجع عن ما أشار ستوجدل </a:t>
            </a:r>
            <a:r>
              <a:rPr lang="en-US" sz="1800" dirty="0" err="1"/>
              <a:t>Stegdill</a:t>
            </a:r>
            <a:r>
              <a:rPr lang="ar-SA" sz="1800" dirty="0"/>
              <a:t> عام 1948م عرضاً بنتائج دراسة 124 بحثاً عن نظرية السمات في مجال القيادة أجريت في الفترة من عام 1904 ، وعام 1948م ، وقد تبين من خلال هذه الدراسة أن هناك خمسة عوامل أو سمات يبدو أنها ترتبط بالقيادة الناجحة ، هذه السمات هي : الذكاء ودافعية الإنجاز ، والمسئولية ، والمشاركة ، والمكانة . بينما وجد أن العلاقة بين سمات الشخصية ، والأداء القيادي كانت ضعيفة للغاية ، واستخلص ستوجدل أن القادة الناجحين في موقف معين ، قد لا يكونون ناجحين في موقف آخر ، وأن سمات معينة مثل الذكاء ودافعية الإنجاز تمثل عوناً للقائد ، ولكنها ليست ضماناً أكيداً للقيادة الناجحة . </a:t>
            </a:r>
            <a:endParaRPr lang="ar-EG" sz="1800"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2409854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algn="r"/>
            <a:r>
              <a:rPr lang="ar-SA" sz="1800" dirty="0"/>
              <a:t>وبالرغم من الانتقادات الموجهة لهذه النظرية ، إلا أن الخبرات التطبيقية العملية في المجال الرياضي أظهرت أن العديد من القادة الرياضيين الناجحين يتشابهون في بعض السمات الشخصية وهذه السمات قد يعزي إليها بالإضافة إلى عوامل أخرى – نجاحهم في عملهم </a:t>
            </a:r>
            <a:r>
              <a:rPr lang="ar-SA" sz="1800" dirty="0" smtClean="0"/>
              <a:t>.</a:t>
            </a:r>
            <a:r>
              <a:rPr lang="ar-EG" sz="1800" dirty="0" smtClean="0"/>
              <a:t/>
            </a:r>
            <a:br>
              <a:rPr lang="ar-EG" sz="1800" dirty="0" smtClean="0"/>
            </a:br>
            <a:r>
              <a:rPr lang="ar-SA" sz="1800" dirty="0" smtClean="0"/>
              <a:t>. </a:t>
            </a:r>
            <a:r>
              <a:rPr lang="ar-SA" sz="1800" dirty="0"/>
              <a:t>ولذا فقد اهتم العديد من الباحثين في مجال علم النفس الرياضي منذ الستينات من القرن العشرين بنظرية سمات القائد وقاموا بتطبيق بعض استخبارات وقوائم الشخصية على بعض القادة في المجال الرياضي وخاصة المدربين الرياضيين في مختلف الأنشطة الرياضية </a:t>
            </a:r>
            <a:r>
              <a:rPr lang="ar-SA" sz="1800" dirty="0" smtClean="0"/>
              <a:t>.</a:t>
            </a:r>
            <a:r>
              <a:rPr lang="ar-EG" sz="1800" dirty="0" smtClean="0"/>
              <a:t/>
            </a:r>
            <a:br>
              <a:rPr lang="ar-EG" sz="1800" dirty="0" smtClean="0"/>
            </a:br>
            <a:r>
              <a:rPr lang="ar-SA" sz="1800" dirty="0" smtClean="0"/>
              <a:t>. </a:t>
            </a:r>
            <a:r>
              <a:rPr lang="ar-SA" sz="1800" dirty="0"/>
              <a:t>وفي اطار المجال الرياضي يذكر محمد حسن علاوى 1997م انه يمكن اعتبار المدرب الرياضي </a:t>
            </a:r>
            <a:r>
              <a:rPr lang="en-US" sz="1800" dirty="0"/>
              <a:t>the coach  </a:t>
            </a:r>
            <a:r>
              <a:rPr lang="ar-SA" sz="1800" dirty="0"/>
              <a:t> بمثابة القائد في ضوء طبيعة عمله الرياضي الذي يرتبط بمحاولة التوجيه و التأثير في سلوك الفريق الرياضي أو اللاعبين الرياضيين بمختلف الطرق  الوسائل التربوية و الإدارية و الفنية بغية الارتقاء بمختلف قدرات و مهارات و سمات الفريق الرياضي ، و اللاعبين الرياضيين لتحقيق النجاح للرياضيين و تسجيل البطولات الرياضية ،   و في نفس الوقت العمل على تنمية و تطوير مختلف الجوانب الشخصية الايجابية لدى اللاعبين الرياضيين ،و في ضوء ذلك سوف يستخدم الباحث مصطلح القائد بصورة مرادفة لمصطلح المدرب الرياضي . </a:t>
            </a:r>
            <a:endParaRPr lang="ar-EG" sz="1800" dirty="0"/>
          </a:p>
        </p:txBody>
      </p:sp>
      <p:sp>
        <p:nvSpPr>
          <p:cNvPr id="3" name="Content Placeholder 2"/>
          <p:cNvSpPr>
            <a:spLocks noGrp="1"/>
          </p:cNvSpPr>
          <p:nvPr>
            <p:ph idx="1"/>
          </p:nvPr>
        </p:nvSpPr>
        <p:spPr>
          <a:xfrm flipV="1">
            <a:off x="457200" y="6126163"/>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282771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r>
              <a:rPr lang="ar-SA" sz="1800" dirty="0"/>
              <a:t>وهنا يشير أسامه كامل راتب 2000م أنه بعد إجراء مراجعة شاملة للبحوث التي اهتمت بالتعرف على خصائص القادة خلال الفترة من 1978م إلى 1984م إلى أن هناك ثماني صفات أساسية تميز القائد الناجح ( التوجه الإنجازي – القابلية للتكيف – اليقظة – السيطرة – الطاقة والحيوية – تحمل المسئولية – الثقة بالنفس – القابلية الاجتماعية ) . </a:t>
            </a:r>
            <a:r>
              <a:rPr lang="en-US" sz="1800" dirty="0"/>
              <a:t/>
            </a:r>
            <a:br>
              <a:rPr lang="en-US" sz="1800" dirty="0"/>
            </a:br>
            <a:r>
              <a:rPr lang="ar-SA" sz="1800" dirty="0"/>
              <a:t> </a:t>
            </a:r>
            <a:r>
              <a:rPr lang="en-US" sz="1800" dirty="0"/>
              <a:t/>
            </a:r>
            <a:br>
              <a:rPr lang="en-US" sz="1800" dirty="0"/>
            </a:br>
            <a:r>
              <a:rPr lang="ar-SA" sz="1800" dirty="0"/>
              <a:t>كما يشير محمد حسن علاوى 1997م إلى أنه في ضوء العديد من الدراسات السابقة تم التوصل إلى أن المدرب الرياضي الناجح يتميز عن المدرب الرياضي غير الناجح بالعديد من السمات لعل من أهمها ما يلي : ( الثبات الانفعالي ، التناغم الوجداني والتعاطف ، القدرة على اتخاذ القرار – الثقة بالنفس – تحمل المسئولية – الإبداع – المرونة – الطموح – القيادية </a:t>
            </a:r>
            <a:r>
              <a:rPr lang="ar-SA" sz="1800" dirty="0" smtClean="0"/>
              <a:t>).. </a:t>
            </a:r>
            <a:r>
              <a:rPr lang="ar-SA" sz="1800" dirty="0"/>
              <a:t>كما يضيف محمد حسن علاوى 1992م أن المدرب الرياضي الناجح لا بد أن تتوافر فيه السمات الشخصية التالية : ( دافعية المستوي – المرونة – الإبداع – التنظيم – المثابرة – موضع الثقة – تحمل المسئولية – القدرة على تقبل النقد  – القدرة على إصدار الأحكام – الثبات الانفعالي – الثقة بالنفس ) . </a:t>
            </a:r>
            <a:endParaRPr lang="ar-EG" sz="1800" dirty="0"/>
          </a:p>
        </p:txBody>
      </p:sp>
      <p:sp>
        <p:nvSpPr>
          <p:cNvPr id="3" name="Content Placeholder 2"/>
          <p:cNvSpPr>
            <a:spLocks noGrp="1"/>
          </p:cNvSpPr>
          <p:nvPr>
            <p:ph idx="1"/>
          </p:nvPr>
        </p:nvSpPr>
        <p:spPr>
          <a:xfrm flipV="1">
            <a:off x="457200" y="6126163"/>
            <a:ext cx="8229600" cy="183157"/>
          </a:xfrm>
        </p:spPr>
        <p:txBody>
          <a:bodyPr>
            <a:normAutofit fontScale="25000" lnSpcReduction="20000"/>
          </a:bodyPr>
          <a:lstStyle/>
          <a:p>
            <a:endParaRPr lang="ar-EG" dirty="0"/>
          </a:p>
        </p:txBody>
      </p:sp>
    </p:spTree>
    <p:extLst>
      <p:ext uri="{BB962C8B-B14F-4D97-AF65-F5344CB8AC3E}">
        <p14:creationId xmlns:p14="http://schemas.microsoft.com/office/powerpoint/2010/main" val="3485501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5832648"/>
          </a:xfrm>
        </p:spPr>
        <p:txBody>
          <a:bodyPr>
            <a:normAutofit/>
          </a:bodyPr>
          <a:lstStyle/>
          <a:p>
            <a:pPr lvl="0"/>
            <a:r>
              <a:rPr lang="ar-SA" sz="1800" b="1" dirty="0"/>
              <a:t>مدخل سلوك المدرب الرياضي:</a:t>
            </a:r>
            <a:r>
              <a:rPr lang="en-US" sz="1800" dirty="0"/>
              <a:t/>
            </a:r>
            <a:br>
              <a:rPr lang="en-US" sz="1800" dirty="0"/>
            </a:br>
            <a:r>
              <a:rPr lang="ar-SA" sz="1800" dirty="0"/>
              <a:t>يهتم مدخل السلوك بما يفعله القادة ، وليس بخصائصهم الشخصية ، أو مصدر قوتهم فيتم وصف سلوك القائد بدرجات مختلفة من التحديد ، وقد توضح أماط متعددة لسلوك القادة ، وقد حاولت بعض الدراسات السلوكية في هذا الاتجاه أن تصف أنماط نموذجية لسلوك وأعمال القادة ، و اهتمت دراسات أخرى بتحديد الاختلاف في أنماط السلوك بين القادة الأكفاء ، وغير الأكفاء . </a:t>
            </a:r>
            <a:endParaRPr lang="ar-EG" sz="1800" dirty="0"/>
          </a:p>
        </p:txBody>
      </p:sp>
      <p:sp>
        <p:nvSpPr>
          <p:cNvPr id="3" name="Content Placeholder 2"/>
          <p:cNvSpPr>
            <a:spLocks noGrp="1"/>
          </p:cNvSpPr>
          <p:nvPr>
            <p:ph idx="1"/>
          </p:nvPr>
        </p:nvSpPr>
        <p:spPr>
          <a:xfrm flipV="1">
            <a:off x="457200" y="6126163"/>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2528421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18658"/>
          </a:xfrm>
        </p:spPr>
        <p:txBody>
          <a:bodyPr>
            <a:normAutofit/>
          </a:bodyPr>
          <a:lstStyle/>
          <a:p>
            <a:r>
              <a:rPr lang="ar-SA" sz="1800" dirty="0"/>
              <a:t>هذا وقد أشارت العديد من المراجع إلى أن هناك عدة نظريات في مجال سلوك القائد الرياضي ومن بين أهم هذه النظريات ما يلي :-</a:t>
            </a:r>
            <a:r>
              <a:rPr lang="en-US" sz="1800" dirty="0"/>
              <a:t/>
            </a:r>
            <a:br>
              <a:rPr lang="en-US" sz="1800" dirty="0"/>
            </a:br>
            <a:r>
              <a:rPr lang="ar-SA" sz="1800" dirty="0"/>
              <a:t> </a:t>
            </a:r>
            <a:r>
              <a:rPr lang="en-US" sz="1800" dirty="0"/>
              <a:t/>
            </a:r>
            <a:br>
              <a:rPr lang="en-US" sz="1800" dirty="0"/>
            </a:br>
            <a:r>
              <a:rPr lang="ar-SA" sz="1800" dirty="0"/>
              <a:t>نظرية ليكرت في القيادة .</a:t>
            </a:r>
            <a:r>
              <a:rPr lang="en-US" sz="1800" dirty="0"/>
              <a:t/>
            </a:r>
            <a:br>
              <a:rPr lang="en-US" sz="1800" dirty="0"/>
            </a:br>
            <a:r>
              <a:rPr lang="ar-SA" sz="1800" dirty="0"/>
              <a:t>نظرية الخط المتصل لسلوك القائد .</a:t>
            </a:r>
            <a:r>
              <a:rPr lang="en-US" sz="1800" dirty="0"/>
              <a:t/>
            </a:r>
            <a:br>
              <a:rPr lang="en-US" sz="1800" dirty="0"/>
            </a:br>
            <a:r>
              <a:rPr lang="ar-SA" sz="1800" dirty="0"/>
              <a:t>نظرية البعدين .</a:t>
            </a:r>
            <a:r>
              <a:rPr lang="en-US" sz="1800" dirty="0"/>
              <a:t/>
            </a:r>
            <a:br>
              <a:rPr lang="en-US" sz="1800" dirty="0"/>
            </a:br>
            <a:r>
              <a:rPr lang="ar-SA" sz="1800" dirty="0"/>
              <a:t>نظرية الشبكة الإدارية </a:t>
            </a:r>
            <a:endParaRPr lang="ar-EG" sz="1800" dirty="0"/>
          </a:p>
        </p:txBody>
      </p:sp>
      <p:sp>
        <p:nvSpPr>
          <p:cNvPr id="3" name="Content Placeholder 2"/>
          <p:cNvSpPr>
            <a:spLocks noGrp="1"/>
          </p:cNvSpPr>
          <p:nvPr>
            <p:ph idx="1"/>
          </p:nvPr>
        </p:nvSpPr>
        <p:spPr>
          <a:xfrm flipV="1">
            <a:off x="457200" y="6126163"/>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4063762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lvl="0"/>
            <a:r>
              <a:rPr lang="ar-SA" sz="1800" b="1" dirty="0"/>
              <a:t>نظرية ليكرت في القيادة :-</a:t>
            </a:r>
            <a:r>
              <a:rPr lang="en-US" sz="1800" dirty="0"/>
              <a:t/>
            </a:r>
            <a:br>
              <a:rPr lang="en-US" sz="1800" dirty="0"/>
            </a:br>
            <a:r>
              <a:rPr lang="ar-SA" sz="1800" dirty="0"/>
              <a:t> </a:t>
            </a:r>
            <a:r>
              <a:rPr lang="en-US" sz="1800" dirty="0"/>
              <a:t/>
            </a:r>
            <a:br>
              <a:rPr lang="en-US" sz="1800" dirty="0"/>
            </a:br>
            <a:r>
              <a:rPr lang="ar-SA" sz="1800" dirty="0"/>
              <a:t>في إطار نظريات سلوك القائد قدم رينسي ليكرت </a:t>
            </a:r>
            <a:r>
              <a:rPr lang="en-US" sz="1800" dirty="0" err="1"/>
              <a:t>Likert</a:t>
            </a:r>
            <a:r>
              <a:rPr lang="ar-SA" sz="1800" dirty="0"/>
              <a:t> 1961م في ضوء بعض الدراسات في مجال القيادة أربعة أنظمة يمكن أن توضح سلوك القادة في العديد من المواقف القيادية وهي :</a:t>
            </a:r>
            <a:r>
              <a:rPr lang="en-US" sz="1800" dirty="0"/>
              <a:t/>
            </a:r>
            <a:br>
              <a:rPr lang="en-US" sz="1800" dirty="0"/>
            </a:br>
            <a:r>
              <a:rPr lang="ar-SA" sz="1800" dirty="0"/>
              <a:t>نظام (1) : القائد الآمر الناهي : يتميز السلوك القيادي بالديكتاتورية وضعف الثقة 	           بالتابعين .</a:t>
            </a:r>
            <a:r>
              <a:rPr lang="en-US" sz="1800" dirty="0"/>
              <a:t/>
            </a:r>
            <a:br>
              <a:rPr lang="en-US" sz="1800" dirty="0"/>
            </a:br>
            <a:r>
              <a:rPr lang="ar-SA" sz="1800" dirty="0"/>
              <a:t>نظام (2) : القائد الآمر العطوف : ديكتاتوري أيضاً ولكنه أقل مركزية من النظام 		           السابق.</a:t>
            </a:r>
            <a:r>
              <a:rPr lang="en-US" sz="1800" dirty="0"/>
              <a:t/>
            </a:r>
            <a:br>
              <a:rPr lang="en-US" sz="1800" dirty="0"/>
            </a:br>
            <a:r>
              <a:rPr lang="ar-SA" sz="1800" dirty="0"/>
              <a:t>نظام (3) : القائد الديمقراطي الاستشاري : حيث يتميز السلوك القيادي يتوافر الثقة 	           الملموسة بين القائد والتابعين مع محاولة القائد الاستفادة من أفكار وآراء 	           ومقترحات التابعين.</a:t>
            </a:r>
            <a:r>
              <a:rPr lang="en-US" sz="1800" dirty="0"/>
              <a:t/>
            </a:r>
            <a:br>
              <a:rPr lang="en-US" sz="1800" dirty="0"/>
            </a:br>
            <a:r>
              <a:rPr lang="ar-SA" sz="1800" dirty="0"/>
              <a:t>نظام (4) : القائد الديمقراطي المشارك : والذي يسعى باستمرار بتوفير عوامل المشاركة 	          الكاملة مع التابعين ، مع اتخاذ القرارات على نحو ديمقراطي في ظل ثقة  	          كبيرة بالتابعين . </a:t>
            </a:r>
            <a:endParaRPr lang="ar-EG" sz="1800"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4008917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lstStyle/>
          <a:p>
            <a:r>
              <a:rPr lang="ar-EG" dirty="0" smtClean="0"/>
              <a:t>المراجع </a:t>
            </a:r>
            <a:br>
              <a:rPr lang="ar-EG" dirty="0" smtClean="0"/>
            </a:br>
            <a:r>
              <a:rPr lang="ar-EG" dirty="0" smtClean="0"/>
              <a:t>محمد حسن علاوى :سيكلوجية القيادة والجماعات </a:t>
            </a:r>
            <a:endParaRPr lang="ar-EG" dirty="0"/>
          </a:p>
        </p:txBody>
      </p:sp>
      <p:sp>
        <p:nvSpPr>
          <p:cNvPr id="3" name="Content Placeholder 2"/>
          <p:cNvSpPr>
            <a:spLocks noGrp="1"/>
          </p:cNvSpPr>
          <p:nvPr>
            <p:ph idx="1"/>
          </p:nvPr>
        </p:nvSpPr>
        <p:spPr>
          <a:xfrm>
            <a:off x="457200" y="5661248"/>
            <a:ext cx="8229600" cy="464915"/>
          </a:xfrm>
        </p:spPr>
        <p:txBody>
          <a:bodyPr>
            <a:normAutofit fontScale="92500" lnSpcReduction="20000"/>
          </a:bodyPr>
          <a:lstStyle/>
          <a:p>
            <a:endParaRPr lang="ar-EG" dirty="0"/>
          </a:p>
        </p:txBody>
      </p:sp>
    </p:spTree>
    <p:extLst>
      <p:ext uri="{BB962C8B-B14F-4D97-AF65-F5344CB8AC3E}">
        <p14:creationId xmlns:p14="http://schemas.microsoft.com/office/powerpoint/2010/main" val="1061055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272</Words>
  <Application>Microsoft Office PowerPoint</Application>
  <PresentationFormat>On-screen Show (4:3)</PresentationFormat>
  <Paragraphs>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محاضرة  دراسات عليا  ثانية ماحستير الادارة الراضية  بنات سيكلوجية القيادة والجماعات استاذ المادة  استاذ دكتور عاطف نمر خليفة  استاذ مساعد دكتور محمد عبد الكريم نبهان عنوان المحاضرة تابع القيادة اساليب القيادة ونظريات القيادة تاريخ 4-4- 2020</vt:lpstr>
      <vt:lpstr>مدخل سمات المدرب الرياضي:-   يعد مدخل السمات من أول ما اتبع في دراسة القيادة ، والفكرة الكامنة وراء هذا المدخل هي افتراض أن بعض الأشخاص قادة طبيعيين Natural Leaders قد وهبتهم الطبيعة سمات وخصائص قيادية معينة ، لا يملكها الآخرون ، تتيح لهم أن يصبحوا قادة ناجحين في أي موقف.</vt:lpstr>
      <vt:lpstr>وقد صادفت هذه النظرية قبولاً لدي العديد من الباحثين في مجال القيادة . ولكن هذا التأييد والقبول تراجع بسرعة ، وربما كانت بداية التراجع عن ما أشار ستوجدل Stegdill عام 1948م عرضاً بنتائج دراسة 124 بحثاً عن نظرية السمات في مجال القيادة أجريت في الفترة من عام 1904 ، وعام 1948م ، وقد تبين من خلال هذه الدراسة أن هناك خمسة عوامل أو سمات يبدو أنها ترتبط بالقيادة الناجحة ، هذه السمات هي : الذكاء ودافعية الإنجاز ، والمسئولية ، والمشاركة ، والمكانة . بينما وجد أن العلاقة بين سمات الشخصية ، والأداء القيادي كانت ضعيفة للغاية ، واستخلص ستوجدل أن القادة الناجحين في موقف معين ، قد لا يكونون ناجحين في موقف آخر ، وأن سمات معينة مثل الذكاء ودافعية الإنجاز تمثل عوناً للقائد ، ولكنها ليست ضماناً أكيداً للقيادة الناجحة . </vt:lpstr>
      <vt:lpstr>وبالرغم من الانتقادات الموجهة لهذه النظرية ، إلا أن الخبرات التطبيقية العملية في المجال الرياضي أظهرت أن العديد من القادة الرياضيين الناجحين يتشابهون في بعض السمات الشخصية وهذه السمات قد يعزي إليها بالإضافة إلى عوامل أخرى – نجاحهم في عملهم . . ولذا فقد اهتم العديد من الباحثين في مجال علم النفس الرياضي منذ الستينات من القرن العشرين بنظرية سمات القائد وقاموا بتطبيق بعض استخبارات وقوائم الشخصية على بعض القادة في المجال الرياضي وخاصة المدربين الرياضيين في مختلف الأنشطة الرياضية . . وفي اطار المجال الرياضي يذكر محمد حسن علاوى 1997م انه يمكن اعتبار المدرب الرياضي the coach   بمثابة القائد في ضوء طبيعة عمله الرياضي الذي يرتبط بمحاولة التوجيه و التأثير في سلوك الفريق الرياضي أو اللاعبين الرياضيين بمختلف الطرق  الوسائل التربوية و الإدارية و الفنية بغية الارتقاء بمختلف قدرات و مهارات و سمات الفريق الرياضي ، و اللاعبين الرياضيين لتحقيق النجاح للرياضيين و تسجيل البطولات الرياضية ،   و في نفس الوقت العمل على تنمية و تطوير مختلف الجوانب الشخصية الايجابية لدى اللاعبين الرياضيين ،و في ضوء ذلك سوف يستخدم الباحث مصطلح القائد بصورة مرادفة لمصطلح المدرب الرياضي . </vt:lpstr>
      <vt:lpstr>وهنا يشير أسامه كامل راتب 2000م أنه بعد إجراء مراجعة شاملة للبحوث التي اهتمت بالتعرف على خصائص القادة خلال الفترة من 1978م إلى 1984م إلى أن هناك ثماني صفات أساسية تميز القائد الناجح ( التوجه الإنجازي – القابلية للتكيف – اليقظة – السيطرة – الطاقة والحيوية – تحمل المسئولية – الثقة بالنفس – القابلية الاجتماعية ) .    كما يشير محمد حسن علاوى 1997م إلى أنه في ضوء العديد من الدراسات السابقة تم التوصل إلى أن المدرب الرياضي الناجح يتميز عن المدرب الرياضي غير الناجح بالعديد من السمات لعل من أهمها ما يلي : ( الثبات الانفعالي ، التناغم الوجداني والتعاطف ، القدرة على اتخاذ القرار – الثقة بالنفس – تحمل المسئولية – الإبداع – المرونة – الطموح – القيادية ).. كما يضيف محمد حسن علاوى 1992م أن المدرب الرياضي الناجح لا بد أن تتوافر فيه السمات الشخصية التالية : ( دافعية المستوي – المرونة – الإبداع – التنظيم – المثابرة – موضع الثقة – تحمل المسئولية – القدرة على تقبل النقد  – القدرة على إصدار الأحكام – الثبات الانفعالي – الثقة بالنفس ) . </vt:lpstr>
      <vt:lpstr>مدخل سلوك المدرب الرياضي: يهتم مدخل السلوك بما يفعله القادة ، وليس بخصائصهم الشخصية ، أو مصدر قوتهم فيتم وصف سلوك القائد بدرجات مختلفة من التحديد ، وقد توضح أماط متعددة لسلوك القادة ، وقد حاولت بعض الدراسات السلوكية في هذا الاتجاه أن تصف أنماط نموذجية لسلوك وأعمال القادة ، و اهتمت دراسات أخرى بتحديد الاختلاف في أنماط السلوك بين القادة الأكفاء ، وغير الأكفاء . </vt:lpstr>
      <vt:lpstr>هذا وقد أشارت العديد من المراجع إلى أن هناك عدة نظريات في مجال سلوك القائد الرياضي ومن بين أهم هذه النظريات ما يلي :-   نظرية ليكرت في القيادة . نظرية الخط المتصل لسلوك القائد . نظرية البعدين . نظرية الشبكة الإدارية </vt:lpstr>
      <vt:lpstr>نظرية ليكرت في القيادة :-   في إطار نظريات سلوك القائد قدم رينسي ليكرت Likert 1961م في ضوء بعض الدراسات في مجال القيادة أربعة أنظمة يمكن أن توضح سلوك القادة في العديد من المواقف القيادية وهي : نظام (1) : القائد الآمر الناهي : يتميز السلوك القيادي بالديكتاتورية وضعف الثقة             بالتابعين . نظام (2) : القائد الآمر العطوف : ديكتاتوري أيضاً ولكنه أقل مركزية من النظام              السابق. نظام (3) : القائد الديمقراطي الاستشاري : حيث يتميز السلوك القيادي يتوافر الثقة             الملموسة بين القائد والتابعين مع محاولة القائد الاستفادة من أفكار وآراء             ومقترحات التابعين. نظام (4) : القائد الديمقراطي المشارك : والذي يسعى باستمرار بتوفير عوامل المشاركة            الكاملة مع التابعين ، مع اتخاذ القرارات على نحو ديمقراطي في ظل ثقة             كبيرة بالتابعين . </vt:lpstr>
      <vt:lpstr>المراجع  محمد حسن علاوى :سيكلوجية القيادة والجماعات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ماحستير الادارة الراضية  بنات سيكلوجية القيادة والجماعات استاذ المادة  استاذ دكتور عاطف نمر خليفة  استاذ مساعد دكتور محمد عبد الكريم نبهان عنوان المحاضرة القيادة اساليب القيادة ونظريات القيادة تاريخ 28-3- 2020</dc:title>
  <dc:creator>a</dc:creator>
  <cp:lastModifiedBy>a</cp:lastModifiedBy>
  <cp:revision>3</cp:revision>
  <dcterms:created xsi:type="dcterms:W3CDTF">2020-03-27T08:51:17Z</dcterms:created>
  <dcterms:modified xsi:type="dcterms:W3CDTF">2020-03-27T09:21:27Z</dcterms:modified>
</cp:coreProperties>
</file>