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6" r:id="rId7"/>
    <p:sldId id="263" r:id="rId8"/>
    <p:sldId id="264" r:id="rId9"/>
    <p:sldId id="265" r:id="rId10"/>
    <p:sldId id="267" r:id="rId1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B15EA869-50C3-497E-A54E-F49E74D1216C}"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95489C6-9370-4CB3-AD34-DE01338774A8}" type="slidenum">
              <a:rPr lang="ar-EG" smtClean="0"/>
              <a:t>‹#›</a:t>
            </a:fld>
            <a:endParaRPr lang="ar-EG"/>
          </a:p>
        </p:txBody>
      </p:sp>
    </p:spTree>
    <p:extLst>
      <p:ext uri="{BB962C8B-B14F-4D97-AF65-F5344CB8AC3E}">
        <p14:creationId xmlns:p14="http://schemas.microsoft.com/office/powerpoint/2010/main" val="3062510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15EA869-50C3-497E-A54E-F49E74D1216C}"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95489C6-9370-4CB3-AD34-DE01338774A8}" type="slidenum">
              <a:rPr lang="ar-EG" smtClean="0"/>
              <a:t>‹#›</a:t>
            </a:fld>
            <a:endParaRPr lang="ar-EG"/>
          </a:p>
        </p:txBody>
      </p:sp>
    </p:spTree>
    <p:extLst>
      <p:ext uri="{BB962C8B-B14F-4D97-AF65-F5344CB8AC3E}">
        <p14:creationId xmlns:p14="http://schemas.microsoft.com/office/powerpoint/2010/main" val="1105576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15EA869-50C3-497E-A54E-F49E74D1216C}"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95489C6-9370-4CB3-AD34-DE01338774A8}" type="slidenum">
              <a:rPr lang="ar-EG" smtClean="0"/>
              <a:t>‹#›</a:t>
            </a:fld>
            <a:endParaRPr lang="ar-EG"/>
          </a:p>
        </p:txBody>
      </p:sp>
    </p:spTree>
    <p:extLst>
      <p:ext uri="{BB962C8B-B14F-4D97-AF65-F5344CB8AC3E}">
        <p14:creationId xmlns:p14="http://schemas.microsoft.com/office/powerpoint/2010/main" val="3473683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15EA869-50C3-497E-A54E-F49E74D1216C}"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95489C6-9370-4CB3-AD34-DE01338774A8}" type="slidenum">
              <a:rPr lang="ar-EG" smtClean="0"/>
              <a:t>‹#›</a:t>
            </a:fld>
            <a:endParaRPr lang="ar-EG"/>
          </a:p>
        </p:txBody>
      </p:sp>
    </p:spTree>
    <p:extLst>
      <p:ext uri="{BB962C8B-B14F-4D97-AF65-F5344CB8AC3E}">
        <p14:creationId xmlns:p14="http://schemas.microsoft.com/office/powerpoint/2010/main" val="2274606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5EA869-50C3-497E-A54E-F49E74D1216C}"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95489C6-9370-4CB3-AD34-DE01338774A8}" type="slidenum">
              <a:rPr lang="ar-EG" smtClean="0"/>
              <a:t>‹#›</a:t>
            </a:fld>
            <a:endParaRPr lang="ar-EG"/>
          </a:p>
        </p:txBody>
      </p:sp>
    </p:spTree>
    <p:extLst>
      <p:ext uri="{BB962C8B-B14F-4D97-AF65-F5344CB8AC3E}">
        <p14:creationId xmlns:p14="http://schemas.microsoft.com/office/powerpoint/2010/main" val="496941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B15EA869-50C3-497E-A54E-F49E74D1216C}"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95489C6-9370-4CB3-AD34-DE01338774A8}" type="slidenum">
              <a:rPr lang="ar-EG" smtClean="0"/>
              <a:t>‹#›</a:t>
            </a:fld>
            <a:endParaRPr lang="ar-EG"/>
          </a:p>
        </p:txBody>
      </p:sp>
    </p:spTree>
    <p:extLst>
      <p:ext uri="{BB962C8B-B14F-4D97-AF65-F5344CB8AC3E}">
        <p14:creationId xmlns:p14="http://schemas.microsoft.com/office/powerpoint/2010/main" val="1199804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B15EA869-50C3-497E-A54E-F49E74D1216C}" type="datetimeFigureOut">
              <a:rPr lang="ar-EG" smtClean="0"/>
              <a:t>22/07/1441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995489C6-9370-4CB3-AD34-DE01338774A8}" type="slidenum">
              <a:rPr lang="ar-EG" smtClean="0"/>
              <a:t>‹#›</a:t>
            </a:fld>
            <a:endParaRPr lang="ar-EG"/>
          </a:p>
        </p:txBody>
      </p:sp>
    </p:spTree>
    <p:extLst>
      <p:ext uri="{BB962C8B-B14F-4D97-AF65-F5344CB8AC3E}">
        <p14:creationId xmlns:p14="http://schemas.microsoft.com/office/powerpoint/2010/main" val="2071107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B15EA869-50C3-497E-A54E-F49E74D1216C}" type="datetimeFigureOut">
              <a:rPr lang="ar-EG" smtClean="0"/>
              <a:t>22/07/1441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995489C6-9370-4CB3-AD34-DE01338774A8}" type="slidenum">
              <a:rPr lang="ar-EG" smtClean="0"/>
              <a:t>‹#›</a:t>
            </a:fld>
            <a:endParaRPr lang="ar-EG"/>
          </a:p>
        </p:txBody>
      </p:sp>
    </p:spTree>
    <p:extLst>
      <p:ext uri="{BB962C8B-B14F-4D97-AF65-F5344CB8AC3E}">
        <p14:creationId xmlns:p14="http://schemas.microsoft.com/office/powerpoint/2010/main" val="217191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5EA869-50C3-497E-A54E-F49E74D1216C}" type="datetimeFigureOut">
              <a:rPr lang="ar-EG" smtClean="0"/>
              <a:t>22/07/1441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995489C6-9370-4CB3-AD34-DE01338774A8}" type="slidenum">
              <a:rPr lang="ar-EG" smtClean="0"/>
              <a:t>‹#›</a:t>
            </a:fld>
            <a:endParaRPr lang="ar-EG"/>
          </a:p>
        </p:txBody>
      </p:sp>
    </p:spTree>
    <p:extLst>
      <p:ext uri="{BB962C8B-B14F-4D97-AF65-F5344CB8AC3E}">
        <p14:creationId xmlns:p14="http://schemas.microsoft.com/office/powerpoint/2010/main" val="2526093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5EA869-50C3-497E-A54E-F49E74D1216C}"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95489C6-9370-4CB3-AD34-DE01338774A8}" type="slidenum">
              <a:rPr lang="ar-EG" smtClean="0"/>
              <a:t>‹#›</a:t>
            </a:fld>
            <a:endParaRPr lang="ar-EG"/>
          </a:p>
        </p:txBody>
      </p:sp>
    </p:spTree>
    <p:extLst>
      <p:ext uri="{BB962C8B-B14F-4D97-AF65-F5344CB8AC3E}">
        <p14:creationId xmlns:p14="http://schemas.microsoft.com/office/powerpoint/2010/main" val="390233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5EA869-50C3-497E-A54E-F49E74D1216C}"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95489C6-9370-4CB3-AD34-DE01338774A8}" type="slidenum">
              <a:rPr lang="ar-EG" smtClean="0"/>
              <a:t>‹#›</a:t>
            </a:fld>
            <a:endParaRPr lang="ar-EG"/>
          </a:p>
        </p:txBody>
      </p:sp>
    </p:spTree>
    <p:extLst>
      <p:ext uri="{BB962C8B-B14F-4D97-AF65-F5344CB8AC3E}">
        <p14:creationId xmlns:p14="http://schemas.microsoft.com/office/powerpoint/2010/main" val="3528257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15EA869-50C3-497E-A54E-F49E74D1216C}" type="datetimeFigureOut">
              <a:rPr lang="ar-EG" smtClean="0"/>
              <a:t>22/07/1441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95489C6-9370-4CB3-AD34-DE01338774A8}" type="slidenum">
              <a:rPr lang="ar-EG" smtClean="0"/>
              <a:t>‹#›</a:t>
            </a:fld>
            <a:endParaRPr lang="ar-EG"/>
          </a:p>
        </p:txBody>
      </p:sp>
    </p:spTree>
    <p:extLst>
      <p:ext uri="{BB962C8B-B14F-4D97-AF65-F5344CB8AC3E}">
        <p14:creationId xmlns:p14="http://schemas.microsoft.com/office/powerpoint/2010/main" val="9646915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6632"/>
            <a:ext cx="8062664" cy="4320480"/>
          </a:xfrm>
        </p:spPr>
        <p:txBody>
          <a:bodyPr>
            <a:normAutofit/>
          </a:bodyPr>
          <a:lstStyle/>
          <a:p>
            <a:r>
              <a:rPr lang="ar-EG" sz="2400" dirty="0" smtClean="0"/>
              <a:t>محاضرة </a:t>
            </a:r>
            <a:br>
              <a:rPr lang="ar-EG" sz="2400" dirty="0" smtClean="0"/>
            </a:br>
            <a:r>
              <a:rPr lang="ar-EG" sz="2400" dirty="0" smtClean="0"/>
              <a:t>دراسات عليا </a:t>
            </a:r>
            <a:br>
              <a:rPr lang="ar-EG" sz="2400" dirty="0" smtClean="0"/>
            </a:br>
            <a:r>
              <a:rPr lang="ar-EG" sz="2400" dirty="0" smtClean="0"/>
              <a:t>الدبلومة</a:t>
            </a:r>
            <a:br>
              <a:rPr lang="ar-EG" sz="2400" dirty="0" smtClean="0"/>
            </a:br>
            <a:r>
              <a:rPr lang="ar-EG" sz="2400" dirty="0" smtClean="0"/>
              <a:t> بنين </a:t>
            </a:r>
            <a:br>
              <a:rPr lang="ar-EG" sz="2400" dirty="0" smtClean="0"/>
            </a:br>
            <a:r>
              <a:rPr lang="ar-EG" sz="2400" dirty="0" smtClean="0"/>
              <a:t>علم نفس رياضى</a:t>
            </a:r>
            <a:br>
              <a:rPr lang="ar-EG" sz="2400" dirty="0" smtClean="0"/>
            </a:br>
            <a:r>
              <a:rPr lang="ar-EG" sz="3600" dirty="0" smtClean="0"/>
              <a:t>استاذ المادة </a:t>
            </a:r>
            <a:r>
              <a:rPr lang="ar-EG" sz="2400" dirty="0" smtClean="0"/>
              <a:t/>
            </a:r>
            <a:br>
              <a:rPr lang="ar-EG" sz="2400" dirty="0" smtClean="0"/>
            </a:br>
            <a:r>
              <a:rPr lang="ar-EG" sz="2400" dirty="0" smtClean="0"/>
              <a:t>استاذ دكتور عاطف نمر خليفة </a:t>
            </a:r>
            <a:br>
              <a:rPr lang="ar-EG" sz="2400" dirty="0" smtClean="0"/>
            </a:br>
            <a:r>
              <a:rPr lang="ar-EG" sz="2400" dirty="0" smtClean="0"/>
              <a:t>استاذ مساعد دكتور محمد عبد الكريم نبهان</a:t>
            </a:r>
            <a:br>
              <a:rPr lang="ar-EG" sz="2400" dirty="0" smtClean="0"/>
            </a:br>
            <a:r>
              <a:rPr lang="ar-EG" sz="2400" dirty="0" smtClean="0"/>
              <a:t>عنوان المحاضرة الدافعية للرياضيين  </a:t>
            </a:r>
            <a:br>
              <a:rPr lang="ar-EG" sz="2400" dirty="0" smtClean="0"/>
            </a:br>
            <a:r>
              <a:rPr lang="ar-EG" sz="2400" dirty="0" smtClean="0"/>
              <a:t>تاريخ 14-3- 2020</a:t>
            </a:r>
            <a:br>
              <a:rPr lang="ar-EG" sz="2400" dirty="0" smtClean="0"/>
            </a:br>
            <a:r>
              <a:rPr lang="ar-EG" sz="2400" dirty="0" smtClean="0"/>
              <a:t> </a:t>
            </a:r>
            <a:endParaRPr lang="ar-EG" sz="2400" dirty="0"/>
          </a:p>
        </p:txBody>
      </p:sp>
      <p:sp>
        <p:nvSpPr>
          <p:cNvPr id="3" name="Subtitle 2"/>
          <p:cNvSpPr>
            <a:spLocks noGrp="1"/>
          </p:cNvSpPr>
          <p:nvPr>
            <p:ph type="subTitle" idx="1"/>
          </p:nvPr>
        </p:nvSpPr>
        <p:spPr/>
        <p:txBody>
          <a:bodyPr/>
          <a:lstStyle/>
          <a:p>
            <a:endParaRPr lang="ar-EG" dirty="0"/>
          </a:p>
        </p:txBody>
      </p:sp>
    </p:spTree>
    <p:extLst>
      <p:ext uri="{BB962C8B-B14F-4D97-AF65-F5344CB8AC3E}">
        <p14:creationId xmlns:p14="http://schemas.microsoft.com/office/powerpoint/2010/main" val="872202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normAutofit/>
          </a:bodyPr>
          <a:lstStyle/>
          <a:p>
            <a:pPr algn="r"/>
            <a:r>
              <a:rPr lang="ar-EG" sz="2000" dirty="0"/>
              <a:t>المراجع العلمية :</a:t>
            </a:r>
            <a:br>
              <a:rPr lang="ar-EG" sz="2000" dirty="0"/>
            </a:br>
            <a:r>
              <a:rPr lang="ar-EG" sz="2000" b="1" dirty="0"/>
              <a:t>أسامة كامل راتب</a:t>
            </a:r>
            <a:r>
              <a:rPr lang="ar-SA" sz="2000" b="1" dirty="0"/>
              <a:t> (2001م) :</a:t>
            </a:r>
            <a:r>
              <a:rPr lang="ar-SA" sz="2000" dirty="0"/>
              <a:t> الإعداد النفسى لتدريب الناشئين ، دار الفكر العربى ، القاهرة0</a:t>
            </a:r>
            <a:r>
              <a:rPr lang="en-US" sz="2000" dirty="0"/>
              <a:t/>
            </a:r>
            <a:br>
              <a:rPr lang="en-US" sz="2000" dirty="0"/>
            </a:br>
            <a:r>
              <a:rPr lang="ar-SA" sz="2000" b="1" dirty="0"/>
              <a:t>محمد حسن علاوى (1992م) :</a:t>
            </a:r>
            <a:r>
              <a:rPr lang="ar-SA" sz="2000" dirty="0"/>
              <a:t> سيكولوجية التدريب والمنافسات ، ط 7 ، دار المعارف ، القاهرة0</a:t>
            </a:r>
            <a:r>
              <a:rPr lang="en-US" sz="2000" dirty="0"/>
              <a:t/>
            </a:r>
            <a:br>
              <a:rPr lang="en-US" sz="2000" dirty="0"/>
            </a:br>
            <a:r>
              <a:rPr lang="ar-SA" sz="2000" b="1" dirty="0"/>
              <a:t>محمد حسن علاوى (1998م) :</a:t>
            </a:r>
            <a:r>
              <a:rPr lang="ar-SA" sz="2000" dirty="0"/>
              <a:t> مدخل علم النفس الرياضى ، ط2 ، مركز الكتاب للنشر ،القاهرة0   </a:t>
            </a:r>
            <a:r>
              <a:rPr lang="en-US" sz="2000" dirty="0"/>
              <a:t/>
            </a:r>
            <a:br>
              <a:rPr lang="en-US" sz="2000" dirty="0"/>
            </a:br>
            <a:r>
              <a:rPr lang="ar-SA" sz="2000" b="1" dirty="0"/>
              <a:t>محمد حسن علاوى(1998م):</a:t>
            </a:r>
            <a:r>
              <a:rPr lang="ar-SA" sz="2000" dirty="0"/>
              <a:t> سيكولوجية الجماعات الرياضية ، مركز الكتاب للنشر ، القاهرة. </a:t>
            </a:r>
            <a:r>
              <a:rPr lang="en-US" sz="2000" dirty="0"/>
              <a:t/>
            </a:r>
            <a:br>
              <a:rPr lang="en-US" sz="2000" dirty="0"/>
            </a:br>
            <a:r>
              <a:rPr lang="ar-SA" sz="2000" b="1" dirty="0"/>
              <a:t>محمد حسن علاوى (2002م) :</a:t>
            </a:r>
            <a:r>
              <a:rPr lang="ar-SA" sz="2000" dirty="0"/>
              <a:t> علم نفس التدريب والمنافسة الرياضية ، دار الفكر العربى ، القاهرة0</a:t>
            </a:r>
            <a:r>
              <a:rPr lang="en-US" sz="2000" dirty="0"/>
              <a:t/>
            </a:r>
            <a:br>
              <a:rPr lang="en-US" sz="2000" dirty="0"/>
            </a:br>
            <a:r>
              <a:rPr lang="ar-SA" sz="2000" b="1" dirty="0"/>
              <a:t>محمود عبدالفتاح عنان (1995م) :</a:t>
            </a:r>
            <a:r>
              <a:rPr lang="ar-SA" sz="2000" dirty="0"/>
              <a:t> سيكولوجية التربية البدنية والرياضية ( النظرية والتطبيق والتجريب ) ، دار الفكر العربى ، القاهرة0</a:t>
            </a:r>
            <a:r>
              <a:rPr lang="en-US" sz="2000" dirty="0"/>
              <a:t/>
            </a:r>
            <a:br>
              <a:rPr lang="en-US" sz="2000" dirty="0"/>
            </a:br>
            <a:r>
              <a:rPr lang="ar-SA" sz="2000" b="1" dirty="0"/>
              <a:t>محمود عبدالقادر (1977م)</a:t>
            </a:r>
            <a:r>
              <a:rPr lang="ar-SA" sz="2000" dirty="0"/>
              <a:t> : دراستان فى دوافع الإنجاز سيكولوجية التحديث للشباب الجامعى ، مكتبة الأنجلو المصرية ، القاهرة0</a:t>
            </a:r>
            <a:r>
              <a:rPr lang="en-US" sz="2000" dirty="0"/>
              <a:t/>
            </a:r>
            <a:br>
              <a:rPr lang="en-US" sz="2000" dirty="0"/>
            </a:br>
            <a:r>
              <a:rPr lang="ar-SA" sz="2000" b="1" dirty="0"/>
              <a:t>مصطفى حسين باهى ، سمير عبد القادر (1999م):</a:t>
            </a:r>
            <a:r>
              <a:rPr lang="ar-SA" sz="2000" dirty="0"/>
              <a:t> سيكولوجية التفوق الرياضى ( تنمية المهارات العقلية ) ، مكتبة النهضة المصرية ، القاهرة. </a:t>
            </a:r>
            <a:r>
              <a:rPr lang="en-US" sz="2000" dirty="0"/>
              <a:t/>
            </a:r>
            <a:br>
              <a:rPr lang="en-US" sz="2000" dirty="0"/>
            </a:br>
            <a:r>
              <a:rPr lang="ar-SA" sz="2000" b="1" dirty="0"/>
              <a:t>مصطفى حسين باهى ، محمود عبد الفتاح عنان (2000م</a:t>
            </a:r>
            <a:r>
              <a:rPr lang="ar-SA" sz="2000" dirty="0"/>
              <a:t>): قراءات متقدمة فى علم نفس الرياضة ( نظريات – تطبيقات – تحليلات ) ، مكتبة الأنجلو المصرية ، القاهرة.</a:t>
            </a:r>
            <a:r>
              <a:rPr lang="en-US" sz="2000" dirty="0"/>
              <a:t/>
            </a:r>
            <a:br>
              <a:rPr lang="en-US" sz="2000" dirty="0"/>
            </a:br>
            <a:r>
              <a:rPr lang="ar-EG" sz="2000" dirty="0"/>
              <a:t/>
            </a:r>
            <a:br>
              <a:rPr lang="ar-EG" sz="2000" dirty="0"/>
            </a:br>
            <a:r>
              <a:rPr lang="ar-EG" sz="2000" b="1" dirty="0"/>
              <a:t>ملحوظة : تم اعداد هذا المحتوى من هذة الدراسات والمراجع العلمية </a:t>
            </a:r>
            <a:br>
              <a:rPr lang="ar-EG" sz="2000" b="1" dirty="0"/>
            </a:br>
            <a:r>
              <a:rPr lang="ar-EG" sz="2000" b="1" dirty="0"/>
              <a:t>والكلية غير مسئولة عن هذا المحتوى </a:t>
            </a:r>
            <a:endParaRPr lang="ar-EG" sz="2000" dirty="0"/>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3575819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445224"/>
          </a:xfrm>
        </p:spPr>
        <p:txBody>
          <a:bodyPr>
            <a:noAutofit/>
          </a:bodyPr>
          <a:lstStyle/>
          <a:p>
            <a:pPr algn="r"/>
            <a:r>
              <a:rPr lang="ar-SA" sz="2800" b="1" dirty="0" smtClean="0"/>
              <a:t>الدافعية </a:t>
            </a:r>
            <a:r>
              <a:rPr lang="ar-SA" sz="2800" b="1" dirty="0"/>
              <a:t>: </a:t>
            </a:r>
            <a:r>
              <a:rPr lang="en-US" sz="2800" b="1" dirty="0" err="1"/>
              <a:t>Mativation</a:t>
            </a:r>
            <a:r>
              <a:rPr lang="en-US" sz="2800" b="1" dirty="0"/>
              <a:t> </a:t>
            </a:r>
            <a:r>
              <a:rPr lang="en-US" sz="2800" dirty="0"/>
              <a:t/>
            </a:r>
            <a:br>
              <a:rPr lang="en-US" sz="2800" dirty="0"/>
            </a:br>
            <a:r>
              <a:rPr lang="ar-SA" sz="2800" dirty="0"/>
              <a:t>	تعتبر الدافعية من أهم موضوعات علم النفس أهمية وإثارة لكثير من الباحثين المهتمين بدراسة السلوك الإنسانى هى الدافعية ، لما لها من استجابات مختلفة للمواقف المتشابهة      بنفس الطريقة ، وذلك لأن سلوك الكائنات الحية للمواقف تختلف تبعاً لعوامل متعددة أهمها </a:t>
            </a:r>
            <a:r>
              <a:rPr lang="ar-SA" sz="2800" dirty="0" smtClean="0"/>
              <a:t>الدافعية.</a:t>
            </a:r>
            <a:r>
              <a:rPr lang="en-US" sz="2800" dirty="0" smtClean="0"/>
              <a:t/>
            </a:r>
            <a:br>
              <a:rPr lang="en-US" sz="2800" dirty="0" smtClean="0"/>
            </a:br>
            <a:r>
              <a:rPr lang="ar-SA" sz="2800" dirty="0"/>
              <a:t>ويتفق كثير من المهتمين بدراسة السلوك فى الرياضة بأهمية دور الدافعية فى تحقيق التفوق الرياضى باعتبار أن التفوق الرياضى يتطلب اكتساب الرياضى للنواحى المهارية والخططية ثم يأتى دور الدافع ليحث الرياضى على بذل الجهد والطاقة اللازمين أولاً لتعلمه تلك المهارة ، وثانياً للتدريب عليها بغرض ثقلها وإتقانها. </a:t>
            </a:r>
            <a:r>
              <a:rPr lang="en-US" sz="2800" dirty="0"/>
              <a:t/>
            </a:r>
            <a:br>
              <a:rPr lang="en-US" sz="2800" dirty="0"/>
            </a:br>
            <a:r>
              <a:rPr lang="en-US" sz="2800" dirty="0"/>
              <a:t/>
            </a:r>
            <a:br>
              <a:rPr lang="en-US" sz="2800" dirty="0"/>
            </a:br>
            <a:endParaRPr lang="ar-EG" sz="2800" dirty="0"/>
          </a:p>
        </p:txBody>
      </p:sp>
      <p:sp>
        <p:nvSpPr>
          <p:cNvPr id="3" name="Content Placeholder 2"/>
          <p:cNvSpPr>
            <a:spLocks noGrp="1"/>
          </p:cNvSpPr>
          <p:nvPr>
            <p:ph idx="1"/>
          </p:nvPr>
        </p:nvSpPr>
        <p:spPr>
          <a:xfrm>
            <a:off x="395536" y="4365104"/>
            <a:ext cx="8136904" cy="3445843"/>
          </a:xfrm>
        </p:spPr>
        <p:txBody>
          <a:bodyPr/>
          <a:lstStyle/>
          <a:p>
            <a:endParaRPr lang="ar-EG" dirty="0"/>
          </a:p>
        </p:txBody>
      </p:sp>
    </p:spTree>
    <p:extLst>
      <p:ext uri="{BB962C8B-B14F-4D97-AF65-F5344CB8AC3E}">
        <p14:creationId xmlns:p14="http://schemas.microsoft.com/office/powerpoint/2010/main" val="1206655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717032"/>
          </a:xfrm>
        </p:spPr>
        <p:txBody>
          <a:bodyPr>
            <a:noAutofit/>
          </a:bodyPr>
          <a:lstStyle/>
          <a:p>
            <a:pPr algn="r"/>
            <a:r>
              <a:rPr lang="ar-SA" sz="2000" b="1" dirty="0" smtClean="0"/>
              <a:t>تعريف دافعية الإنجاز : </a:t>
            </a:r>
            <a:r>
              <a:rPr lang="en-US" sz="2000" dirty="0" smtClean="0"/>
              <a:t/>
            </a:r>
            <a:br>
              <a:rPr lang="en-US" sz="2000" dirty="0" smtClean="0"/>
            </a:br>
            <a:r>
              <a:rPr lang="ar-SA" sz="2000" dirty="0" smtClean="0"/>
              <a:t>	وقد عرفها " محمود عبد الفتاح " ( 1995 ) " بأنها تخطى العقابات والحواجز أى القوة والنضال من أجل عمل بعض الأشياء الصعبة بكل سرعة بقدر اللإمكان . ويتضمن ذلك عدة مفاهيم مثل الرغبة فى التفوق والسعر الجاد المخطط دافعياً لإنجاز النجاح فى المنافسة الرياضية وبناء الأهداف الدافعية من خلال مستويات الطموح الايجابية . </a:t>
            </a:r>
            <a:r>
              <a:rPr lang="ar-EG" sz="2000" dirty="0" smtClean="0"/>
              <a:t/>
            </a:r>
            <a:br>
              <a:rPr lang="ar-EG" sz="2000" dirty="0" smtClean="0"/>
            </a:br>
            <a:r>
              <a:rPr lang="ar-EG" sz="2000" dirty="0" smtClean="0"/>
              <a:t/>
            </a:r>
            <a:br>
              <a:rPr lang="ar-EG" sz="2000" dirty="0" smtClean="0"/>
            </a:br>
            <a:r>
              <a:rPr lang="ar-SA" sz="2000" dirty="0"/>
              <a:t>يعرف ماكيلاند </a:t>
            </a:r>
            <a:r>
              <a:rPr lang="en-US" sz="2000" dirty="0" err="1"/>
              <a:t>Meclelland</a:t>
            </a:r>
            <a:r>
              <a:rPr lang="ar-SA" sz="2000" b="1" dirty="0"/>
              <a:t> ( 1974 ) </a:t>
            </a:r>
            <a:r>
              <a:rPr lang="ar-SA" sz="2000" dirty="0"/>
              <a:t>الدافع للإنجاز بأنه " الأداء فى ضوء مستوى محدد من الامتياز التفوق أو هو ببساطة الرغبة فى النجاح </a:t>
            </a:r>
            <a:r>
              <a:rPr lang="ar-SA" sz="2000" dirty="0" smtClean="0"/>
              <a:t>".</a:t>
            </a:r>
            <a:r>
              <a:rPr lang="en-US" sz="2000" dirty="0" smtClean="0"/>
              <a:t/>
            </a:r>
            <a:br>
              <a:rPr lang="en-US" sz="2000" dirty="0" smtClean="0"/>
            </a:br>
            <a:r>
              <a:rPr lang="en-US" sz="2000" dirty="0"/>
              <a:t/>
            </a:r>
            <a:br>
              <a:rPr lang="en-US" sz="2000" dirty="0"/>
            </a:br>
            <a:r>
              <a:rPr lang="ar-SA" sz="2000" dirty="0" smtClean="0"/>
              <a:t>وقد </a:t>
            </a:r>
            <a:r>
              <a:rPr lang="ar-SA" sz="2000" dirty="0"/>
              <a:t>أشار " أسامة راتب " ( 1990 ) " بأنها المنافسة من أجل تحقيق أفضل مستوى ممكن. </a:t>
            </a:r>
            <a:r>
              <a:rPr lang="en-US" sz="2000" dirty="0"/>
              <a:t/>
            </a:r>
            <a:br>
              <a:rPr lang="en-US" sz="2000" dirty="0"/>
            </a:br>
            <a:r>
              <a:rPr lang="en-US" sz="2000" dirty="0" smtClean="0"/>
              <a:t/>
            </a:r>
            <a:br>
              <a:rPr lang="en-US" sz="2000" dirty="0" smtClean="0"/>
            </a:br>
            <a:endParaRPr lang="ar-EG" sz="2000" dirty="0"/>
          </a:p>
        </p:txBody>
      </p:sp>
      <p:sp>
        <p:nvSpPr>
          <p:cNvPr id="3" name="Content Placeholder 2"/>
          <p:cNvSpPr>
            <a:spLocks noGrp="1"/>
          </p:cNvSpPr>
          <p:nvPr>
            <p:ph idx="1"/>
          </p:nvPr>
        </p:nvSpPr>
        <p:spPr>
          <a:xfrm>
            <a:off x="611560" y="5085184"/>
            <a:ext cx="8291264" cy="2409131"/>
          </a:xfrm>
        </p:spPr>
        <p:txBody>
          <a:bodyPr/>
          <a:lstStyle/>
          <a:p>
            <a:endParaRPr lang="ar-EG" dirty="0"/>
          </a:p>
        </p:txBody>
      </p:sp>
    </p:spTree>
    <p:extLst>
      <p:ext uri="{BB962C8B-B14F-4D97-AF65-F5344CB8AC3E}">
        <p14:creationId xmlns:p14="http://schemas.microsoft.com/office/powerpoint/2010/main" val="519052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5805264"/>
          </a:xfrm>
        </p:spPr>
        <p:txBody>
          <a:bodyPr>
            <a:noAutofit/>
          </a:bodyPr>
          <a:lstStyle/>
          <a:p>
            <a:r>
              <a:rPr lang="en-US" sz="2000" dirty="0"/>
              <a:t/>
            </a:r>
            <a:br>
              <a:rPr lang="en-US" sz="2000" dirty="0"/>
            </a:br>
            <a:endParaRPr lang="ar-EG" sz="2000" dirty="0"/>
          </a:p>
        </p:txBody>
      </p:sp>
      <p:sp>
        <p:nvSpPr>
          <p:cNvPr id="3" name="Content Placeholder 2"/>
          <p:cNvSpPr>
            <a:spLocks noGrp="1"/>
          </p:cNvSpPr>
          <p:nvPr>
            <p:ph idx="1"/>
          </p:nvPr>
        </p:nvSpPr>
        <p:spPr>
          <a:xfrm>
            <a:off x="457200" y="6021288"/>
            <a:ext cx="8579296" cy="836712"/>
          </a:xfrm>
        </p:spPr>
        <p:txBody>
          <a:bodyPr>
            <a:normAutofit/>
          </a:bodyPr>
          <a:lstStyle/>
          <a:p>
            <a:endParaRPr lang="ar-EG" dirty="0"/>
          </a:p>
        </p:txBody>
      </p:sp>
      <p:sp>
        <p:nvSpPr>
          <p:cNvPr id="4" name="Rectangle 3"/>
          <p:cNvSpPr/>
          <p:nvPr/>
        </p:nvSpPr>
        <p:spPr>
          <a:xfrm>
            <a:off x="179512" y="270566"/>
            <a:ext cx="8784976" cy="2185214"/>
          </a:xfrm>
          <a:prstGeom prst="rect">
            <a:avLst/>
          </a:prstGeom>
        </p:spPr>
        <p:txBody>
          <a:bodyPr wrap="square">
            <a:spAutoFit/>
          </a:bodyPr>
          <a:lstStyle/>
          <a:p>
            <a:pPr algn="justLow"/>
            <a:r>
              <a:rPr lang="ar-SA" b="1" dirty="0" smtClean="0">
                <a:effectLst/>
                <a:latin typeface="Calisto MT"/>
                <a:ea typeface="Times New Roman"/>
                <a:cs typeface="Simplified Arabic"/>
              </a:rPr>
              <a:t>يمكن تعريف دافعية الإنجاز فى الرياضة من خلال النظر إلى مواقف المنافسة الرياضية</a:t>
            </a:r>
            <a:endParaRPr lang="ar-EG" b="1" dirty="0" smtClean="0">
              <a:effectLst/>
              <a:latin typeface="Calisto MT"/>
              <a:ea typeface="Times New Roman"/>
              <a:cs typeface="Simplified Arabic"/>
            </a:endParaRPr>
          </a:p>
          <a:p>
            <a:pPr algn="justLow"/>
            <a:r>
              <a:rPr lang="ar-SA" b="1" dirty="0" smtClean="0">
                <a:effectLst/>
                <a:latin typeface="Calisto MT"/>
                <a:ea typeface="Times New Roman"/>
                <a:cs typeface="Simplified Arabic"/>
              </a:rPr>
              <a:t> قد أشار " أسامة كامل " ( 1997 ) " </a:t>
            </a:r>
            <a:r>
              <a:rPr lang="ar-SA" dirty="0" smtClean="0">
                <a:effectLst/>
                <a:latin typeface="Calisto MT"/>
                <a:ea typeface="Times New Roman"/>
                <a:cs typeface="Simplified Arabic"/>
              </a:rPr>
              <a:t>بأنها الجهد الذى يبذله الرياضى من أجل النجاح فى إنجاز المهام التى يكلف بها فى التدريب أو المنافسة كذلك المثابرة عند مواجهة الفشل والشعور بالفخر عند انجاز الواجبات التى تكلف بها ". </a:t>
            </a:r>
            <a:endParaRPr lang="en-US" dirty="0" smtClean="0">
              <a:effectLst/>
              <a:latin typeface="Calisto MT"/>
              <a:ea typeface="Times New Roman"/>
              <a:cs typeface="Simplified Arabic"/>
            </a:endParaRPr>
          </a:p>
          <a:p>
            <a:pPr algn="justLow">
              <a:spcBef>
                <a:spcPts val="1200"/>
              </a:spcBef>
            </a:pPr>
            <a:r>
              <a:rPr lang="ar-SA" dirty="0" smtClean="0">
                <a:effectLst/>
                <a:latin typeface="Calisto MT"/>
                <a:ea typeface="Times New Roman"/>
                <a:cs typeface="Simplified Arabic"/>
              </a:rPr>
              <a:t>	</a:t>
            </a:r>
            <a:r>
              <a:rPr lang="ar-SA" b="1" dirty="0" smtClean="0">
                <a:effectLst/>
                <a:latin typeface="Calisto MT"/>
                <a:ea typeface="Times New Roman"/>
                <a:cs typeface="Simplified Arabic"/>
              </a:rPr>
              <a:t>قد أشار " محمد علاوى " ( 1998 ) </a:t>
            </a:r>
            <a:r>
              <a:rPr lang="ar-SA" dirty="0" smtClean="0">
                <a:effectLst/>
                <a:latin typeface="Calisto MT"/>
                <a:ea typeface="Times New Roman"/>
                <a:cs typeface="Simplified Arabic"/>
              </a:rPr>
              <a:t>إلى دافعية الإنجاز الرياضى بأنها " استعداد اللاعب الرياضى لمواجهه موقف المنافسة الرياضية ومحاولة التفوق والامتياز فى ضوء مستوى أو معيار معين من المعاير أو مستويات التفوق والامتياز عن طريق أظهار قدر كبير من النشاط والفاعلية والمثابرة كتعبير عن الرغبة فى الكفاح والنضال من أجل التفوق والامتياز فى مواقف المنافسة الرياضية " </a:t>
            </a:r>
            <a:endParaRPr lang="en-US" dirty="0">
              <a:effectLst/>
              <a:latin typeface="Calisto MT"/>
              <a:ea typeface="Times New Roman"/>
              <a:cs typeface="Simplified Arabic"/>
            </a:endParaRPr>
          </a:p>
        </p:txBody>
      </p:sp>
    </p:spTree>
    <p:extLst>
      <p:ext uri="{BB962C8B-B14F-4D97-AF65-F5344CB8AC3E}">
        <p14:creationId xmlns:p14="http://schemas.microsoft.com/office/powerpoint/2010/main" val="1122250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07288" cy="3442394"/>
          </a:xfrm>
        </p:spPr>
        <p:txBody>
          <a:bodyPr>
            <a:normAutofit fontScale="90000"/>
          </a:bodyPr>
          <a:lstStyle/>
          <a:p>
            <a:pPr algn="r"/>
            <a:r>
              <a:rPr lang="ar-EG" sz="2000" b="1" u="sng" dirty="0" smtClean="0"/>
              <a:t>-</a:t>
            </a:r>
            <a:r>
              <a:rPr lang="ar-SA" sz="2000" b="1" u="sng" dirty="0" smtClean="0"/>
              <a:t>  </a:t>
            </a:r>
            <a:r>
              <a:rPr lang="ar-SA" sz="2000" b="1" u="sng" dirty="0"/>
              <a:t>أنواع الدوافع </a:t>
            </a:r>
            <a:r>
              <a:rPr lang="ar-SA" sz="2000" b="1" u="sng" dirty="0" smtClean="0"/>
              <a:t>:</a:t>
            </a:r>
            <a:r>
              <a:rPr lang="ar-EG" sz="2000" b="1" u="sng" dirty="0" smtClean="0"/>
              <a:t/>
            </a:r>
            <a:br>
              <a:rPr lang="ar-EG" sz="2000" b="1" u="sng" dirty="0" smtClean="0"/>
            </a:br>
            <a:r>
              <a:rPr lang="en-US" sz="2000" dirty="0"/>
              <a:t/>
            </a:r>
            <a:br>
              <a:rPr lang="en-US" sz="2000" dirty="0"/>
            </a:br>
            <a:r>
              <a:rPr lang="ar-EG" sz="2000" b="1" dirty="0"/>
              <a:t>	</a:t>
            </a:r>
            <a:r>
              <a:rPr lang="ar-EG" sz="2000" dirty="0"/>
              <a:t>و يمكن تصنيف الدافعية إلى العديد من التصنيفات المختلفة . وفى الوقت الحالى يكاد يتفق العديد من البا</a:t>
            </a:r>
            <a:r>
              <a:rPr lang="ar-SA" sz="2000" dirty="0"/>
              <a:t>ح</a:t>
            </a:r>
            <a:r>
              <a:rPr lang="ar-EG" sz="2000" dirty="0"/>
              <a:t>ثين فى علم النفس الرياضى على أنه لكى يمكن فهم الدافعية فى المجال الرياضى فإنه يمكن تقسيمها من حيث مصادرها إلى دافعية داخلية ودافعية خارجية .</a:t>
            </a:r>
            <a:r>
              <a:rPr lang="en-US" sz="2000" dirty="0"/>
              <a:t/>
            </a:r>
            <a:br>
              <a:rPr lang="en-US" sz="2000" dirty="0"/>
            </a:br>
            <a:r>
              <a:rPr lang="en-US" sz="2000" b="1" dirty="0" smtClean="0"/>
              <a:t>             </a:t>
            </a:r>
            <a:r>
              <a:rPr lang="en-US" sz="2000" dirty="0"/>
              <a:t/>
            </a:r>
            <a:br>
              <a:rPr lang="en-US" sz="2000" dirty="0"/>
            </a:br>
            <a:r>
              <a:rPr lang="ar-EG" sz="2000" b="1" dirty="0" smtClean="0"/>
              <a:t> أ- الدافعية الداخلية :</a:t>
            </a:r>
            <a:r>
              <a:rPr lang="en-US" sz="2000" dirty="0" smtClean="0"/>
              <a:t/>
            </a:r>
            <a:br>
              <a:rPr lang="en-US" sz="2000" dirty="0" smtClean="0"/>
            </a:br>
            <a:r>
              <a:rPr lang="ar-EG" sz="2000" dirty="0" smtClean="0"/>
              <a:t>يقصد بالدافعية الداخلية المرتبطة بالرياضة الحالات الداخلية التابعة من داخل الفرد نفسه والتى تشبعها الممارسة الرياضية أو الأداء الرياضى كهدف فى حد ذاته ، مثل الرضا والسرور والمتعة الناتجة عن الممارسة الرياضية ، والشعور بالارتياح كنتيجة للتغلب على التدريبات البدنية التى تتميز بصعوبتها أو التى تتطلب المزيد من الشجاعة والجراءة وقوة الإرادة ، أو بسبب المتعة الجمالية الناجمة عن رشاقة وتناسق الأداء الحركى الذاتى للاعب ، وكذلك الإثارة والتحدى فى مواجهة بعض العقبات أو الصعاب المرتبطة بالأداء</a:t>
            </a:r>
            <a:r>
              <a:rPr lang="ar-EG" sz="2000" b="1" dirty="0" smtClean="0"/>
              <a:t> .</a:t>
            </a:r>
            <a:r>
              <a:rPr lang="en-US" sz="2000" dirty="0"/>
              <a:t/>
            </a:r>
            <a:br>
              <a:rPr lang="en-US" sz="2000" dirty="0"/>
            </a:br>
            <a:endParaRPr lang="ar-EG" sz="2000" dirty="0"/>
          </a:p>
        </p:txBody>
      </p:sp>
      <p:sp>
        <p:nvSpPr>
          <p:cNvPr id="3" name="Content Placeholder 2"/>
          <p:cNvSpPr>
            <a:spLocks noGrp="1"/>
          </p:cNvSpPr>
          <p:nvPr>
            <p:ph idx="1"/>
          </p:nvPr>
        </p:nvSpPr>
        <p:spPr>
          <a:xfrm>
            <a:off x="467544" y="5013176"/>
            <a:ext cx="8363272" cy="320899"/>
          </a:xfrm>
        </p:spPr>
        <p:txBody>
          <a:bodyPr>
            <a:normAutofit fontScale="55000" lnSpcReduction="20000"/>
          </a:bodyPr>
          <a:lstStyle/>
          <a:p>
            <a:endParaRPr lang="ar-EG" dirty="0"/>
          </a:p>
        </p:txBody>
      </p:sp>
    </p:spTree>
    <p:extLst>
      <p:ext uri="{BB962C8B-B14F-4D97-AF65-F5344CB8AC3E}">
        <p14:creationId xmlns:p14="http://schemas.microsoft.com/office/powerpoint/2010/main" val="2362840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964488" cy="3442394"/>
          </a:xfrm>
        </p:spPr>
        <p:txBody>
          <a:bodyPr>
            <a:noAutofit/>
          </a:bodyPr>
          <a:lstStyle/>
          <a:p>
            <a:pPr algn="r"/>
            <a:r>
              <a:rPr lang="ar-EG" sz="2000" b="1" u="sng" dirty="0"/>
              <a:t>ب- الدافعية الخارجية :</a:t>
            </a:r>
            <a:r>
              <a:rPr lang="en-US" sz="2000" dirty="0"/>
              <a:t/>
            </a:r>
            <a:br>
              <a:rPr lang="en-US" sz="2000" dirty="0"/>
            </a:br>
            <a:r>
              <a:rPr lang="ar-EG" sz="2000" b="1" dirty="0"/>
              <a:t>	</a:t>
            </a:r>
            <a:r>
              <a:rPr lang="ar-EG" sz="2000" dirty="0"/>
              <a:t>يقصد بالدافعية الخارجية المرتبطة بالرياضة الحالات الخارجية غير النابعة من داخل الفرد نف</a:t>
            </a:r>
            <a:r>
              <a:rPr lang="ar-SA" sz="2000" dirty="0"/>
              <a:t>س</a:t>
            </a:r>
            <a:r>
              <a:rPr lang="ar-EG" sz="2000" dirty="0"/>
              <a:t>ه وال</a:t>
            </a:r>
            <a:r>
              <a:rPr lang="ar-SA" sz="2000" dirty="0"/>
              <a:t>تى تثير وتوجه السلوك نحو الممارسة الرياضية أو الأداء الرياضى</a:t>
            </a:r>
            <a:r>
              <a:rPr lang="ar-EG" sz="2000" dirty="0"/>
              <a:t> فعلى سبيل المثال يمكن اعتبار المدرب الرياضى أو الإدارى الرياضى أو الوالدين أو الأصدقاء بمثابة دافعية خارجية للاعب الرياضى .</a:t>
            </a:r>
            <a:r>
              <a:rPr lang="en-US" sz="2000" dirty="0"/>
              <a:t/>
            </a:r>
            <a:br>
              <a:rPr lang="en-US" sz="2000" dirty="0"/>
            </a:br>
            <a:r>
              <a:rPr lang="ar-EG" sz="2000" dirty="0"/>
              <a:t>	كما يدخل فى عداد الدافعية الخارجية مختلف الوسائل التى تعمل على تحقيق غاية أو هدف خارجى مثل الحصول على مكاسب مادية أو معنوية كالحصول على مكافآت أو جوائز أو الحصول على التدعيم أو التشجيع الخارجى أو اكتساب الصحة واللياقة وغيرها .</a:t>
            </a:r>
            <a:r>
              <a:rPr lang="en-US" sz="2000" dirty="0"/>
              <a:t/>
            </a:r>
            <a:br>
              <a:rPr lang="en-US" sz="2000" dirty="0"/>
            </a:br>
            <a:endParaRPr lang="ar-EG" sz="2000" dirty="0"/>
          </a:p>
        </p:txBody>
      </p:sp>
      <p:sp>
        <p:nvSpPr>
          <p:cNvPr id="3" name="Content Placeholder 2"/>
          <p:cNvSpPr>
            <a:spLocks noGrp="1"/>
          </p:cNvSpPr>
          <p:nvPr>
            <p:ph idx="1"/>
          </p:nvPr>
        </p:nvSpPr>
        <p:spPr>
          <a:xfrm>
            <a:off x="0" y="5229200"/>
            <a:ext cx="8686800" cy="896963"/>
          </a:xfrm>
        </p:spPr>
        <p:txBody>
          <a:bodyPr/>
          <a:lstStyle/>
          <a:p>
            <a:endParaRPr lang="ar-EG" dirty="0"/>
          </a:p>
        </p:txBody>
      </p:sp>
    </p:spTree>
    <p:extLst>
      <p:ext uri="{BB962C8B-B14F-4D97-AF65-F5344CB8AC3E}">
        <p14:creationId xmlns:p14="http://schemas.microsoft.com/office/powerpoint/2010/main" val="577067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9144000" cy="5544616"/>
          </a:xfrm>
        </p:spPr>
        <p:txBody>
          <a:bodyPr/>
          <a:lstStyle/>
          <a:p>
            <a:r>
              <a:rPr lang="ar-SA" sz="2000" b="1" dirty="0">
                <a:solidFill>
                  <a:prstClr val="black"/>
                </a:solidFill>
              </a:rPr>
              <a:t>الجوانب العامة التى يتميز بها سلوك الإنجاز من أهمها ما يلى : </a:t>
            </a:r>
            <a:r>
              <a:rPr lang="en-US" sz="2000" dirty="0">
                <a:solidFill>
                  <a:prstClr val="black"/>
                </a:solidFill>
              </a:rPr>
              <a:t/>
            </a:r>
            <a:br>
              <a:rPr lang="en-US" sz="2000" dirty="0">
                <a:solidFill>
                  <a:prstClr val="black"/>
                </a:solidFill>
              </a:rPr>
            </a:br>
            <a:r>
              <a:rPr lang="ar-SA" sz="2000" b="1" dirty="0">
                <a:solidFill>
                  <a:prstClr val="black"/>
                </a:solidFill>
              </a:rPr>
              <a:t>1 – الاختيار </a:t>
            </a:r>
            <a:r>
              <a:rPr lang="en-US" sz="2000" b="1" dirty="0">
                <a:solidFill>
                  <a:prstClr val="black"/>
                </a:solidFill>
              </a:rPr>
              <a:t>Choice</a:t>
            </a:r>
            <a:r>
              <a:rPr lang="en-US" sz="2000" dirty="0">
                <a:solidFill>
                  <a:prstClr val="black"/>
                </a:solidFill>
              </a:rPr>
              <a:t/>
            </a:r>
            <a:br>
              <a:rPr lang="en-US" sz="2000" dirty="0">
                <a:solidFill>
                  <a:prstClr val="black"/>
                </a:solidFill>
              </a:rPr>
            </a:br>
            <a:r>
              <a:rPr lang="ar-SA" sz="2000" dirty="0">
                <a:solidFill>
                  <a:prstClr val="black"/>
                </a:solidFill>
              </a:rPr>
              <a:t>	يقصد بالاختيار فى سلوك الإنجاز قرار الفرد بالاتجاه نحو سلوك معين من بين مجموعة من الاختيارات . ويتحدد هذا الاختيار بناء على توقع النجاح فى نوع النشاط الرياضى الذى يختاره للممارسة الايجابية . </a:t>
            </a:r>
            <a:r>
              <a:rPr lang="en-US" sz="2000" dirty="0">
                <a:solidFill>
                  <a:prstClr val="black"/>
                </a:solidFill>
              </a:rPr>
              <a:t/>
            </a:r>
            <a:br>
              <a:rPr lang="en-US" sz="2000" dirty="0">
                <a:solidFill>
                  <a:prstClr val="black"/>
                </a:solidFill>
              </a:rPr>
            </a:br>
            <a:r>
              <a:rPr lang="ar-SA" sz="2000" b="1" dirty="0">
                <a:solidFill>
                  <a:prstClr val="black"/>
                </a:solidFill>
              </a:rPr>
              <a:t>2 – الشدة </a:t>
            </a:r>
            <a:r>
              <a:rPr lang="en-US" sz="2000" b="1" dirty="0">
                <a:solidFill>
                  <a:prstClr val="black"/>
                </a:solidFill>
              </a:rPr>
              <a:t>Intensity</a:t>
            </a:r>
            <a:r>
              <a:rPr lang="en-US" sz="2000" dirty="0">
                <a:solidFill>
                  <a:prstClr val="black"/>
                </a:solidFill>
              </a:rPr>
              <a:t/>
            </a:r>
            <a:br>
              <a:rPr lang="en-US" sz="2000" dirty="0">
                <a:solidFill>
                  <a:prstClr val="black"/>
                </a:solidFill>
              </a:rPr>
            </a:br>
            <a:r>
              <a:rPr lang="ar-SA" sz="2000" dirty="0">
                <a:solidFill>
                  <a:prstClr val="black"/>
                </a:solidFill>
              </a:rPr>
              <a:t>	يقصد بشدة السلوك القوة المميزة للسلوك أو مستوى ودرجة تنشيط السلوك . ونلاحظ </a:t>
            </a:r>
            <a:r>
              <a:rPr lang="en-US" sz="2000" dirty="0">
                <a:solidFill>
                  <a:prstClr val="black"/>
                </a:solidFill>
              </a:rPr>
              <a:t/>
            </a:r>
            <a:br>
              <a:rPr lang="en-US" sz="2000" dirty="0">
                <a:solidFill>
                  <a:prstClr val="black"/>
                </a:solidFill>
              </a:rPr>
            </a:br>
            <a:r>
              <a:rPr lang="ar-SA" sz="2000" dirty="0">
                <a:solidFill>
                  <a:prstClr val="black"/>
                </a:solidFill>
              </a:rPr>
              <a:t>فى الرياضة أن هناك اعترافاً وتقديراً للاعب الذى يبذل المزيد من شدة الجهد فى التدريب المنافسات الرياضية فى إطار ذلك يفترض أن ذلك عبء يتميز بدرجة عالية من دافعية الإنجاز </a:t>
            </a:r>
            <a:r>
              <a:rPr lang="ar-EG" sz="2000" dirty="0">
                <a:solidFill>
                  <a:prstClr val="black"/>
                </a:solidFill>
              </a:rPr>
              <a:t/>
            </a:r>
            <a:br>
              <a:rPr lang="ar-EG" sz="2000" dirty="0">
                <a:solidFill>
                  <a:prstClr val="black"/>
                </a:solidFill>
              </a:rPr>
            </a:br>
            <a:r>
              <a:rPr lang="ar-SA" sz="2000" b="1" dirty="0">
                <a:solidFill>
                  <a:prstClr val="black"/>
                </a:solidFill>
              </a:rPr>
              <a:t>3 – المثابرة  </a:t>
            </a:r>
            <a:r>
              <a:rPr lang="en-US" sz="2000" b="1" dirty="0">
                <a:solidFill>
                  <a:prstClr val="black"/>
                </a:solidFill>
              </a:rPr>
              <a:t>Persistence </a:t>
            </a:r>
            <a:r>
              <a:rPr lang="en-US" sz="2000" dirty="0">
                <a:solidFill>
                  <a:prstClr val="black"/>
                </a:solidFill>
              </a:rPr>
              <a:t/>
            </a:r>
            <a:br>
              <a:rPr lang="en-US" sz="2000" dirty="0">
                <a:solidFill>
                  <a:prstClr val="black"/>
                </a:solidFill>
              </a:rPr>
            </a:br>
            <a:r>
              <a:rPr lang="ar-SA" sz="2000" dirty="0">
                <a:solidFill>
                  <a:prstClr val="black"/>
                </a:solidFill>
              </a:rPr>
              <a:t>	كما أشار " محمد علاوى " ( 1998 ) إلى أن المثابرة يقصد بها مدة الفترة التى يمكن فيها استمرار أو دوام السلوك وعما إذا كان السلوك يستمر لفترات طويلة أو متوسطة أو قصيرة أم يستمر لفترة معينة ثم ينقطع ويتوقف .</a:t>
            </a:r>
            <a:endParaRPr lang="ar-EG" dirty="0"/>
          </a:p>
        </p:txBody>
      </p:sp>
      <p:sp>
        <p:nvSpPr>
          <p:cNvPr id="3" name="Content Placeholder 2"/>
          <p:cNvSpPr>
            <a:spLocks noGrp="1"/>
          </p:cNvSpPr>
          <p:nvPr>
            <p:ph idx="1"/>
          </p:nvPr>
        </p:nvSpPr>
        <p:spPr>
          <a:xfrm>
            <a:off x="457200" y="5805264"/>
            <a:ext cx="8219256" cy="320899"/>
          </a:xfrm>
        </p:spPr>
        <p:txBody>
          <a:bodyPr>
            <a:normAutofit fontScale="55000" lnSpcReduction="20000"/>
          </a:bodyPr>
          <a:lstStyle/>
          <a:p>
            <a:endParaRPr lang="ar-EG" dirty="0"/>
          </a:p>
        </p:txBody>
      </p:sp>
    </p:spTree>
    <p:extLst>
      <p:ext uri="{BB962C8B-B14F-4D97-AF65-F5344CB8AC3E}">
        <p14:creationId xmlns:p14="http://schemas.microsoft.com/office/powerpoint/2010/main" val="9238098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5098578"/>
          </a:xfrm>
        </p:spPr>
        <p:txBody>
          <a:bodyPr/>
          <a:lstStyle/>
          <a:p>
            <a:pPr algn="r"/>
            <a:r>
              <a:rPr lang="en-US" sz="1800" b="1" dirty="0" smtClean="0">
                <a:solidFill>
                  <a:prstClr val="black"/>
                </a:solidFill>
              </a:rPr>
              <a:t>                                             </a:t>
            </a:r>
            <a:r>
              <a:rPr lang="ar-SA" sz="1800" b="1" dirty="0" smtClean="0">
                <a:solidFill>
                  <a:prstClr val="black"/>
                </a:solidFill>
              </a:rPr>
              <a:t>عوامل </a:t>
            </a:r>
            <a:r>
              <a:rPr lang="ar-SA" sz="1800" b="1" dirty="0">
                <a:solidFill>
                  <a:prstClr val="black"/>
                </a:solidFill>
              </a:rPr>
              <a:t>الدافعية المؤثرة فى الإنجاز الرياضى </a:t>
            </a:r>
            <a:r>
              <a:rPr lang="en-US" sz="1800" b="1" dirty="0">
                <a:solidFill>
                  <a:prstClr val="black"/>
                </a:solidFill>
              </a:rPr>
              <a:t/>
            </a:r>
            <a:br>
              <a:rPr lang="en-US" sz="1800" b="1" dirty="0">
                <a:solidFill>
                  <a:prstClr val="black"/>
                </a:solidFill>
              </a:rPr>
            </a:br>
            <a:r>
              <a:rPr lang="en-US" sz="1800" b="1" dirty="0">
                <a:solidFill>
                  <a:prstClr val="black"/>
                </a:solidFill>
              </a:rPr>
              <a:t/>
            </a:r>
            <a:br>
              <a:rPr lang="en-US" sz="1800" b="1" dirty="0">
                <a:solidFill>
                  <a:prstClr val="black"/>
                </a:solidFill>
              </a:rPr>
            </a:br>
            <a:r>
              <a:rPr lang="en-US" sz="1800" b="1" dirty="0">
                <a:solidFill>
                  <a:prstClr val="black"/>
                </a:solidFill>
              </a:rPr>
              <a:t/>
            </a:r>
            <a:br>
              <a:rPr lang="en-US" sz="1800" b="1" dirty="0">
                <a:solidFill>
                  <a:prstClr val="black"/>
                </a:solidFill>
              </a:rPr>
            </a:br>
            <a:r>
              <a:rPr lang="ar-SA" sz="1800" dirty="0">
                <a:solidFill>
                  <a:prstClr val="black"/>
                </a:solidFill>
              </a:rPr>
              <a:t>1 – يعتبر التفوق فى الأداء نتاج كل الخبرات السابقة وتأثير البيئة الراهنة وتوقع النتائج فى المستقبل . </a:t>
            </a:r>
            <a:r>
              <a:rPr lang="en-US" sz="1800" dirty="0">
                <a:solidFill>
                  <a:prstClr val="black"/>
                </a:solidFill>
              </a:rPr>
              <a:t/>
            </a:r>
            <a:br>
              <a:rPr lang="en-US" sz="1800" dirty="0">
                <a:solidFill>
                  <a:prstClr val="black"/>
                </a:solidFill>
              </a:rPr>
            </a:br>
            <a:r>
              <a:rPr lang="ar-SA" sz="1800" dirty="0">
                <a:solidFill>
                  <a:prstClr val="black"/>
                </a:solidFill>
              </a:rPr>
              <a:t>2 – تأثير مقدرة الشخص ودافعية للتفوق بالخبرات فى سنوات العمر المبكرة التأثير بكل من عاملى الوراثة والبيئة . </a:t>
            </a:r>
            <a:r>
              <a:rPr lang="en-US" sz="1800" dirty="0">
                <a:solidFill>
                  <a:prstClr val="black"/>
                </a:solidFill>
              </a:rPr>
              <a:t/>
            </a:r>
            <a:br>
              <a:rPr lang="en-US" sz="1800" dirty="0">
                <a:solidFill>
                  <a:prstClr val="black"/>
                </a:solidFill>
              </a:rPr>
            </a:br>
            <a:r>
              <a:rPr lang="ar-SA" sz="1800" dirty="0">
                <a:solidFill>
                  <a:prstClr val="black"/>
                </a:solidFill>
              </a:rPr>
              <a:t>3 – تعمل البيئة الراهنة الموقف المرشد لأداء اللاعب . </a:t>
            </a:r>
            <a:r>
              <a:rPr lang="en-US" sz="1800" dirty="0">
                <a:solidFill>
                  <a:prstClr val="black"/>
                </a:solidFill>
              </a:rPr>
              <a:t/>
            </a:r>
            <a:br>
              <a:rPr lang="en-US" sz="1800" dirty="0">
                <a:solidFill>
                  <a:prstClr val="black"/>
                </a:solidFill>
              </a:rPr>
            </a:br>
            <a:r>
              <a:rPr lang="ar-SA" sz="1800" dirty="0">
                <a:solidFill>
                  <a:prstClr val="black"/>
                </a:solidFill>
              </a:rPr>
              <a:t>4 – يعتبر مستوى أداء اللاعب هى حصيلة القدرة الكفاءة المميزين له . </a:t>
            </a:r>
            <a:r>
              <a:rPr lang="en-US" sz="1800" dirty="0">
                <a:solidFill>
                  <a:prstClr val="black"/>
                </a:solidFill>
              </a:rPr>
              <a:t/>
            </a:r>
            <a:br>
              <a:rPr lang="en-US" sz="1800" dirty="0">
                <a:solidFill>
                  <a:prstClr val="black"/>
                </a:solidFill>
              </a:rPr>
            </a:br>
            <a:r>
              <a:rPr lang="ar-SA" sz="1800" dirty="0">
                <a:solidFill>
                  <a:prstClr val="black"/>
                </a:solidFill>
              </a:rPr>
              <a:t>5 – تلعب النواحى المعرفية والمعتقدات دور فى دعم التفوق . </a:t>
            </a:r>
            <a:r>
              <a:rPr lang="en-US" sz="1800" dirty="0">
                <a:solidFill>
                  <a:prstClr val="black"/>
                </a:solidFill>
              </a:rPr>
              <a:t/>
            </a:r>
            <a:br>
              <a:rPr lang="en-US" sz="1800" dirty="0">
                <a:solidFill>
                  <a:prstClr val="black"/>
                </a:solidFill>
              </a:rPr>
            </a:br>
            <a:r>
              <a:rPr lang="ar-SA" sz="1800" dirty="0">
                <a:solidFill>
                  <a:prstClr val="black"/>
                </a:solidFill>
              </a:rPr>
              <a:t>6 – يعتبر الباعث عاملاً مساعداً فى زيادة قوة الدافع لاختيار من البدائل . </a:t>
            </a:r>
            <a:r>
              <a:rPr lang="en-US" sz="1800" dirty="0">
                <a:solidFill>
                  <a:prstClr val="black"/>
                </a:solidFill>
              </a:rPr>
              <a:t/>
            </a:r>
            <a:br>
              <a:rPr lang="en-US" sz="1800" dirty="0">
                <a:solidFill>
                  <a:prstClr val="black"/>
                </a:solidFill>
              </a:rPr>
            </a:br>
            <a:r>
              <a:rPr lang="ar-SA" sz="1800" dirty="0">
                <a:solidFill>
                  <a:prstClr val="black"/>
                </a:solidFill>
              </a:rPr>
              <a:t>7 – يمكن أجمال التفوق فى الأداء الرياضى من خلال مستوى أداء اللاعب وفترة استمرارة فى ممارسة الأداء.</a:t>
            </a:r>
            <a:endParaRPr lang="ar-EG" dirty="0"/>
          </a:p>
        </p:txBody>
      </p:sp>
      <p:sp>
        <p:nvSpPr>
          <p:cNvPr id="3" name="Content Placeholder 2"/>
          <p:cNvSpPr>
            <a:spLocks noGrp="1"/>
          </p:cNvSpPr>
          <p:nvPr>
            <p:ph idx="1"/>
          </p:nvPr>
        </p:nvSpPr>
        <p:spPr>
          <a:xfrm>
            <a:off x="457200" y="5661248"/>
            <a:ext cx="8291264" cy="464915"/>
          </a:xfrm>
        </p:spPr>
        <p:txBody>
          <a:bodyPr>
            <a:normAutofit fontScale="92500" lnSpcReduction="20000"/>
          </a:bodyPr>
          <a:lstStyle/>
          <a:p>
            <a:endParaRPr lang="ar-EG" dirty="0"/>
          </a:p>
        </p:txBody>
      </p:sp>
    </p:spTree>
    <p:extLst>
      <p:ext uri="{BB962C8B-B14F-4D97-AF65-F5344CB8AC3E}">
        <p14:creationId xmlns:p14="http://schemas.microsoft.com/office/powerpoint/2010/main" val="19780859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5026570"/>
          </a:xfrm>
        </p:spPr>
        <p:txBody>
          <a:bodyPr>
            <a:normAutofit fontScale="90000"/>
          </a:bodyPr>
          <a:lstStyle/>
          <a:p>
            <a:pPr algn="r"/>
            <a:r>
              <a:rPr lang="ar-EG" sz="2000" b="1" dirty="0">
                <a:solidFill>
                  <a:prstClr val="black"/>
                </a:solidFill>
              </a:rPr>
              <a:t> </a:t>
            </a:r>
            <a:r>
              <a:rPr lang="ar-EG" sz="2000" b="1" dirty="0" smtClean="0">
                <a:solidFill>
                  <a:prstClr val="black"/>
                </a:solidFill>
              </a:rPr>
              <a:t>                               </a:t>
            </a:r>
            <a:r>
              <a:rPr lang="ar-SA" sz="2000" b="1" dirty="0" smtClean="0">
                <a:solidFill>
                  <a:prstClr val="black"/>
                </a:solidFill>
              </a:rPr>
              <a:t>الخصائص </a:t>
            </a:r>
            <a:r>
              <a:rPr lang="ar-SA" sz="2000" b="1" dirty="0">
                <a:solidFill>
                  <a:prstClr val="black"/>
                </a:solidFill>
              </a:rPr>
              <a:t>الشخصية للاعب الذى يتميز بدافعية عالية للانجاز . </a:t>
            </a:r>
            <a:r>
              <a:rPr lang="en-US" sz="2000" dirty="0">
                <a:solidFill>
                  <a:prstClr val="black"/>
                </a:solidFill>
              </a:rPr>
              <a:t/>
            </a:r>
            <a:br>
              <a:rPr lang="en-US" sz="2000" dirty="0">
                <a:solidFill>
                  <a:prstClr val="black"/>
                </a:solidFill>
              </a:rPr>
            </a:br>
            <a:r>
              <a:rPr lang="ar-SA" sz="2000" dirty="0">
                <a:solidFill>
                  <a:prstClr val="black"/>
                </a:solidFill>
              </a:rPr>
              <a:t>قد أشار " محمد علاوى " ( 1998 ) إلى أهم الخصائص التى يتميز بها اللاعب ذو الدافعية العالية ، وسوف نذكر </a:t>
            </a:r>
            <a:r>
              <a:rPr lang="ar-SA" sz="2000" dirty="0" smtClean="0">
                <a:solidFill>
                  <a:prstClr val="black"/>
                </a:solidFill>
              </a:rPr>
              <a:t>منها </a:t>
            </a:r>
            <a:r>
              <a:rPr lang="ar-SA" sz="2000" dirty="0">
                <a:solidFill>
                  <a:prstClr val="black"/>
                </a:solidFill>
              </a:rPr>
              <a:t>على سبيل المثال : - </a:t>
            </a:r>
            <a:r>
              <a:rPr lang="en-US" sz="2000" dirty="0">
                <a:solidFill>
                  <a:prstClr val="black"/>
                </a:solidFill>
              </a:rPr>
              <a:t/>
            </a:r>
            <a:br>
              <a:rPr lang="en-US" sz="2000" dirty="0">
                <a:solidFill>
                  <a:prstClr val="black"/>
                </a:solidFill>
              </a:rPr>
            </a:br>
            <a:r>
              <a:rPr lang="ar-SA" sz="2000" dirty="0">
                <a:solidFill>
                  <a:prstClr val="black"/>
                </a:solidFill>
              </a:rPr>
              <a:t>- يهتم بالامتياز و التفوق من أجل الامتياز التفوق ذاته . </a:t>
            </a:r>
            <a:r>
              <a:rPr lang="en-US" sz="2000" dirty="0">
                <a:solidFill>
                  <a:prstClr val="black"/>
                </a:solidFill>
              </a:rPr>
              <a:t/>
            </a:r>
            <a:br>
              <a:rPr lang="en-US" sz="2000" dirty="0">
                <a:solidFill>
                  <a:prstClr val="black"/>
                </a:solidFill>
              </a:rPr>
            </a:br>
            <a:r>
              <a:rPr lang="ar-SA" sz="2000" dirty="0">
                <a:solidFill>
                  <a:prstClr val="black"/>
                </a:solidFill>
              </a:rPr>
              <a:t>- ينجز نحو المهام التى تميز بالصعوبة والتحديد . </a:t>
            </a:r>
            <a:r>
              <a:rPr lang="en-US" sz="2000" dirty="0">
                <a:solidFill>
                  <a:prstClr val="black"/>
                </a:solidFill>
              </a:rPr>
              <a:t/>
            </a:r>
            <a:br>
              <a:rPr lang="en-US" sz="2000" dirty="0">
                <a:solidFill>
                  <a:prstClr val="black"/>
                </a:solidFill>
              </a:rPr>
            </a:br>
            <a:r>
              <a:rPr lang="ar-SA" sz="2000" dirty="0">
                <a:solidFill>
                  <a:prstClr val="black"/>
                </a:solidFill>
              </a:rPr>
              <a:t>- يتحمل المسئولية </a:t>
            </a:r>
            <a:r>
              <a:rPr lang="ar-SA" sz="2000" dirty="0" smtClean="0">
                <a:solidFill>
                  <a:prstClr val="black"/>
                </a:solidFill>
              </a:rPr>
              <a:t>فيما يقوم به من أعمال . </a:t>
            </a:r>
            <a:r>
              <a:rPr lang="en-US" sz="2000" dirty="0" smtClean="0">
                <a:solidFill>
                  <a:prstClr val="black"/>
                </a:solidFill>
              </a:rPr>
              <a:t/>
            </a:r>
            <a:br>
              <a:rPr lang="en-US" sz="2000" dirty="0" smtClean="0">
                <a:solidFill>
                  <a:prstClr val="black"/>
                </a:solidFill>
              </a:rPr>
            </a:br>
            <a:r>
              <a:rPr lang="ar-SA" sz="2000" dirty="0" smtClean="0">
                <a:solidFill>
                  <a:prstClr val="black"/>
                </a:solidFill>
              </a:rPr>
              <a:t>- يتسمون بالواقعية فى المواقف التى تتطلب المغامرة والمخاطرة . </a:t>
            </a:r>
            <a:r>
              <a:rPr lang="en-US" sz="2000" dirty="0" smtClean="0">
                <a:solidFill>
                  <a:prstClr val="black"/>
                </a:solidFill>
              </a:rPr>
              <a:t/>
            </a:r>
            <a:br>
              <a:rPr lang="en-US" sz="2000" dirty="0" smtClean="0">
                <a:solidFill>
                  <a:prstClr val="black"/>
                </a:solidFill>
              </a:rPr>
            </a:br>
            <a:r>
              <a:rPr lang="ar-SA" sz="2000" dirty="0" smtClean="0">
                <a:solidFill>
                  <a:prstClr val="black"/>
                </a:solidFill>
              </a:rPr>
              <a:t>- يحبون معرفة نتائج أدائهم لتقييم قدراتهم وتطويرها نحو الأفضل . </a:t>
            </a:r>
            <a:r>
              <a:rPr lang="en-US" sz="2000" dirty="0" smtClean="0">
                <a:solidFill>
                  <a:prstClr val="black"/>
                </a:solidFill>
              </a:rPr>
              <a:t/>
            </a:r>
            <a:br>
              <a:rPr lang="en-US" sz="2000" dirty="0" smtClean="0">
                <a:solidFill>
                  <a:prstClr val="black"/>
                </a:solidFill>
              </a:rPr>
            </a:br>
            <a:r>
              <a:rPr lang="ar-SA" sz="2000" dirty="0" smtClean="0">
                <a:solidFill>
                  <a:prstClr val="black"/>
                </a:solidFill>
              </a:rPr>
              <a:t>- القدرة على مواجه خبرات الفشل وبذل المزيد من الجهد من أجل النجاح . </a:t>
            </a:r>
            <a:r>
              <a:rPr lang="ar-EG" sz="2000" dirty="0" smtClean="0">
                <a:solidFill>
                  <a:prstClr val="black"/>
                </a:solidFill>
              </a:rPr>
              <a:t/>
            </a:r>
            <a:br>
              <a:rPr lang="ar-EG" sz="2000" dirty="0" smtClean="0">
                <a:solidFill>
                  <a:prstClr val="black"/>
                </a:solidFill>
              </a:rPr>
            </a:br>
            <a:r>
              <a:rPr lang="ar-SA" sz="2000" dirty="0" smtClean="0">
                <a:solidFill>
                  <a:prstClr val="black"/>
                </a:solidFill>
              </a:rPr>
              <a:t>- يميل إلى التعلم بصورة أسرع من الآخرين. </a:t>
            </a:r>
            <a:r>
              <a:rPr lang="ar-EG" sz="2000" dirty="0">
                <a:solidFill>
                  <a:prstClr val="black"/>
                </a:solidFill>
              </a:rPr>
              <a:t/>
            </a:r>
            <a:br>
              <a:rPr lang="ar-EG" sz="2000" dirty="0">
                <a:solidFill>
                  <a:prstClr val="black"/>
                </a:solidFill>
              </a:rPr>
            </a:br>
            <a:r>
              <a:rPr lang="ar-EG" sz="2000" dirty="0">
                <a:solidFill>
                  <a:prstClr val="black"/>
                </a:solidFill>
              </a:rPr>
              <a:t/>
            </a:r>
            <a:br>
              <a:rPr lang="ar-EG" sz="2000" dirty="0">
                <a:solidFill>
                  <a:prstClr val="black"/>
                </a:solidFill>
              </a:rPr>
            </a:br>
            <a:r>
              <a:rPr lang="ar-SA" sz="2000" dirty="0">
                <a:solidFill>
                  <a:prstClr val="black"/>
                </a:solidFill>
              </a:rPr>
              <a:t>وقد أشار " سكانلان " </a:t>
            </a:r>
            <a:r>
              <a:rPr lang="en-US" sz="2000" dirty="0" err="1">
                <a:solidFill>
                  <a:prstClr val="black"/>
                </a:solidFill>
              </a:rPr>
              <a:t>Scalan</a:t>
            </a:r>
            <a:r>
              <a:rPr lang="en-US" sz="2000" dirty="0">
                <a:solidFill>
                  <a:prstClr val="black"/>
                </a:solidFill>
              </a:rPr>
              <a:t> </a:t>
            </a:r>
            <a:r>
              <a:rPr lang="ar-SA" sz="2000" dirty="0">
                <a:solidFill>
                  <a:prstClr val="black"/>
                </a:solidFill>
              </a:rPr>
              <a:t>  ( 1978 ) و " راجان " </a:t>
            </a:r>
            <a:r>
              <a:rPr lang="en-US" sz="2000" dirty="0">
                <a:solidFill>
                  <a:prstClr val="black"/>
                </a:solidFill>
              </a:rPr>
              <a:t>Ragan </a:t>
            </a:r>
            <a:r>
              <a:rPr lang="ar-SA" sz="2000" dirty="0">
                <a:solidFill>
                  <a:prstClr val="black"/>
                </a:solidFill>
              </a:rPr>
              <a:t>( 1978 ) فى دراسة قام بها للتعرف على تأثير دافعية الإنجاز على إدراك التهديدات بالنسبة لتقدير الذات وقد أثبتت الدراسة أن اللاعبين الذين يتميزون بدافعية إنجاز عالية يشعر بقدر قليل من التهديدات على العكس من اللاعب الذين تقل دافعية الإنجاز لديهم . </a:t>
            </a:r>
            <a:r>
              <a:rPr lang="en-US" sz="2000" dirty="0">
                <a:solidFill>
                  <a:prstClr val="black"/>
                </a:solidFill>
              </a:rPr>
              <a:t/>
            </a:r>
            <a:br>
              <a:rPr lang="en-US" sz="2000" dirty="0">
                <a:solidFill>
                  <a:prstClr val="black"/>
                </a:solidFill>
              </a:rPr>
            </a:br>
            <a:r>
              <a:rPr lang="ar-SA" sz="2000" dirty="0">
                <a:solidFill>
                  <a:prstClr val="black"/>
                </a:solidFill>
              </a:rPr>
              <a:t>بالإضافة إلى الذين يتميز بدافعية عالية للإنجاز ، يفضلون المواقف التنافسية على العكس من الذين تقل لديهم الدافعية. </a:t>
            </a:r>
            <a:endParaRPr lang="ar-EG" dirty="0"/>
          </a:p>
        </p:txBody>
      </p:sp>
      <p:sp>
        <p:nvSpPr>
          <p:cNvPr id="3" name="Content Placeholder 2"/>
          <p:cNvSpPr>
            <a:spLocks noGrp="1"/>
          </p:cNvSpPr>
          <p:nvPr>
            <p:ph idx="1"/>
          </p:nvPr>
        </p:nvSpPr>
        <p:spPr>
          <a:xfrm>
            <a:off x="467544" y="6381328"/>
            <a:ext cx="8229600" cy="4525963"/>
          </a:xfrm>
        </p:spPr>
        <p:txBody>
          <a:bodyPr/>
          <a:lstStyle/>
          <a:p>
            <a:endParaRPr lang="ar-EG" dirty="0"/>
          </a:p>
        </p:txBody>
      </p:sp>
    </p:spTree>
    <p:extLst>
      <p:ext uri="{BB962C8B-B14F-4D97-AF65-F5344CB8AC3E}">
        <p14:creationId xmlns:p14="http://schemas.microsoft.com/office/powerpoint/2010/main" val="983730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TotalTime>
  <Words>104</Words>
  <Application>Microsoft Office PowerPoint</Application>
  <PresentationFormat>On-screen Show (4:3)</PresentationFormat>
  <Paragraphs>13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محاضرة  دراسات عليا  الدبلومة  بنين  علم نفس رياضى استاذ المادة  استاذ دكتور عاطف نمر خليفة  استاذ مساعد دكتور محمد عبد الكريم نبهان عنوان المحاضرة الدافعية للرياضيين   تاريخ 14-3- 2020  </vt:lpstr>
      <vt:lpstr>الدافعية : Mativation   تعتبر الدافعية من أهم موضوعات علم النفس أهمية وإثارة لكثير من الباحثين المهتمين بدراسة السلوك الإنسانى هى الدافعية ، لما لها من استجابات مختلفة للمواقف المتشابهة      بنفس الطريقة ، وذلك لأن سلوك الكائنات الحية للمواقف تختلف تبعاً لعوامل متعددة أهمها الدافعية. ويتفق كثير من المهتمين بدراسة السلوك فى الرياضة بأهمية دور الدافعية فى تحقيق التفوق الرياضى باعتبار أن التفوق الرياضى يتطلب اكتساب الرياضى للنواحى المهارية والخططية ثم يأتى دور الدافع ليحث الرياضى على بذل الجهد والطاقة اللازمين أولاً لتعلمه تلك المهارة ، وثانياً للتدريب عليها بغرض ثقلها وإتقانها.   </vt:lpstr>
      <vt:lpstr>تعريف دافعية الإنجاز :   وقد عرفها " محمود عبد الفتاح " ( 1995 ) " بأنها تخطى العقابات والحواجز أى القوة والنضال من أجل عمل بعض الأشياء الصعبة بكل سرعة بقدر اللإمكان . ويتضمن ذلك عدة مفاهيم مثل الرغبة فى التفوق والسعر الجاد المخطط دافعياً لإنجاز النجاح فى المنافسة الرياضية وبناء الأهداف الدافعية من خلال مستويات الطموح الايجابية .   يعرف ماكيلاند Meclelland ( 1974 ) الدافع للإنجاز بأنه " الأداء فى ضوء مستوى محدد من الامتياز التفوق أو هو ببساطة الرغبة فى النجاح ".  وقد أشار " أسامة راتب " ( 1990 ) " بأنها المنافسة من أجل تحقيق أفضل مستوى ممكن.   </vt:lpstr>
      <vt:lpstr> </vt:lpstr>
      <vt:lpstr>-  أنواع الدوافع :   و يمكن تصنيف الدافعية إلى العديد من التصنيفات المختلفة . وفى الوقت الحالى يكاد يتفق العديد من الباحثين فى علم النفس الرياضى على أنه لكى يمكن فهم الدافعية فى المجال الرياضى فإنه يمكن تقسيمها من حيث مصادرها إلى دافعية داخلية ودافعية خارجية .                أ- الدافعية الداخلية : يقصد بالدافعية الداخلية المرتبطة بالرياضة الحالات الداخلية التابعة من داخل الفرد نفسه والتى تشبعها الممارسة الرياضية أو الأداء الرياضى كهدف فى حد ذاته ، مثل الرضا والسرور والمتعة الناتجة عن الممارسة الرياضية ، والشعور بالارتياح كنتيجة للتغلب على التدريبات البدنية التى تتميز بصعوبتها أو التى تتطلب المزيد من الشجاعة والجراءة وقوة الإرادة ، أو بسبب المتعة الجمالية الناجمة عن رشاقة وتناسق الأداء الحركى الذاتى للاعب ، وكذلك الإثارة والتحدى فى مواجهة بعض العقبات أو الصعاب المرتبطة بالأداء . </vt:lpstr>
      <vt:lpstr>ب- الدافعية الخارجية :  يقصد بالدافعية الخارجية المرتبطة بالرياضة الحالات الخارجية غير النابعة من داخل الفرد نفسه والتى تثير وتوجه السلوك نحو الممارسة الرياضية أو الأداء الرياضى فعلى سبيل المثال يمكن اعتبار المدرب الرياضى أو الإدارى الرياضى أو الوالدين أو الأصدقاء بمثابة دافعية خارجية للاعب الرياضى .  كما يدخل فى عداد الدافعية الخارجية مختلف الوسائل التى تعمل على تحقيق غاية أو هدف خارجى مثل الحصول على مكاسب مادية أو معنوية كالحصول على مكافآت أو جوائز أو الحصول على التدعيم أو التشجيع الخارجى أو اكتساب الصحة واللياقة وغيرها . </vt:lpstr>
      <vt:lpstr>الجوانب العامة التى يتميز بها سلوك الإنجاز من أهمها ما يلى :  1 – الاختيار Choice  يقصد بالاختيار فى سلوك الإنجاز قرار الفرد بالاتجاه نحو سلوك معين من بين مجموعة من الاختيارات . ويتحدد هذا الاختيار بناء على توقع النجاح فى نوع النشاط الرياضى الذى يختاره للممارسة الايجابية .  2 – الشدة Intensity  يقصد بشدة السلوك القوة المميزة للسلوك أو مستوى ودرجة تنشيط السلوك . ونلاحظ  فى الرياضة أن هناك اعترافاً وتقديراً للاعب الذى يبذل المزيد من شدة الجهد فى التدريب المنافسات الرياضية فى إطار ذلك يفترض أن ذلك عبء يتميز بدرجة عالية من دافعية الإنجاز  3 – المثابرة  Persistence   كما أشار " محمد علاوى " ( 1998 ) إلى أن المثابرة يقصد بها مدة الفترة التى يمكن فيها استمرار أو دوام السلوك وعما إذا كان السلوك يستمر لفترات طويلة أو متوسطة أو قصيرة أم يستمر لفترة معينة ثم ينقطع ويتوقف .</vt:lpstr>
      <vt:lpstr>                                             عوامل الدافعية المؤثرة فى الإنجاز الرياضى    1 – يعتبر التفوق فى الأداء نتاج كل الخبرات السابقة وتأثير البيئة الراهنة وتوقع النتائج فى المستقبل .  2 – تأثير مقدرة الشخص ودافعية للتفوق بالخبرات فى سنوات العمر المبكرة التأثير بكل من عاملى الوراثة والبيئة .  3 – تعمل البيئة الراهنة الموقف المرشد لأداء اللاعب .  4 – يعتبر مستوى أداء اللاعب هى حصيلة القدرة الكفاءة المميزين له .  5 – تلعب النواحى المعرفية والمعتقدات دور فى دعم التفوق .  6 – يعتبر الباعث عاملاً مساعداً فى زيادة قوة الدافع لاختيار من البدائل .  7 – يمكن أجمال التفوق فى الأداء الرياضى من خلال مستوى أداء اللاعب وفترة استمرارة فى ممارسة الأداء.</vt:lpstr>
      <vt:lpstr>                                الخصائص الشخصية للاعب الذى يتميز بدافعية عالية للانجاز .  قد أشار " محمد علاوى " ( 1998 ) إلى أهم الخصائص التى يتميز بها اللاعب ذو الدافعية العالية ، وسوف نذكر منها على سبيل المثال : -  - يهتم بالامتياز و التفوق من أجل الامتياز التفوق ذاته .  - ينجز نحو المهام التى تميز بالصعوبة والتحديد .  - يتحمل المسئولية فيما يقوم به من أعمال .  - يتسمون بالواقعية فى المواقف التى تتطلب المغامرة والمخاطرة .  - يحبون معرفة نتائج أدائهم لتقييم قدراتهم وتطويرها نحو الأفضل .  - القدرة على مواجه خبرات الفشل وبذل المزيد من الجهد من أجل النجاح .  - يميل إلى التعلم بصورة أسرع من الآخرين.   وقد أشار " سكانلان " Scalan   ( 1978 ) و " راجان " Ragan ( 1978 ) فى دراسة قام بها للتعرف على تأثير دافعية الإنجاز على إدراك التهديدات بالنسبة لتقدير الذات وقد أثبتت الدراسة أن اللاعبين الذين يتميزون بدافعية إنجاز عالية يشعر بقدر قليل من التهديدات على العكس من اللاعب الذين تقل دافعية الإنجاز لديهم .  بالإضافة إلى الذين يتميز بدافعية عالية للإنجاز ، يفضلون المواقف التنافسية على العكس من الذين تقل لديهم الدافعية. </vt:lpstr>
      <vt:lpstr>المراجع العلمية : أسامة كامل راتب (2001م) : الإعداد النفسى لتدريب الناشئين ، دار الفكر العربى ، القاهرة0 محمد حسن علاوى (1992م) : سيكولوجية التدريب والمنافسات ، ط 7 ، دار المعارف ، القاهرة0 محمد حسن علاوى (1998م) : مدخل علم النفس الرياضى ، ط2 ، مركز الكتاب للنشر ،القاهرة0    محمد حسن علاوى(1998م): سيكولوجية الجماعات الرياضية ، مركز الكتاب للنشر ، القاهرة.  محمد حسن علاوى (2002م) : علم نفس التدريب والمنافسة الرياضية ، دار الفكر العربى ، القاهرة0 محمود عبدالفتاح عنان (1995م) : سيكولوجية التربية البدنية والرياضية ( النظرية والتطبيق والتجريب ) ، دار الفكر العربى ، القاهرة0 محمود عبدالقادر (1977م) : دراستان فى دوافع الإنجاز سيكولوجية التحديث للشباب الجامعى ، مكتبة الأنجلو المصرية ، القاهرة0 مصطفى حسين باهى ، سمير عبد القادر (1999م): سيكولوجية التفوق الرياضى ( تنمية المهارات العقلية ) ، مكتبة النهضة المصرية ، القاهرة.  مصطفى حسين باهى ، محمود عبد الفتاح عنان (2000م): قراءات متقدمة فى علم نفس الرياضة ( نظريات – تطبيقات – تحليلات ) ، مكتبة الأنجلو المصرية ، القاهرة.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الدبلومة  بنين  علم نفس رياضى استاذ المادة  استاذ دكتور عاطف نمر خليفة  استاذ مساعد دكتور محمد عبد الكريم نبهان عنوان المحاضرة الدافعية للرياضيين   تاريخ 14-3- 2020</dc:title>
  <dc:creator>a</dc:creator>
  <cp:lastModifiedBy>a</cp:lastModifiedBy>
  <cp:revision>7</cp:revision>
  <dcterms:created xsi:type="dcterms:W3CDTF">2020-03-16T10:37:05Z</dcterms:created>
  <dcterms:modified xsi:type="dcterms:W3CDTF">2020-03-16T18:32:21Z</dcterms:modified>
</cp:coreProperties>
</file>