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2" r:id="rId4"/>
    <p:sldId id="258" r:id="rId5"/>
    <p:sldId id="263" r:id="rId6"/>
    <p:sldId id="259" r:id="rId7"/>
    <p:sldId id="260" r:id="rId8"/>
    <p:sldId id="261" r:id="rId9"/>
    <p:sldId id="264" r:id="rId1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D9071F20-6606-4ED7-8827-E268A594E468}"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3610899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9071F20-6606-4ED7-8827-E268A594E468}"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1016473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9071F20-6606-4ED7-8827-E268A594E468}"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55897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9071F20-6606-4ED7-8827-E268A594E468}"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3284365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071F20-6606-4ED7-8827-E268A594E468}"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1657561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D9071F20-6606-4ED7-8827-E268A594E468}"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244576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D9071F20-6606-4ED7-8827-E268A594E468}" type="datetimeFigureOut">
              <a:rPr lang="ar-EG" smtClean="0"/>
              <a:t>22/07/1441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3339373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D9071F20-6606-4ED7-8827-E268A594E468}" type="datetimeFigureOut">
              <a:rPr lang="ar-EG" smtClean="0"/>
              <a:t>22/07/1441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2181699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71F20-6606-4ED7-8827-E268A594E468}" type="datetimeFigureOut">
              <a:rPr lang="ar-EG" smtClean="0"/>
              <a:t>22/07/1441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1837183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071F20-6606-4ED7-8827-E268A594E468}"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3507762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071F20-6606-4ED7-8827-E268A594E468}"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4CAB263-D6E3-4B49-A3FA-11051DBAD91A}" type="slidenum">
              <a:rPr lang="ar-EG" smtClean="0"/>
              <a:t>‹#›</a:t>
            </a:fld>
            <a:endParaRPr lang="ar-EG"/>
          </a:p>
        </p:txBody>
      </p:sp>
    </p:spTree>
    <p:extLst>
      <p:ext uri="{BB962C8B-B14F-4D97-AF65-F5344CB8AC3E}">
        <p14:creationId xmlns:p14="http://schemas.microsoft.com/office/powerpoint/2010/main" val="3327630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9071F20-6606-4ED7-8827-E268A594E468}" type="datetimeFigureOut">
              <a:rPr lang="ar-EG" smtClean="0"/>
              <a:t>22/07/1441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4CAB263-D6E3-4B49-A3FA-11051DBAD91A}" type="slidenum">
              <a:rPr lang="ar-EG" smtClean="0"/>
              <a:t>‹#›</a:t>
            </a:fld>
            <a:endParaRPr lang="ar-EG"/>
          </a:p>
        </p:txBody>
      </p:sp>
    </p:spTree>
    <p:extLst>
      <p:ext uri="{BB962C8B-B14F-4D97-AF65-F5344CB8AC3E}">
        <p14:creationId xmlns:p14="http://schemas.microsoft.com/office/powerpoint/2010/main" val="3494871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990656" cy="3411811"/>
          </a:xfrm>
        </p:spPr>
        <p:txBody>
          <a:bodyPr>
            <a:noAutofit/>
          </a:bodyPr>
          <a:lstStyle/>
          <a:p>
            <a:r>
              <a:rPr lang="ar-EG" sz="2000" dirty="0" smtClean="0"/>
              <a:t>محاضرة </a:t>
            </a:r>
            <a:br>
              <a:rPr lang="ar-EG" sz="2000" dirty="0" smtClean="0"/>
            </a:br>
            <a:r>
              <a:rPr lang="ar-EG" sz="2000" dirty="0" smtClean="0"/>
              <a:t>دراسات عليا </a:t>
            </a:r>
            <a:br>
              <a:rPr lang="ar-EG" sz="2000" dirty="0" smtClean="0"/>
            </a:br>
            <a:r>
              <a:rPr lang="ar-EG" sz="2000" dirty="0" smtClean="0"/>
              <a:t>الدبلومة</a:t>
            </a:r>
            <a:br>
              <a:rPr lang="ar-EG" sz="2000" dirty="0" smtClean="0"/>
            </a:br>
            <a:r>
              <a:rPr lang="ar-EG" sz="2000" dirty="0" smtClean="0"/>
              <a:t> بنين </a:t>
            </a:r>
            <a:br>
              <a:rPr lang="ar-EG" sz="2000" dirty="0" smtClean="0"/>
            </a:br>
            <a:r>
              <a:rPr lang="ar-EG" sz="2000" dirty="0" smtClean="0"/>
              <a:t>علم نفس رياضى</a:t>
            </a:r>
            <a:br>
              <a:rPr lang="ar-EG" sz="2000" dirty="0" smtClean="0"/>
            </a:br>
            <a:r>
              <a:rPr lang="ar-EG" sz="2000" dirty="0" smtClean="0"/>
              <a:t>استاذ المادة </a:t>
            </a:r>
            <a:br>
              <a:rPr lang="ar-EG" sz="2000" dirty="0" smtClean="0"/>
            </a:br>
            <a:r>
              <a:rPr lang="ar-EG" sz="2000" dirty="0" smtClean="0"/>
              <a:t>استاذ دكتور عاطف نمر خليفة </a:t>
            </a:r>
            <a:br>
              <a:rPr lang="ar-EG" sz="2000" dirty="0" smtClean="0"/>
            </a:br>
            <a:r>
              <a:rPr lang="ar-EG" sz="2000" dirty="0" smtClean="0"/>
              <a:t>استاذ مساعد دكتور محمد عبد الكريم نبهان</a:t>
            </a:r>
            <a:br>
              <a:rPr lang="ar-EG" sz="2000" dirty="0" smtClean="0"/>
            </a:br>
            <a:r>
              <a:rPr lang="ar-EG" sz="2000" dirty="0" smtClean="0"/>
              <a:t>عنوان المحاضرةالثقة بالنفس للرياضيين  </a:t>
            </a:r>
            <a:br>
              <a:rPr lang="ar-EG" sz="2000" dirty="0" smtClean="0"/>
            </a:br>
            <a:r>
              <a:rPr lang="ar-EG" sz="2000" dirty="0" smtClean="0"/>
              <a:t>تاريخ 21-3- 2020</a:t>
            </a:r>
            <a:br>
              <a:rPr lang="ar-EG" sz="2000" dirty="0" smtClean="0"/>
            </a:br>
            <a:r>
              <a:rPr lang="ar-EG" sz="2000" dirty="0" smtClean="0"/>
              <a:t> </a:t>
            </a:r>
            <a:endParaRPr lang="ar-EG" sz="2000"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109965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496944" cy="4536504"/>
          </a:xfrm>
        </p:spPr>
        <p:txBody>
          <a:bodyPr>
            <a:normAutofit/>
          </a:bodyPr>
          <a:lstStyle/>
          <a:p>
            <a:pPr algn="r"/>
            <a:r>
              <a:rPr lang="ar-SA" sz="2000" b="1" dirty="0"/>
              <a:t>الثقة الرياضية  </a:t>
            </a:r>
            <a:r>
              <a:rPr lang="en-US" sz="2000" b="1" dirty="0"/>
              <a:t>Sport Confidence</a:t>
            </a:r>
            <a:r>
              <a:rPr lang="en-US" sz="2000" dirty="0"/>
              <a:t/>
            </a:r>
            <a:br>
              <a:rPr lang="en-US" sz="2000" dirty="0"/>
            </a:br>
            <a:r>
              <a:rPr lang="ar-EG" sz="2000" b="1" dirty="0"/>
              <a:t> أ- مفهوم الثقة الرياضية:</a:t>
            </a:r>
            <a:r>
              <a:rPr lang="en-US" sz="2000" dirty="0"/>
              <a:t/>
            </a:r>
            <a:br>
              <a:rPr lang="en-US" sz="2000" dirty="0"/>
            </a:br>
            <a:r>
              <a:rPr lang="ar-EG" sz="2000" b="1" dirty="0"/>
              <a:t>	</a:t>
            </a:r>
            <a:r>
              <a:rPr lang="ar-EG" sz="2000" dirty="0"/>
              <a:t>إن الثقة الرياضية يسهل تميزها فالإتزان ، التوقيت ، المدي ، الانسيابية ، الإيقاع الذي لا يتطلب جهد هي أقصي درجات الأداء للرياضيين ذو الثقة العالية حيث التوافق مع الضغوط والتطلع إلي التحديات التي تظهر مهاراتهم ، أما الرياضيين الأقل ثقة فهم أقل مقاومة وأكثر تردداً ، وبالإضافة إلي ارتكاب أخطاء غير متعمدة وضعف التوقيت والمدي والانسيابية لإتمام المهارات ، لهذا تعتبر الثقة الرياضية هامة جداً لارتباطها بقيمة الذات وتقدير الفرد لنفسه فهي تؤثر علي مستوي الأداء أما بصورة إيجابية تدفع الفرد لبذل مزيد من الجهد لتأكده من قدراته علي تحقيق النجاح أو بصورة سلبية تتمثل فى إعاقة الأداء.						</a:t>
            </a:r>
            <a:r>
              <a:rPr lang="en-US" sz="2000" dirty="0"/>
              <a:t/>
            </a:r>
            <a:br>
              <a:rPr lang="en-US" sz="2000" dirty="0"/>
            </a:br>
            <a:r>
              <a:rPr lang="ar-EG" sz="2000" dirty="0"/>
              <a:t>	</a:t>
            </a:r>
          </a:p>
        </p:txBody>
      </p:sp>
      <p:sp>
        <p:nvSpPr>
          <p:cNvPr id="3" name="Content Placeholder 2"/>
          <p:cNvSpPr>
            <a:spLocks noGrp="1"/>
          </p:cNvSpPr>
          <p:nvPr>
            <p:ph idx="1"/>
          </p:nvPr>
        </p:nvSpPr>
        <p:spPr>
          <a:xfrm>
            <a:off x="395536" y="5301208"/>
            <a:ext cx="8229600" cy="4525963"/>
          </a:xfrm>
        </p:spPr>
        <p:txBody>
          <a:bodyPr/>
          <a:lstStyle/>
          <a:p>
            <a:endParaRPr lang="ar-EG" dirty="0"/>
          </a:p>
        </p:txBody>
      </p:sp>
    </p:spTree>
    <p:extLst>
      <p:ext uri="{BB962C8B-B14F-4D97-AF65-F5344CB8AC3E}">
        <p14:creationId xmlns:p14="http://schemas.microsoft.com/office/powerpoint/2010/main" val="1805434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2074242"/>
          </a:xfrm>
        </p:spPr>
        <p:txBody>
          <a:bodyPr>
            <a:normAutofit/>
          </a:bodyPr>
          <a:lstStyle/>
          <a:p>
            <a:pPr algn="r"/>
            <a:r>
              <a:rPr lang="ar-EG" sz="2000" dirty="0" smtClean="0"/>
              <a:t>ويعرف </a:t>
            </a:r>
            <a:r>
              <a:rPr lang="ar-EG" sz="2000" b="1" dirty="0" smtClean="0"/>
              <a:t>"محمد علاوي" (1998م) </a:t>
            </a:r>
            <a:r>
              <a:rPr lang="ar-EG" sz="2000" dirty="0" smtClean="0"/>
              <a:t>الثقة الرياضية بأنها : "درجة التأكد واليقينية بأن الفرد يمتلك القدرة لكي يكون ناجحاً فى الرياضة ، وقد تكون الثقة الرياضية سمة مميزة للاعب كما قد تكون حالة تختلف من موقف لأخر.</a:t>
            </a:r>
            <a:br>
              <a:rPr lang="ar-EG" sz="2000" dirty="0" smtClean="0"/>
            </a:br>
            <a:r>
              <a:rPr lang="ar-EG" sz="2000" dirty="0" smtClean="0"/>
              <a:t>وتشير </a:t>
            </a:r>
            <a:r>
              <a:rPr lang="ar-EG" sz="2000" b="1" dirty="0" smtClean="0"/>
              <a:t>"فيلي" </a:t>
            </a:r>
            <a:r>
              <a:rPr lang="en-US" sz="2000" b="1" dirty="0" err="1" smtClean="0"/>
              <a:t>Vealey</a:t>
            </a:r>
            <a:r>
              <a:rPr lang="ar-EG" sz="2000" dirty="0" smtClean="0"/>
              <a:t> إلي مفهوم الثقة الرياضية من خلال بعدين رئيسيين هما:</a:t>
            </a:r>
            <a:r>
              <a:rPr lang="en-US" sz="2000" dirty="0" smtClean="0"/>
              <a:t/>
            </a:r>
            <a:br>
              <a:rPr lang="en-US" sz="2000" dirty="0" smtClean="0"/>
            </a:br>
            <a:r>
              <a:rPr lang="ar-EG" sz="2000" dirty="0" smtClean="0"/>
              <a:t>الثقة الرياضية كسمة </a:t>
            </a:r>
            <a:r>
              <a:rPr lang="en-US" sz="2000" dirty="0" smtClean="0"/>
              <a:t>Trait Sport Confidence</a:t>
            </a:r>
            <a:r>
              <a:rPr lang="ar-EG" sz="2000" dirty="0" smtClean="0"/>
              <a:t>.</a:t>
            </a:r>
            <a:r>
              <a:rPr lang="en-US" sz="2000" dirty="0" smtClean="0"/>
              <a:t/>
            </a:r>
            <a:br>
              <a:rPr lang="en-US" sz="2000" dirty="0" smtClean="0"/>
            </a:br>
            <a:r>
              <a:rPr lang="ar-EG" sz="2000" dirty="0" smtClean="0"/>
              <a:t>الثقة الرياضية كحالة </a:t>
            </a:r>
            <a:r>
              <a:rPr lang="en-US" sz="2000" dirty="0" smtClean="0"/>
              <a:t>State Sport Confidence</a:t>
            </a:r>
            <a:r>
              <a:rPr lang="ar-EG" sz="2000" dirty="0" smtClean="0"/>
              <a:t> .</a:t>
            </a:r>
            <a:endParaRPr lang="ar-EG" sz="2000" dirty="0"/>
          </a:p>
        </p:txBody>
      </p:sp>
      <p:sp>
        <p:nvSpPr>
          <p:cNvPr id="3" name="Content Placeholder 2"/>
          <p:cNvSpPr>
            <a:spLocks noGrp="1"/>
          </p:cNvSpPr>
          <p:nvPr>
            <p:ph idx="1"/>
          </p:nvPr>
        </p:nvSpPr>
        <p:spPr>
          <a:xfrm>
            <a:off x="457200" y="2636912"/>
            <a:ext cx="8229600" cy="3489251"/>
          </a:xfrm>
        </p:spPr>
        <p:txBody>
          <a:bodyPr/>
          <a:lstStyle/>
          <a:p>
            <a:endParaRPr lang="ar-EG" dirty="0"/>
          </a:p>
        </p:txBody>
      </p:sp>
    </p:spTree>
    <p:extLst>
      <p:ext uri="{BB962C8B-B14F-4D97-AF65-F5344CB8AC3E}">
        <p14:creationId xmlns:p14="http://schemas.microsoft.com/office/powerpoint/2010/main" val="1645874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5242594"/>
          </a:xfrm>
        </p:spPr>
        <p:txBody>
          <a:bodyPr>
            <a:normAutofit/>
          </a:bodyPr>
          <a:lstStyle/>
          <a:p>
            <a:pPr algn="r"/>
            <a:r>
              <a:rPr lang="ar-EG" sz="2000" dirty="0"/>
              <a:t> </a:t>
            </a:r>
            <a:r>
              <a:rPr lang="en-US" sz="2000" dirty="0"/>
              <a:t/>
            </a:r>
            <a:br>
              <a:rPr lang="en-US" sz="2000" dirty="0"/>
            </a:br>
            <a:r>
              <a:rPr lang="ar-EG" sz="2000" dirty="0"/>
              <a:t>والثقة الرياضية كسمة هي درجة التأكد واليقينية التي يمتلكها اللاعب عادة عن مدي قدرته علي تحقيق النجاح فى الرياضة ، فى حين نجد أن الثقة الرياضية كحالة تمثل درجة التأكد واليقينية عند اللاعب فى توقيت معين عن مدي قدرته علي تحقيق النجاح فى </a:t>
            </a:r>
            <a:r>
              <a:rPr lang="ar-EG" sz="2000" dirty="0" smtClean="0"/>
              <a:t>الرياضة</a:t>
            </a:r>
            <a:r>
              <a:rPr lang="ar-EG" sz="2000" dirty="0"/>
              <a:t>.</a:t>
            </a:r>
            <a:r>
              <a:rPr lang="en-US" sz="2000" dirty="0"/>
              <a:t/>
            </a:r>
            <a:br>
              <a:rPr lang="en-US" sz="2000" dirty="0"/>
            </a:br>
            <a:r>
              <a:rPr lang="ar-EG" sz="2000" dirty="0"/>
              <a:t>						</a:t>
            </a:r>
          </a:p>
        </p:txBody>
      </p:sp>
      <p:sp>
        <p:nvSpPr>
          <p:cNvPr id="3" name="Content Placeholder 2"/>
          <p:cNvSpPr>
            <a:spLocks noGrp="1"/>
          </p:cNvSpPr>
          <p:nvPr>
            <p:ph idx="1"/>
          </p:nvPr>
        </p:nvSpPr>
        <p:spPr>
          <a:xfrm>
            <a:off x="395536" y="5805264"/>
            <a:ext cx="8229600" cy="392907"/>
          </a:xfrm>
        </p:spPr>
        <p:txBody>
          <a:bodyPr>
            <a:normAutofit fontScale="70000" lnSpcReduction="20000"/>
          </a:bodyPr>
          <a:lstStyle/>
          <a:p>
            <a:endParaRPr lang="ar-EG" dirty="0"/>
          </a:p>
        </p:txBody>
      </p:sp>
    </p:spTree>
    <p:extLst>
      <p:ext uri="{BB962C8B-B14F-4D97-AF65-F5344CB8AC3E}">
        <p14:creationId xmlns:p14="http://schemas.microsoft.com/office/powerpoint/2010/main" val="5157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680520"/>
          </a:xfrm>
        </p:spPr>
        <p:txBody>
          <a:bodyPr>
            <a:normAutofit/>
          </a:bodyPr>
          <a:lstStyle/>
          <a:p>
            <a:pPr algn="r"/>
            <a:r>
              <a:rPr lang="ar-EG" sz="2000" dirty="0" smtClean="0"/>
              <a:t>ويرجع الاختلاف فى مستوي سمة الثقة الرياضية إلي الاختلاف فى الخبرات السابقة والاستعدادات السلوكية المكتسبة ، وبالتالي يظهر اختلافاً فى الثقة الرياضية كحالة وفقاً لكيفية إدراك العوامل الداخلة فى الموقف الرياضي ، وهذا يعني أنه عن طريق الفروق الفردية فى الثقة الرياضية كسمة يمكن التنبؤ بتأثير كيفية إدراك اللاعبين للعوامل الداخلة فى الموقف الرياضي وبالتالي الإعداد المسبق للإستجابة بمستويات معينة من الثقة الرياضية كحالة.			</a:t>
            </a:r>
            <a:r>
              <a:rPr lang="en-US" sz="2000" dirty="0" smtClean="0"/>
              <a:t/>
            </a:r>
            <a:br>
              <a:rPr lang="en-US" sz="2000" dirty="0" smtClean="0"/>
            </a:br>
            <a:r>
              <a:rPr lang="ar-EG" sz="2000" dirty="0" smtClean="0"/>
              <a:t>وتعتبر الثقة الرياضية العالية من أهم العوامل المميزة لدافعية الانجاز العالية ، ومن ناحية أخري يبدو أن مصطلح الثقة يتشابه مع مفهوم الدافع لتحقيق النجاح فى إطار نظرية حاجة الانجاز.</a:t>
            </a: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419810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352928" cy="5184576"/>
          </a:xfrm>
        </p:spPr>
        <p:txBody>
          <a:bodyPr>
            <a:noAutofit/>
          </a:bodyPr>
          <a:lstStyle/>
          <a:p>
            <a:pPr algn="r"/>
            <a:r>
              <a:rPr lang="ar-EG" sz="2000" b="1" dirty="0"/>
              <a:t>ب-خصائص الثقة الرياضية:</a:t>
            </a:r>
            <a:r>
              <a:rPr lang="en-US" sz="2000" dirty="0"/>
              <a:t/>
            </a:r>
            <a:br>
              <a:rPr lang="en-US" sz="2000" dirty="0"/>
            </a:br>
            <a:r>
              <a:rPr lang="ar-EG" sz="2000" dirty="0"/>
              <a:t>يمكن التمييز بين اللاعب الرياضي الذي يتسم بالثقة العالية والذي يتسم بالثقة المنخفضة كما أوضحه</a:t>
            </a:r>
            <a:r>
              <a:rPr lang="ar-EG" sz="2000" b="1" dirty="0"/>
              <a:t> "محمد علاوي" (1998م) </a:t>
            </a:r>
            <a:r>
              <a:rPr lang="ar-EG" sz="2000" dirty="0"/>
              <a:t>علي النحو التالي :</a:t>
            </a:r>
            <a:r>
              <a:rPr lang="en-US" sz="2000" dirty="0"/>
              <a:t/>
            </a:r>
            <a:br>
              <a:rPr lang="en-US" sz="2000" dirty="0"/>
            </a:br>
            <a:r>
              <a:rPr lang="ar-EG" sz="2000" b="1" dirty="0"/>
              <a:t>خصائص الثقة العالية :</a:t>
            </a:r>
            <a:r>
              <a:rPr lang="en-US" sz="2000" dirty="0"/>
              <a:t/>
            </a:r>
            <a:br>
              <a:rPr lang="en-US" sz="2000" dirty="0"/>
            </a:br>
            <a:r>
              <a:rPr lang="ar-EG" sz="2000" dirty="0"/>
              <a:t>مسترخ ورابط الجأش وغير مشغول البال.</a:t>
            </a:r>
            <a:r>
              <a:rPr lang="en-US" sz="2000" dirty="0"/>
              <a:t/>
            </a:r>
            <a:br>
              <a:rPr lang="en-US" sz="2000" dirty="0"/>
            </a:br>
            <a:r>
              <a:rPr lang="ar-EG" sz="2000" dirty="0"/>
              <a:t>يستطيع التركيز علي نفسه وعلي المهمة الموكلة إليه.</a:t>
            </a:r>
            <a:r>
              <a:rPr lang="en-US" sz="2000" dirty="0"/>
              <a:t/>
            </a:r>
            <a:br>
              <a:rPr lang="en-US" sz="2000" dirty="0"/>
            </a:br>
            <a:r>
              <a:rPr lang="ar-EG" sz="2000" dirty="0"/>
              <a:t>يعرف جيداً ما الذي ينبغي عليه أن يفعله.</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975445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738538"/>
          </a:xfrm>
        </p:spPr>
        <p:txBody>
          <a:bodyPr>
            <a:normAutofit/>
          </a:bodyPr>
          <a:lstStyle/>
          <a:p>
            <a:pPr lvl="0" algn="r"/>
            <a:r>
              <a:rPr lang="ar-EG" sz="2000" dirty="0"/>
              <a:t>لا ينشغل كثيراً فى التفكير فى نتائج المنافسة وخاصة فى الجوانب السلبية.</a:t>
            </a:r>
            <a:r>
              <a:rPr lang="en-US" sz="2000" dirty="0"/>
              <a:t/>
            </a:r>
            <a:br>
              <a:rPr lang="en-US" sz="2000" dirty="0"/>
            </a:br>
            <a:r>
              <a:rPr lang="ar-EG" sz="2000" dirty="0"/>
              <a:t>أهدافه محددة وواقعية.</a:t>
            </a:r>
            <a:r>
              <a:rPr lang="en-US" sz="2000" dirty="0"/>
              <a:t/>
            </a:r>
            <a:br>
              <a:rPr lang="en-US" sz="2000" dirty="0"/>
            </a:br>
            <a:r>
              <a:rPr lang="ar-EG" sz="2000" dirty="0"/>
              <a:t>يثق تماماً فى كفاءته وفاعليته.</a:t>
            </a:r>
            <a:r>
              <a:rPr lang="en-US" sz="2000" dirty="0"/>
              <a:t/>
            </a:r>
            <a:br>
              <a:rPr lang="en-US" sz="2000" dirty="0"/>
            </a:br>
            <a:r>
              <a:rPr lang="ar-EG" sz="2000" dirty="0"/>
              <a:t>قادر علي تصحيح أخطائه بصورة ذاتية.</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262116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pPr lvl="0" algn="r"/>
            <a:r>
              <a:rPr lang="ar-EG" sz="2000" b="1" dirty="0"/>
              <a:t>خصائص الثقة الرياضية المنخفضة:</a:t>
            </a:r>
            <a:r>
              <a:rPr lang="en-US" sz="2000" dirty="0"/>
              <a:t/>
            </a:r>
            <a:br>
              <a:rPr lang="en-US" sz="2000" dirty="0"/>
            </a:br>
            <a:r>
              <a:rPr lang="ar-EG" sz="2000" dirty="0"/>
              <a:t>متوتر وقلق.</a:t>
            </a:r>
            <a:r>
              <a:rPr lang="en-US" sz="2000" dirty="0"/>
              <a:t/>
            </a:r>
            <a:br>
              <a:rPr lang="en-US" sz="2000" dirty="0"/>
            </a:br>
            <a:r>
              <a:rPr lang="ar-EG" sz="2000" dirty="0"/>
              <a:t>يصعب عليه التركيز والانتباه بصورة مستمرة.</a:t>
            </a:r>
            <a:r>
              <a:rPr lang="en-US" sz="2000" dirty="0"/>
              <a:t/>
            </a:r>
            <a:br>
              <a:rPr lang="en-US" sz="2000" dirty="0"/>
            </a:br>
            <a:r>
              <a:rPr lang="ar-EG" sz="2000" dirty="0"/>
              <a:t>منزعج ولديه شكوك وعدم يقينه بالنسبة لقدراته.</a:t>
            </a:r>
            <a:r>
              <a:rPr lang="en-US" sz="2000" dirty="0"/>
              <a:t/>
            </a:r>
            <a:br>
              <a:rPr lang="en-US" sz="2000" dirty="0"/>
            </a:br>
            <a:r>
              <a:rPr lang="ar-EG" sz="2000" dirty="0"/>
              <a:t>يفكر كثيراً فى نتائج المنافسة.</a:t>
            </a:r>
            <a:r>
              <a:rPr lang="en-US" sz="2000" dirty="0"/>
              <a:t/>
            </a:r>
            <a:br>
              <a:rPr lang="en-US" sz="2000" dirty="0"/>
            </a:br>
            <a:r>
              <a:rPr lang="ar-EG" sz="2000" dirty="0"/>
              <a:t>أهدافه غير محددة بصورة واضحة.</a:t>
            </a:r>
            <a:r>
              <a:rPr lang="en-US" sz="2000" dirty="0"/>
              <a:t/>
            </a:r>
            <a:br>
              <a:rPr lang="en-US" sz="2000" dirty="0"/>
            </a:br>
            <a:r>
              <a:rPr lang="ar-EG" sz="2000" dirty="0"/>
              <a:t>يشك فى كفاءته وفاعليته.</a:t>
            </a:r>
            <a:r>
              <a:rPr lang="en-US" sz="2000" dirty="0"/>
              <a:t/>
            </a:r>
            <a:br>
              <a:rPr lang="en-US" sz="2000" dirty="0"/>
            </a:br>
            <a:r>
              <a:rPr lang="ar-EG" sz="2000" dirty="0"/>
              <a:t>يخشي الفشل بصورة مبالغ فيها.			          (15 : 287)</a:t>
            </a:r>
            <a:r>
              <a:rPr lang="en-US" sz="2000" dirty="0"/>
              <a:t/>
            </a:r>
            <a:br>
              <a:rPr lang="en-US" sz="2000" dirty="0"/>
            </a:br>
            <a:endParaRPr lang="ar-EG" sz="2000" dirty="0"/>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3312534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algn="r"/>
            <a:r>
              <a:rPr lang="ar-EG" sz="2000" dirty="0"/>
              <a:t>المراجع العلمية :</a:t>
            </a:r>
            <a:br>
              <a:rPr lang="ar-EG" sz="2000" dirty="0"/>
            </a:br>
            <a:r>
              <a:rPr lang="en-US" sz="2000" dirty="0"/>
              <a:t>-.</a:t>
            </a:r>
            <a:r>
              <a:rPr lang="ar-SA" sz="2000" dirty="0"/>
              <a:t>اسامة كامل,علم النفس الرياضي والمفاهيم والتطبيقات,دار الفكرالعربي,1990</a:t>
            </a:r>
            <a:r>
              <a:rPr lang="en-US" sz="2000" dirty="0"/>
              <a:t>.</a:t>
            </a:r>
            <a:br>
              <a:rPr lang="en-US" sz="2000" dirty="0"/>
            </a:br>
            <a:r>
              <a:rPr lang="en-US" sz="2000" dirty="0"/>
              <a:t>-.</a:t>
            </a:r>
            <a:r>
              <a:rPr lang="ar-SA" sz="2000" dirty="0"/>
              <a:t>قاسم حسن حسين,الموسوعةالرياضية والبدنيةالشاملةفي الالعاب والفعاليات والعلوم الرياضية,دار الفكر للطباعة والنشر والتوزيع,1998</a:t>
            </a:r>
            <a:r>
              <a:rPr lang="en-US" sz="2000" dirty="0"/>
              <a:t>.</a:t>
            </a:r>
            <a:br>
              <a:rPr lang="en-US" sz="2000" dirty="0"/>
            </a:br>
            <a:r>
              <a:rPr lang="en-US" sz="2000" dirty="0"/>
              <a:t>.</a:t>
            </a:r>
            <a:r>
              <a:rPr lang="ar-SA" sz="2000" dirty="0"/>
              <a:t>محمد حسن علاوي.مدخل في علم النفس الرياضي.مركز الكتاب للنشرالقاهرة,1998ص145</a:t>
            </a:r>
            <a:r>
              <a:rPr lang="en-US" sz="2000" dirty="0"/>
              <a:t/>
            </a:r>
            <a:br>
              <a:rPr lang="en-US" sz="2000" dirty="0"/>
            </a:br>
            <a:r>
              <a:rPr lang="en-US" sz="2000" dirty="0"/>
              <a:t>- </a:t>
            </a:r>
            <a:r>
              <a:rPr lang="ar-SA" sz="2000" dirty="0"/>
              <a:t>محمد حسن علاوي,سيكولوجية الاحتراق للاعب والمدرب الرياضي,ط,1998</a:t>
            </a:r>
            <a:r>
              <a:rPr lang="en-US" sz="2000" dirty="0"/>
              <a:t>.</a:t>
            </a:r>
            <a:br>
              <a:rPr lang="en-US" sz="2000" dirty="0"/>
            </a:br>
            <a:r>
              <a:rPr lang="en-US" sz="2000" dirty="0"/>
              <a:t>-</a:t>
            </a:r>
            <a:r>
              <a:rPr lang="ar-SA" sz="2000" dirty="0"/>
              <a:t>محمد حسن علاوي,سيكولوجية الجماعات الرياضية,مصر </a:t>
            </a:r>
            <a:r>
              <a:rPr lang="en-US" sz="2000" dirty="0"/>
              <a:t/>
            </a:r>
            <a:br>
              <a:rPr lang="en-US" sz="2000" dirty="0"/>
            </a:b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1041431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138</Words>
  <Application>Microsoft Office PowerPoint</Application>
  <PresentationFormat>On-screen Show (4:3)</PresentationFormat>
  <Paragraphs>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محاضرة  دراسات عليا  الدبلومة  بنين  علم نفس رياضى استاذ المادة  استاذ دكتور عاطف نمر خليفة  استاذ مساعد دكتور محمد عبد الكريم نبهان عنوان المحاضرةالثقة بالنفس للرياضيين   تاريخ 21-3- 2020  </vt:lpstr>
      <vt:lpstr>الثقة الرياضية  Sport Confidence  أ- مفهوم الثقة الرياضية:  إن الثقة الرياضية يسهل تميزها فالإتزان ، التوقيت ، المدي ، الانسيابية ، الإيقاع الذي لا يتطلب جهد هي أقصي درجات الأداء للرياضيين ذو الثقة العالية حيث التوافق مع الضغوط والتطلع إلي التحديات التي تظهر مهاراتهم ، أما الرياضيين الأقل ثقة فهم أقل مقاومة وأكثر تردداً ، وبالإضافة إلي ارتكاب أخطاء غير متعمدة وضعف التوقيت والمدي والانسيابية لإتمام المهارات ، لهذا تعتبر الثقة الرياضية هامة جداً لارتباطها بقيمة الذات وتقدير الفرد لنفسه فهي تؤثر علي مستوي الأداء أما بصورة إيجابية تدفع الفرد لبذل مزيد من الجهد لتأكده من قدراته علي تحقيق النجاح أو بصورة سلبية تتمثل فى إعاقة الأداء.        </vt:lpstr>
      <vt:lpstr>ويعرف "محمد علاوي" (1998م) الثقة الرياضية بأنها : "درجة التأكد واليقينية بأن الفرد يمتلك القدرة لكي يكون ناجحاً فى الرياضة ، وقد تكون الثقة الرياضية سمة مميزة للاعب كما قد تكون حالة تختلف من موقف لأخر. وتشير "فيلي" Vealey إلي مفهوم الثقة الرياضية من خلال بعدين رئيسيين هما: الثقة الرياضية كسمة Trait Sport Confidence. الثقة الرياضية كحالة State Sport Confidence .</vt:lpstr>
      <vt:lpstr>  والثقة الرياضية كسمة هي درجة التأكد واليقينية التي يمتلكها اللاعب عادة عن مدي قدرته علي تحقيق النجاح فى الرياضة ، فى حين نجد أن الثقة الرياضية كحالة تمثل درجة التأكد واليقينية عند اللاعب فى توقيت معين عن مدي قدرته علي تحقيق النجاح فى الرياضة.       </vt:lpstr>
      <vt:lpstr>ويرجع الاختلاف فى مستوي سمة الثقة الرياضية إلي الاختلاف فى الخبرات السابقة والاستعدادات السلوكية المكتسبة ، وبالتالي يظهر اختلافاً فى الثقة الرياضية كحالة وفقاً لكيفية إدراك العوامل الداخلة فى الموقف الرياضي ، وهذا يعني أنه عن طريق الفروق الفردية فى الثقة الرياضية كسمة يمكن التنبؤ بتأثير كيفية إدراك اللاعبين للعوامل الداخلة فى الموقف الرياضي وبالتالي الإعداد المسبق للإستجابة بمستويات معينة من الثقة الرياضية كحالة.    وتعتبر الثقة الرياضية العالية من أهم العوامل المميزة لدافعية الانجاز العالية ، ومن ناحية أخري يبدو أن مصطلح الثقة يتشابه مع مفهوم الدافع لتحقيق النجاح فى إطار نظرية حاجة الانجاز.</vt:lpstr>
      <vt:lpstr>ب-خصائص الثقة الرياضية: يمكن التمييز بين اللاعب الرياضي الذي يتسم بالثقة العالية والذي يتسم بالثقة المنخفضة كما أوضحه "محمد علاوي" (1998م) علي النحو التالي : خصائص الثقة العالية : مسترخ ورابط الجأش وغير مشغول البال. يستطيع التركيز علي نفسه وعلي المهمة الموكلة إليه. يعرف جيداً ما الذي ينبغي عليه أن يفعله. </vt:lpstr>
      <vt:lpstr>لا ينشغل كثيراً فى التفكير فى نتائج المنافسة وخاصة فى الجوانب السلبية. أهدافه محددة وواقعية. يثق تماماً فى كفاءته وفاعليته. قادر علي تصحيح أخطائه بصورة ذاتية. </vt:lpstr>
      <vt:lpstr>خصائص الثقة الرياضية المنخفضة: متوتر وقلق. يصعب عليه التركيز والانتباه بصورة مستمرة. منزعج ولديه شكوك وعدم يقينه بالنسبة لقدراته. يفكر كثيراً فى نتائج المنافسة. أهدافه غير محددة بصورة واضحة. يشك فى كفاءته وفاعليته. يخشي الفشل بصورة مبالغ فيها.             (15 : 287) </vt:lpstr>
      <vt:lpstr>المراجع العلمية : -.اسامة كامل,علم النفس الرياضي والمفاهيم والتطبيقات,دار الفكرالعربي,1990. -.قاسم حسن حسين,الموسوعةالرياضية والبدنيةالشاملةفي الالعاب والفعاليات والعلوم الرياضية,دار الفكر للطباعة والنشر والتوزيع,1998. .محمد حسن علاوي.مدخل في علم النفس الرياضي.مركز الكتاب للنشرالقاهرة,1998ص145 - محمد حسن علاوي,سيكولوجية الاحتراق للاعب والمدرب الرياضي,ط,1998. -محمد حسن علاوي,سيكولوجية الجماعات الرياضية,مصر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الدبلومة  بنين  علم نفس رياضى استاذ المادة  استاذ دكتور عاطف نمر خليفة  استاذ مساعد دكتور محمد عبد الكريم نبهان عنوان المحاضرةالثقة بالنفس للرياضيين   تاريخ 21-3- 2020  </dc:title>
  <dc:creator>a</dc:creator>
  <cp:lastModifiedBy>a</cp:lastModifiedBy>
  <cp:revision>3</cp:revision>
  <dcterms:created xsi:type="dcterms:W3CDTF">2020-03-16T12:18:59Z</dcterms:created>
  <dcterms:modified xsi:type="dcterms:W3CDTF">2020-03-16T18:34:45Z</dcterms:modified>
</cp:coreProperties>
</file>