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1"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1A131-1F12-49D1-9A28-85985286AD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7D66E5-B90B-4E3C-BFD2-7F62B6A5F3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9A5B22-72A9-4C1E-BB24-8CD75B281030}"/>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5" name="Footer Placeholder 4">
            <a:extLst>
              <a:ext uri="{FF2B5EF4-FFF2-40B4-BE49-F238E27FC236}">
                <a16:creationId xmlns:a16="http://schemas.microsoft.com/office/drawing/2014/main" id="{9D6715AA-F5AC-43B5-9E76-EDF540971F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C9192-3DBA-44C6-A1E5-13421DFB82EB}"/>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3321090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447CF-B81C-4F35-B41B-D0ABC61D8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2A56FD-6D7B-45FD-919B-07DD9566E7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57AFBC-8B2B-42B5-BCBE-504F4E877C75}"/>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5" name="Footer Placeholder 4">
            <a:extLst>
              <a:ext uri="{FF2B5EF4-FFF2-40B4-BE49-F238E27FC236}">
                <a16:creationId xmlns:a16="http://schemas.microsoft.com/office/drawing/2014/main" id="{B8D0397C-AF8B-466A-B809-6C974F012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438CD1-6655-456C-A04E-8D81760D2EBF}"/>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349676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4C60D9-A4D9-4C66-86F4-4F07B0419E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635AD9-ED47-4F7D-A9D5-E720ABF422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F0DAD5-F3D5-4349-87D4-447E62D800F4}"/>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5" name="Footer Placeholder 4">
            <a:extLst>
              <a:ext uri="{FF2B5EF4-FFF2-40B4-BE49-F238E27FC236}">
                <a16:creationId xmlns:a16="http://schemas.microsoft.com/office/drawing/2014/main" id="{1F48EA6A-3194-49EE-97AB-88662D510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2BD263-A694-4C46-BF8B-2FA712AA9802}"/>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1521911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9AB0-D79A-49B8-B9BE-05CB5FC6C9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06CBDE-0C59-4D8D-A562-5D13C91A2C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83D3E-372A-4B6B-9DE7-D806F306B96D}"/>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5" name="Footer Placeholder 4">
            <a:extLst>
              <a:ext uri="{FF2B5EF4-FFF2-40B4-BE49-F238E27FC236}">
                <a16:creationId xmlns:a16="http://schemas.microsoft.com/office/drawing/2014/main" id="{F495E437-0B4F-4367-9414-3AFA011FF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B41BDB-6242-484D-B0CC-CA4F9183D42B}"/>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298423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AD01-9649-4A8E-A0E1-AE132B49B8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19DCE9-E445-4A3C-9BB3-8D320450C2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8B30E2-16EC-4740-9552-07D98A0F76A1}"/>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5" name="Footer Placeholder 4">
            <a:extLst>
              <a:ext uri="{FF2B5EF4-FFF2-40B4-BE49-F238E27FC236}">
                <a16:creationId xmlns:a16="http://schemas.microsoft.com/office/drawing/2014/main" id="{7BF5EDFF-45AF-4670-8DC4-730CB97EB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4838E-F0B6-4B7E-8114-4DB536B83B2E}"/>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311265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DAF5B-B011-4AE5-BC2E-937D51ECC0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BECB22-E90E-44C1-8B45-A0D51CB488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5D5326-98DD-4E17-AB5D-C1A1719539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613B02-E0C6-46BE-B34C-F2C9BCA10CC5}"/>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6" name="Footer Placeholder 5">
            <a:extLst>
              <a:ext uri="{FF2B5EF4-FFF2-40B4-BE49-F238E27FC236}">
                <a16:creationId xmlns:a16="http://schemas.microsoft.com/office/drawing/2014/main" id="{4018CE73-66EE-442A-B4AB-DB0A7EC1A7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08B5A4-E367-46B9-8ED4-A9C685680CEA}"/>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229175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63967-1753-4633-A8AF-21E500E78A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04C48A-5A9C-4EBD-B864-30423417DF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0D8C02-08E6-4F14-98E3-608E605DFD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B337E9-337E-4768-9CB6-ABD5C04135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5547CC-3AAD-455F-8326-D52E2E7FB3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54B308-7952-4A1B-AF6E-C31AB3AF2C47}"/>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8" name="Footer Placeholder 7">
            <a:extLst>
              <a:ext uri="{FF2B5EF4-FFF2-40B4-BE49-F238E27FC236}">
                <a16:creationId xmlns:a16="http://schemas.microsoft.com/office/drawing/2014/main" id="{106FB5BE-B343-47BA-AA1C-8DF06FDC24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EE01C5-79BA-41A7-8E21-319EC27EE274}"/>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3556317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A6B45-3FEF-4DA5-8F12-2964D645C6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CCEF49-FD67-4CDA-B4F8-6CC69F267773}"/>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4" name="Footer Placeholder 3">
            <a:extLst>
              <a:ext uri="{FF2B5EF4-FFF2-40B4-BE49-F238E27FC236}">
                <a16:creationId xmlns:a16="http://schemas.microsoft.com/office/drawing/2014/main" id="{437EC359-6099-424A-8FFD-ADB6FA1DAD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4DDE23-8909-41A5-84E6-8A51D41B697F}"/>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48513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528304-C1BA-4481-83B6-8D553A3567F0}"/>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3" name="Footer Placeholder 2">
            <a:extLst>
              <a:ext uri="{FF2B5EF4-FFF2-40B4-BE49-F238E27FC236}">
                <a16:creationId xmlns:a16="http://schemas.microsoft.com/office/drawing/2014/main" id="{3432C68E-915B-43E0-8949-3D9B92613B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DED27F-3D2F-4B8D-A59B-02EB3D49B3FD}"/>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19064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00E53-E260-4D42-9E69-2B27A84620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268A24-62D7-4A14-BC6D-DAC70D1BCA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F8F96C-4BB8-4F4D-B9DA-B71CDD756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0D0E48-6E3E-4109-AC32-7F3B47CEFB19}"/>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6" name="Footer Placeholder 5">
            <a:extLst>
              <a:ext uri="{FF2B5EF4-FFF2-40B4-BE49-F238E27FC236}">
                <a16:creationId xmlns:a16="http://schemas.microsoft.com/office/drawing/2014/main" id="{E2D5C1AA-08DD-4B33-99F2-44DF63AD36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F45A4-D30D-4256-9324-712F274DDFDA}"/>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130905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D6FEA-65E8-48C7-9144-C17DF5F58F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D5B520-C103-470F-A767-E01A7CF28B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677F28-98F4-4443-9D79-6273B6B9D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2BDE1-0B08-4801-AF1D-C0AA24AF7249}"/>
              </a:ext>
            </a:extLst>
          </p:cNvPr>
          <p:cNvSpPr>
            <a:spLocks noGrp="1"/>
          </p:cNvSpPr>
          <p:nvPr>
            <p:ph type="dt" sz="half" idx="10"/>
          </p:nvPr>
        </p:nvSpPr>
        <p:spPr/>
        <p:txBody>
          <a:bodyPr/>
          <a:lstStyle/>
          <a:p>
            <a:fld id="{1458AAF8-DA8A-471D-A0AC-0905952769E2}" type="datetimeFigureOut">
              <a:rPr lang="en-US" smtClean="0"/>
              <a:t>3/15/2020</a:t>
            </a:fld>
            <a:endParaRPr lang="en-US"/>
          </a:p>
        </p:txBody>
      </p:sp>
      <p:sp>
        <p:nvSpPr>
          <p:cNvPr id="6" name="Footer Placeholder 5">
            <a:extLst>
              <a:ext uri="{FF2B5EF4-FFF2-40B4-BE49-F238E27FC236}">
                <a16:creationId xmlns:a16="http://schemas.microsoft.com/office/drawing/2014/main" id="{9602A0B6-3661-4711-A91F-08D25E7DB6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7A21D-BC8D-4BA6-8BA9-DDF4313FCB18}"/>
              </a:ext>
            </a:extLst>
          </p:cNvPr>
          <p:cNvSpPr>
            <a:spLocks noGrp="1"/>
          </p:cNvSpPr>
          <p:nvPr>
            <p:ph type="sldNum" sz="quarter" idx="12"/>
          </p:nvPr>
        </p:nvSpPr>
        <p:spPr/>
        <p:txBody>
          <a:bodyPr/>
          <a:lstStyle/>
          <a:p>
            <a:fld id="{4FA8F5A4-209B-45E4-8DC8-CEDD69E62377}" type="slidenum">
              <a:rPr lang="en-US" smtClean="0"/>
              <a:t>‹#›</a:t>
            </a:fld>
            <a:endParaRPr lang="en-US"/>
          </a:p>
        </p:txBody>
      </p:sp>
    </p:spTree>
    <p:extLst>
      <p:ext uri="{BB962C8B-B14F-4D97-AF65-F5344CB8AC3E}">
        <p14:creationId xmlns:p14="http://schemas.microsoft.com/office/powerpoint/2010/main" val="637956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0060DA-320E-4362-A60D-B8C1FC876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AC6BCB-07B4-4EB6-BB8C-31DC7E3A85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708FB-34AF-42BA-91AC-0014BEEDB2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58AAF8-DA8A-471D-A0AC-0905952769E2}" type="datetimeFigureOut">
              <a:rPr lang="en-US" smtClean="0"/>
              <a:t>3/15/2020</a:t>
            </a:fld>
            <a:endParaRPr lang="en-US"/>
          </a:p>
        </p:txBody>
      </p:sp>
      <p:sp>
        <p:nvSpPr>
          <p:cNvPr id="5" name="Footer Placeholder 4">
            <a:extLst>
              <a:ext uri="{FF2B5EF4-FFF2-40B4-BE49-F238E27FC236}">
                <a16:creationId xmlns:a16="http://schemas.microsoft.com/office/drawing/2014/main" id="{BFE9B9CF-94CF-4164-BEE8-E8F1639FE9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E44573-58D1-4AF9-8A2F-5724E56B7E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8F5A4-209B-45E4-8DC8-CEDD69E62377}" type="slidenum">
              <a:rPr lang="en-US" smtClean="0"/>
              <a:t>‹#›</a:t>
            </a:fld>
            <a:endParaRPr lang="en-US"/>
          </a:p>
        </p:txBody>
      </p:sp>
    </p:spTree>
    <p:extLst>
      <p:ext uri="{BB962C8B-B14F-4D97-AF65-F5344CB8AC3E}">
        <p14:creationId xmlns:p14="http://schemas.microsoft.com/office/powerpoint/2010/main" val="97991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D8A0A-BDA6-4972-AB99-534D5BE48DE8}"/>
              </a:ext>
            </a:extLst>
          </p:cNvPr>
          <p:cNvSpPr>
            <a:spLocks noGrp="1"/>
          </p:cNvSpPr>
          <p:nvPr>
            <p:ph type="ctrTitle"/>
          </p:nvPr>
        </p:nvSpPr>
        <p:spPr>
          <a:xfrm>
            <a:off x="1524000" y="1122363"/>
            <a:ext cx="9144000" cy="2387600"/>
          </a:xfrm>
        </p:spPr>
        <p:txBody>
          <a:bodyPr>
            <a:normAutofit/>
          </a:bodyPr>
          <a:lstStyle/>
          <a:p>
            <a:r>
              <a:rPr lang="ar-EG" sz="9600"/>
              <a:t>جامعة بنها</a:t>
            </a:r>
            <a:endParaRPr lang="en-US" sz="9600" dirty="0"/>
          </a:p>
        </p:txBody>
      </p:sp>
      <p:sp>
        <p:nvSpPr>
          <p:cNvPr id="3" name="Subtitle 2">
            <a:extLst>
              <a:ext uri="{FF2B5EF4-FFF2-40B4-BE49-F238E27FC236}">
                <a16:creationId xmlns:a16="http://schemas.microsoft.com/office/drawing/2014/main" id="{92EDCE45-DD21-48EC-B13A-6B49110B13A0}"/>
              </a:ext>
            </a:extLst>
          </p:cNvPr>
          <p:cNvSpPr>
            <a:spLocks noGrp="1"/>
          </p:cNvSpPr>
          <p:nvPr>
            <p:ph type="subTitle" idx="1"/>
          </p:nvPr>
        </p:nvSpPr>
        <p:spPr>
          <a:xfrm>
            <a:off x="1524000" y="3602038"/>
            <a:ext cx="9144000" cy="1655762"/>
          </a:xfrm>
        </p:spPr>
        <p:txBody>
          <a:bodyPr>
            <a:normAutofit fontScale="70000" lnSpcReduction="20000"/>
          </a:bodyPr>
          <a:lstStyle/>
          <a:p>
            <a:r>
              <a:rPr lang="ar-EG" sz="2800" dirty="0"/>
              <a:t>كلية التربية الرياضية </a:t>
            </a:r>
          </a:p>
          <a:p>
            <a:r>
              <a:rPr lang="ar-EG" sz="2800" dirty="0"/>
              <a:t>قسم نظريات وتطبيقات الرياضات المائية</a:t>
            </a:r>
            <a:endParaRPr lang="en-US" sz="2800" dirty="0"/>
          </a:p>
          <a:p>
            <a:r>
              <a:rPr lang="ar-EG" sz="2800" dirty="0"/>
              <a:t>سباحة (1)</a:t>
            </a:r>
          </a:p>
          <a:p>
            <a:r>
              <a:rPr lang="ar-EG" b="1" dirty="0"/>
              <a:t>الإصابات الرياضية  والأمراض  في السباحة</a:t>
            </a:r>
          </a:p>
          <a:p>
            <a:r>
              <a:rPr lang="ar-EG" dirty="0"/>
              <a:t>د/ هشام عمر </a:t>
            </a:r>
            <a:endParaRPr lang="en-US" sz="2800" dirty="0"/>
          </a:p>
        </p:txBody>
      </p:sp>
    </p:spTree>
    <p:extLst>
      <p:ext uri="{BB962C8B-B14F-4D97-AF65-F5344CB8AC3E}">
        <p14:creationId xmlns:p14="http://schemas.microsoft.com/office/powerpoint/2010/main" val="593613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D665CBA-5C77-4C9D-9B8C-0669B48AE468}"/>
              </a:ext>
            </a:extLst>
          </p:cNvPr>
          <p:cNvGraphicFramePr>
            <a:graphicFrameLocks noGrp="1"/>
          </p:cNvGraphicFramePr>
          <p:nvPr>
            <p:extLst>
              <p:ext uri="{D42A27DB-BD31-4B8C-83A1-F6EECF244321}">
                <p14:modId xmlns:p14="http://schemas.microsoft.com/office/powerpoint/2010/main" val="3928502210"/>
              </p:ext>
            </p:extLst>
          </p:nvPr>
        </p:nvGraphicFramePr>
        <p:xfrm>
          <a:off x="312516" y="347241"/>
          <a:ext cx="11632557" cy="6261903"/>
        </p:xfrm>
        <a:graphic>
          <a:graphicData uri="http://schemas.openxmlformats.org/drawingml/2006/table">
            <a:tbl>
              <a:tblPr rtl="1" firstRow="1" firstCol="1" bandRow="1">
                <a:tableStyleId>{5C22544A-7EE6-4342-B048-85BDC9FD1C3A}</a:tableStyleId>
              </a:tblPr>
              <a:tblGrid>
                <a:gridCol w="663056">
                  <a:extLst>
                    <a:ext uri="{9D8B030D-6E8A-4147-A177-3AD203B41FA5}">
                      <a16:colId xmlns:a16="http://schemas.microsoft.com/office/drawing/2014/main" val="3297356422"/>
                    </a:ext>
                  </a:extLst>
                </a:gridCol>
                <a:gridCol w="2268348">
                  <a:extLst>
                    <a:ext uri="{9D8B030D-6E8A-4147-A177-3AD203B41FA5}">
                      <a16:colId xmlns:a16="http://schemas.microsoft.com/office/drawing/2014/main" val="3897317022"/>
                    </a:ext>
                  </a:extLst>
                </a:gridCol>
                <a:gridCol w="3496747">
                  <a:extLst>
                    <a:ext uri="{9D8B030D-6E8A-4147-A177-3AD203B41FA5}">
                      <a16:colId xmlns:a16="http://schemas.microsoft.com/office/drawing/2014/main" val="1995281589"/>
                    </a:ext>
                  </a:extLst>
                </a:gridCol>
                <a:gridCol w="5204406">
                  <a:extLst>
                    <a:ext uri="{9D8B030D-6E8A-4147-A177-3AD203B41FA5}">
                      <a16:colId xmlns:a16="http://schemas.microsoft.com/office/drawing/2014/main" val="647386881"/>
                    </a:ext>
                  </a:extLst>
                </a:gridCol>
              </a:tblGrid>
              <a:tr h="419324">
                <a:tc>
                  <a:txBody>
                    <a:bodyPr/>
                    <a:lstStyle/>
                    <a:p>
                      <a:pPr marL="0" marR="0" algn="ctr" rtl="1">
                        <a:spcBef>
                          <a:spcPts val="0"/>
                        </a:spcBef>
                        <a:spcAft>
                          <a:spcPts val="0"/>
                        </a:spcAft>
                      </a:pPr>
                      <a:r>
                        <a:rPr lang="ar-SA" sz="1500">
                          <a:effectLst/>
                        </a:rPr>
                        <a:t>م</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الإصابة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أسباب الحدوث</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كيفية العلاج</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2765921"/>
                  </a:ext>
                </a:extLst>
              </a:tr>
              <a:tr h="2487989">
                <a:tc>
                  <a:txBody>
                    <a:bodyPr/>
                    <a:lstStyle/>
                    <a:p>
                      <a:pPr marL="0" marR="0" algn="justLow" rtl="1">
                        <a:spcBef>
                          <a:spcPts val="0"/>
                        </a:spcBef>
                        <a:spcAft>
                          <a:spcPts val="0"/>
                        </a:spcAft>
                      </a:pPr>
                      <a:r>
                        <a:rPr lang="ar-SA" sz="1500" dirty="0">
                          <a:effectLst/>
                        </a:rPr>
                        <a:t>6</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التهاب الجلد</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ينشأ التهاب الجلد من ملامسة الجلد لمختلف المواد الحيوانية والنباتية والكيميائية ومن الحرارة ومن البرودة ومن أنواع معينة من الأغذية وفي بعض الحالات يكون سبب التهاب الجلد سبباً نفسياً أكثر من بدنياً.</a:t>
                      </a:r>
                      <a:endParaRPr lang="en-US" sz="1200">
                        <a:effectLst/>
                      </a:endParaRPr>
                    </a:p>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علاج التهابات الجلد واسع الاختلاف ويتحدد نوعه وفقاً للسبب وان كان مزمن أو طاريء ، والطبيب هو الوحيد القادر علي تشخيص سبب الالتهاب وتحديد نوع العلاج المناسب .</a:t>
                      </a:r>
                      <a:endParaRPr lang="en-US" sz="1200">
                        <a:effectLst/>
                      </a:endParaRPr>
                    </a:p>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9690585"/>
                  </a:ext>
                </a:extLst>
              </a:tr>
              <a:tr h="3354590">
                <a:tc>
                  <a:txBody>
                    <a:bodyPr/>
                    <a:lstStyle/>
                    <a:p>
                      <a:pPr marL="0" marR="0" algn="justLow" rtl="1">
                        <a:spcBef>
                          <a:spcPts val="0"/>
                        </a:spcBef>
                        <a:spcAft>
                          <a:spcPts val="0"/>
                        </a:spcAft>
                      </a:pPr>
                      <a:r>
                        <a:rPr lang="ar-SA" sz="1500">
                          <a:effectLst/>
                        </a:rPr>
                        <a:t>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التنية الملونة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وهي شكلها مستدير او شبكي وتختلف في الحجم من رأس الدبوس إلي العملة الصغيرة ، وتميز الإصابة الجلدية بهذا المرض بوجود بقع علي سطح الجلد تميل الي اللون البني الفاتح أو الزهري المائل للإحمرار.</a:t>
                      </a:r>
                      <a:endParaRPr lang="en-US" sz="1200">
                        <a:effectLst/>
                      </a:endParaRPr>
                    </a:p>
                    <a:p>
                      <a:pPr marL="0" marR="0" algn="justLow" rtl="1">
                        <a:spcBef>
                          <a:spcPts val="0"/>
                        </a:spcBef>
                        <a:spcAft>
                          <a:spcPts val="0"/>
                        </a:spcAft>
                      </a:pPr>
                      <a:r>
                        <a:rPr lang="ar-SA" sz="1500">
                          <a:effectLst/>
                        </a:rPr>
                        <a:t>وتنتشر قشور المرض علي الجلد ويكسو تلك البقع قشور خفيفة ولا تتسبب في أعراض كالحكة.</a:t>
                      </a:r>
                      <a:endParaRPr lang="en-US" sz="1200">
                        <a:effectLst/>
                      </a:endParaRPr>
                    </a:p>
                    <a:p>
                      <a:pPr marL="0" marR="0" algn="justLow" rtl="1">
                        <a:spcBef>
                          <a:spcPts val="0"/>
                        </a:spcBef>
                        <a:spcAft>
                          <a:spcPts val="0"/>
                        </a:spcAft>
                      </a:pPr>
                      <a:r>
                        <a:rPr lang="ar-SA" sz="15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marR="0" lvl="0" indent="-342900" algn="justLow" rtl="1">
                        <a:spcBef>
                          <a:spcPts val="0"/>
                        </a:spcBef>
                        <a:spcAft>
                          <a:spcPts val="0"/>
                        </a:spcAft>
                        <a:buFont typeface="+mj-lt"/>
                        <a:buAutoNum type="arabicPeriod"/>
                        <a:tabLst>
                          <a:tab pos="495300" algn="l"/>
                        </a:tabLst>
                      </a:pPr>
                      <a:r>
                        <a:rPr lang="ar-SA" sz="1500" dirty="0">
                          <a:effectLst/>
                        </a:rPr>
                        <a:t>سلفر (الكبريت)</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السلسليك اسيد</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صوديوم هايكوسفايد</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غلي الملابس لمنع عودة العدوي ويفضل كيها.</a:t>
                      </a:r>
                      <a:endParaRPr lang="en-US" sz="1200" dirty="0">
                        <a:effectLst/>
                      </a:endParaRPr>
                    </a:p>
                    <a:p>
                      <a:pPr marL="0" marR="0" algn="justLow" rtl="1">
                        <a:spcBef>
                          <a:spcPts val="0"/>
                        </a:spcBef>
                        <a:spcAft>
                          <a:spcPts val="0"/>
                        </a:spcAft>
                      </a:pPr>
                      <a:r>
                        <a:rPr lang="ar-SA" sz="1500" dirty="0">
                          <a:effectLst/>
                        </a:rPr>
                        <a:t>مكان الاصابة:</a:t>
                      </a:r>
                      <a:endParaRPr lang="en-US" sz="1200" dirty="0">
                        <a:effectLst/>
                      </a:endParaRPr>
                    </a:p>
                    <a:p>
                      <a:pPr marL="0" marR="0" algn="justLow" rtl="1">
                        <a:spcBef>
                          <a:spcPts val="0"/>
                        </a:spcBef>
                        <a:spcAft>
                          <a:spcPts val="0"/>
                        </a:spcAft>
                      </a:pPr>
                      <a:r>
                        <a:rPr lang="ar-SA" sz="1500" dirty="0">
                          <a:effectLst/>
                        </a:rPr>
                        <a:t>النصف العلوي من الجسم (الرقبة، الظهر، الصدر، البطن) وتزيد الاصابة في الاجناس السوداء</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55996783"/>
                  </a:ext>
                </a:extLst>
              </a:tr>
            </a:tbl>
          </a:graphicData>
        </a:graphic>
      </p:graphicFrame>
    </p:spTree>
    <p:extLst>
      <p:ext uri="{BB962C8B-B14F-4D97-AF65-F5344CB8AC3E}">
        <p14:creationId xmlns:p14="http://schemas.microsoft.com/office/powerpoint/2010/main" val="2837365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4B7488D-240E-4DC5-A367-8EDC3D702111}"/>
              </a:ext>
            </a:extLst>
          </p:cNvPr>
          <p:cNvGraphicFramePr>
            <a:graphicFrameLocks noGrp="1"/>
          </p:cNvGraphicFramePr>
          <p:nvPr>
            <p:extLst>
              <p:ext uri="{D42A27DB-BD31-4B8C-83A1-F6EECF244321}">
                <p14:modId xmlns:p14="http://schemas.microsoft.com/office/powerpoint/2010/main" val="1626406689"/>
              </p:ext>
            </p:extLst>
          </p:nvPr>
        </p:nvGraphicFramePr>
        <p:xfrm>
          <a:off x="428263" y="300942"/>
          <a:ext cx="11539960" cy="6204030"/>
        </p:xfrm>
        <a:graphic>
          <a:graphicData uri="http://schemas.openxmlformats.org/drawingml/2006/table">
            <a:tbl>
              <a:tblPr rtl="1" firstRow="1" firstCol="1" bandRow="1">
                <a:tableStyleId>{5C22544A-7EE6-4342-B048-85BDC9FD1C3A}</a:tableStyleId>
              </a:tblPr>
              <a:tblGrid>
                <a:gridCol w="655469">
                  <a:extLst>
                    <a:ext uri="{9D8B030D-6E8A-4147-A177-3AD203B41FA5}">
                      <a16:colId xmlns:a16="http://schemas.microsoft.com/office/drawing/2014/main" val="4159546164"/>
                    </a:ext>
                  </a:extLst>
                </a:gridCol>
                <a:gridCol w="1387104">
                  <a:extLst>
                    <a:ext uri="{9D8B030D-6E8A-4147-A177-3AD203B41FA5}">
                      <a16:colId xmlns:a16="http://schemas.microsoft.com/office/drawing/2014/main" val="2297127973"/>
                    </a:ext>
                  </a:extLst>
                </a:gridCol>
                <a:gridCol w="4161310">
                  <a:extLst>
                    <a:ext uri="{9D8B030D-6E8A-4147-A177-3AD203B41FA5}">
                      <a16:colId xmlns:a16="http://schemas.microsoft.com/office/drawing/2014/main" val="2785779008"/>
                    </a:ext>
                  </a:extLst>
                </a:gridCol>
                <a:gridCol w="5336077">
                  <a:extLst>
                    <a:ext uri="{9D8B030D-6E8A-4147-A177-3AD203B41FA5}">
                      <a16:colId xmlns:a16="http://schemas.microsoft.com/office/drawing/2014/main" val="3418917409"/>
                    </a:ext>
                  </a:extLst>
                </a:gridCol>
              </a:tblGrid>
              <a:tr h="344668">
                <a:tc>
                  <a:txBody>
                    <a:bodyPr/>
                    <a:lstStyle/>
                    <a:p>
                      <a:pPr marL="0" marR="0" algn="ctr" rtl="1">
                        <a:spcBef>
                          <a:spcPts val="0"/>
                        </a:spcBef>
                        <a:spcAft>
                          <a:spcPts val="0"/>
                        </a:spcAft>
                      </a:pPr>
                      <a:r>
                        <a:rPr lang="ar-SA" sz="1500" dirty="0">
                          <a:effectLst/>
                        </a:rPr>
                        <a:t>م</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الإصابة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شكلها</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مكان الإصابة و العلاج</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09484196"/>
                  </a:ext>
                </a:extLst>
              </a:tr>
              <a:tr h="2412679">
                <a:tc>
                  <a:txBody>
                    <a:bodyPr/>
                    <a:lstStyle/>
                    <a:p>
                      <a:pPr marL="0" marR="0" algn="justLow" rtl="1">
                        <a:spcBef>
                          <a:spcPts val="0"/>
                        </a:spcBef>
                        <a:spcAft>
                          <a:spcPts val="0"/>
                        </a:spcAft>
                      </a:pPr>
                      <a:r>
                        <a:rPr lang="ar-SA" sz="1500">
                          <a:effectLst/>
                        </a:rPr>
                        <a:t>8</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التنيا الحلقية: (قوباء الجسم)</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يكون الجلد المصاب مكسو بقشور وبقع صغيرة حمراء دائرية الشكل الا انها تكبر بسرعة مكونة دوائر ذات حافة مرتفعة مكسوة بحبيبات وحويصلات وقد يصل قطر الدائرة الي بوصتين عند ميل هذه البقع للشفاء خاصتاً في وسطها، وقد لاتشفي البقع في وسطها وتظهر علي شكل بقع ملتهبة تعلوها قشور ولا يصحب هذا المرض اعراض الحكة والهرش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يصيب الجلد وخاصتاً جلد الوجه والرقبة والجزع والأذرع والأرجل </a:t>
                      </a:r>
                      <a:endParaRPr lang="en-US" sz="1200">
                        <a:effectLst/>
                      </a:endParaRPr>
                    </a:p>
                    <a:p>
                      <a:pPr marL="0" marR="0" algn="justLow" rtl="1">
                        <a:spcBef>
                          <a:spcPts val="0"/>
                        </a:spcBef>
                        <a:spcAft>
                          <a:spcPts val="0"/>
                        </a:spcAft>
                      </a:pPr>
                      <a:r>
                        <a:rPr lang="ar-SA" sz="1500">
                          <a:effectLst/>
                        </a:rPr>
                        <a:t>العلاج الطبي:</a:t>
                      </a:r>
                      <a:endParaRPr lang="en-US" sz="1200">
                        <a:effectLst/>
                      </a:endParaRPr>
                    </a:p>
                    <a:p>
                      <a:pPr marL="0" marR="0" algn="justLow" rtl="1">
                        <a:spcBef>
                          <a:spcPts val="0"/>
                        </a:spcBef>
                        <a:spcAft>
                          <a:spcPts val="0"/>
                        </a:spcAft>
                      </a:pPr>
                      <a:r>
                        <a:rPr lang="ar-SA" sz="1500">
                          <a:effectLst/>
                        </a:rPr>
                        <a:t>استعمال غسول الكلامينا مرة كل ساعتين نهاراً أما في الليل فيستعمل مرهم هوتافليد المخفف.</a:t>
                      </a:r>
                      <a:endParaRPr lang="en-US" sz="1200">
                        <a:effectLst/>
                      </a:endParaRPr>
                    </a:p>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8084500"/>
                  </a:ext>
                </a:extLst>
              </a:tr>
              <a:tr h="3446683">
                <a:tc>
                  <a:txBody>
                    <a:bodyPr/>
                    <a:lstStyle/>
                    <a:p>
                      <a:pPr marL="0" marR="0" algn="justLow" rtl="1">
                        <a:spcBef>
                          <a:spcPts val="0"/>
                        </a:spcBef>
                        <a:spcAft>
                          <a:spcPts val="0"/>
                        </a:spcAft>
                      </a:pPr>
                      <a:r>
                        <a:rPr lang="ar-SA" sz="1500">
                          <a:effectLst/>
                        </a:rPr>
                        <a:t>9</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التنيا الوركية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تظهر علي شكل بقعة بنية اللون او حمراء مكسوة بقشور قليلة وحافة البقع مرتفعة وعليها حويصلات ويصيب الجلد تسلخات والتهابات جلدية ويتبعها حكة او هرش بسيط والم بسيط وتزداد الاصابة بالبقع أو التعطين بسبب العرق.</a:t>
                      </a:r>
                      <a:endParaRPr lang="en-US" sz="1200">
                        <a:effectLst/>
                      </a:endParaRPr>
                    </a:p>
                    <a:p>
                      <a:pPr marL="0" marR="0" algn="justLow" rtl="1">
                        <a:spcBef>
                          <a:spcPts val="0"/>
                        </a:spcBef>
                        <a:spcAft>
                          <a:spcPts val="0"/>
                        </a:spcAft>
                      </a:pPr>
                      <a:r>
                        <a:rPr lang="ar-SA" sz="15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تصيب الجزء الداخلي اعلي الفخذ والعانة وبين الاليتين ( حول الشرج) واعضاء التناسل والابطين تحت الثديين ومناطق الحبل السري وهي تصيب النساء اكثر من الرجال بسبب الملابس الضيقة</a:t>
                      </a:r>
                      <a:endParaRPr lang="en-US" sz="1200" dirty="0">
                        <a:effectLst/>
                      </a:endParaRPr>
                    </a:p>
                    <a:p>
                      <a:pPr marL="0" marR="0" algn="justLow" rtl="1">
                        <a:spcBef>
                          <a:spcPts val="0"/>
                        </a:spcBef>
                        <a:spcAft>
                          <a:spcPts val="0"/>
                        </a:spcAft>
                      </a:pPr>
                      <a:r>
                        <a:rPr lang="ar-SA" sz="1500" dirty="0">
                          <a:effectLst/>
                        </a:rPr>
                        <a:t>العلاج:</a:t>
                      </a:r>
                      <a:endParaRPr lang="en-US" sz="1200" dirty="0">
                        <a:effectLst/>
                      </a:endParaRPr>
                    </a:p>
                    <a:p>
                      <a:pPr marL="0" marR="0" algn="justLow" rtl="1">
                        <a:spcBef>
                          <a:spcPts val="0"/>
                        </a:spcBef>
                        <a:spcAft>
                          <a:spcPts val="0"/>
                        </a:spcAft>
                      </a:pPr>
                      <a:r>
                        <a:rPr lang="ar-SA" sz="1500" dirty="0">
                          <a:effectLst/>
                        </a:rPr>
                        <a:t>قبل النوم يعمل حمام برمنجانات نصفي بنسبة 3  % الي 4  % ثم يجفف الجلد جيداً ثم يستعمل مرهم هويتفليد المخفف الي النصف وفي الصباح من كل يوم توضع بودرة تلك تحتوي علي 1% سلسليك ، مع العمل علي حفظ الموقع جافا باردا وذلك بارتداء ملابس فضفاضة حيث أن الحرارة والرطوبة وكثرة العرق واحتكاك الملابس يساعد علي نمو الفطر.</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9248321"/>
                  </a:ext>
                </a:extLst>
              </a:tr>
            </a:tbl>
          </a:graphicData>
        </a:graphic>
      </p:graphicFrame>
    </p:spTree>
    <p:extLst>
      <p:ext uri="{BB962C8B-B14F-4D97-AF65-F5344CB8AC3E}">
        <p14:creationId xmlns:p14="http://schemas.microsoft.com/office/powerpoint/2010/main" val="583786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CAD70-83CB-4ECB-BC88-FC8CAD2A41F7}"/>
              </a:ext>
            </a:extLst>
          </p:cNvPr>
          <p:cNvSpPr>
            <a:spLocks noGrp="1"/>
          </p:cNvSpPr>
          <p:nvPr>
            <p:ph type="title"/>
          </p:nvPr>
        </p:nvSpPr>
        <p:spPr>
          <a:xfrm>
            <a:off x="838200" y="365125"/>
            <a:ext cx="10515600" cy="5005528"/>
          </a:xfrm>
        </p:spPr>
        <p:txBody>
          <a:bodyPr/>
          <a:lstStyle/>
          <a:p>
            <a:pPr algn="ctr"/>
            <a:r>
              <a:rPr lang="ar-EG" dirty="0"/>
              <a:t>المادة العلمية تحت مسئولية أستاذ المقرر ودون أدنى مسئولية على الكلية أو الجامعة</a:t>
            </a:r>
            <a:endParaRPr lang="en-US" dirty="0"/>
          </a:p>
        </p:txBody>
      </p:sp>
    </p:spTree>
    <p:extLst>
      <p:ext uri="{BB962C8B-B14F-4D97-AF65-F5344CB8AC3E}">
        <p14:creationId xmlns:p14="http://schemas.microsoft.com/office/powerpoint/2010/main" val="322616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4CEFFA9B-8DA7-482F-805B-7EEF0B9A625E}"/>
              </a:ext>
            </a:extLst>
          </p:cNvPr>
          <p:cNvSpPr>
            <a:spLocks noGrp="1"/>
          </p:cNvSpPr>
          <p:nvPr>
            <p:ph type="title"/>
          </p:nvPr>
        </p:nvSpPr>
        <p:spPr>
          <a:xfrm>
            <a:off x="5000438" y="802955"/>
            <a:ext cx="6071643" cy="1454051"/>
          </a:xfrm>
        </p:spPr>
        <p:txBody>
          <a:bodyPr vert="horz" lIns="91440" tIns="45720" rIns="91440" bIns="45720" rtlCol="0" anchor="ctr">
            <a:normAutofit/>
          </a:bodyPr>
          <a:lstStyle/>
          <a:p>
            <a:pPr algn="r" rtl="1"/>
            <a:r>
              <a:rPr lang="en-US" sz="4400" b="1" dirty="0" err="1">
                <a:solidFill>
                  <a:srgbClr val="000000"/>
                </a:solidFill>
              </a:rPr>
              <a:t>الإصابات</a:t>
            </a:r>
            <a:r>
              <a:rPr lang="en-US" sz="4400" b="1" dirty="0">
                <a:solidFill>
                  <a:srgbClr val="000000"/>
                </a:solidFill>
              </a:rPr>
              <a:t> </a:t>
            </a:r>
            <a:r>
              <a:rPr lang="en-US" sz="4400" b="1" dirty="0" err="1">
                <a:solidFill>
                  <a:srgbClr val="000000"/>
                </a:solidFill>
              </a:rPr>
              <a:t>المرتبطة</a:t>
            </a:r>
            <a:r>
              <a:rPr lang="en-US" sz="4400" b="1" dirty="0">
                <a:solidFill>
                  <a:srgbClr val="000000"/>
                </a:solidFill>
              </a:rPr>
              <a:t> بالسباحة</a:t>
            </a:r>
            <a:endParaRPr lang="en-US" sz="4400" dirty="0">
              <a:solidFill>
                <a:srgbClr val="000000"/>
              </a:solidFill>
            </a:endParaRPr>
          </a:p>
        </p:txBody>
      </p:sp>
      <p:sp>
        <p:nvSpPr>
          <p:cNvPr id="25"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3" descr="depositphotos_22675593-stock-photo-male-knee-pain">
            <a:extLst>
              <a:ext uri="{FF2B5EF4-FFF2-40B4-BE49-F238E27FC236}">
                <a16:creationId xmlns:a16="http://schemas.microsoft.com/office/drawing/2014/main" id="{362BFB6C-FC60-4661-914E-C159F4351FD8}"/>
              </a:ext>
            </a:extLst>
          </p:cNvPr>
          <p:cNvPicPr>
            <a:picLocks noGrp="1" noChangeAspect="1" noChangeArrowheads="1"/>
          </p:cNvPicPr>
          <p:nvPr>
            <p:ph type="pic" idx="1"/>
          </p:nvPr>
        </p:nvPicPr>
        <p:blipFill rotWithShape="1">
          <a:blip r:embed="rId3">
            <a:alphaModFix/>
            <a:extLst>
              <a:ext uri="{28A0092B-C50C-407E-A947-70E740481C1C}">
                <a14:useLocalDpi xmlns:a14="http://schemas.microsoft.com/office/drawing/2010/main" val="0"/>
              </a:ext>
            </a:extLst>
          </a:blip>
          <a:srcRect r="4455" b="-3"/>
          <a:stretch/>
        </p:blipFill>
        <p:spPr bwMode="auto">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a:extLst>
              <a:ext uri="{FF2B5EF4-FFF2-40B4-BE49-F238E27FC236}">
                <a16:creationId xmlns:a16="http://schemas.microsoft.com/office/drawing/2014/main" id="{CB58CE16-97BB-46D4-98E8-8B9C5FDF1B63}"/>
              </a:ext>
            </a:extLst>
          </p:cNvPr>
          <p:cNvSpPr>
            <a:spLocks noGrp="1"/>
          </p:cNvSpPr>
          <p:nvPr>
            <p:ph type="body" sz="half" idx="2"/>
          </p:nvPr>
        </p:nvSpPr>
        <p:spPr>
          <a:xfrm>
            <a:off x="5000439" y="2025570"/>
            <a:ext cx="6068112" cy="2754774"/>
          </a:xfrm>
        </p:spPr>
        <p:txBody>
          <a:bodyPr vert="horz" lIns="91440" tIns="45720" rIns="91440" bIns="45720" rtlCol="0" anchor="ctr">
            <a:normAutofit/>
          </a:bodyPr>
          <a:lstStyle/>
          <a:p>
            <a:pPr indent="-228600" algn="r" rtl="1">
              <a:spcAft>
                <a:spcPts val="600"/>
              </a:spcAft>
              <a:buFont typeface="Arial" panose="020B0604020202020204" pitchFamily="34" charset="0"/>
              <a:buChar char="•"/>
            </a:pPr>
            <a:r>
              <a:rPr lang="en-US" sz="2000" dirty="0" err="1">
                <a:solidFill>
                  <a:srgbClr val="000000"/>
                </a:solidFill>
              </a:rPr>
              <a:t>تعتبر</a:t>
            </a:r>
            <a:r>
              <a:rPr lang="en-US" sz="2000" dirty="0">
                <a:solidFill>
                  <a:srgbClr val="000000"/>
                </a:solidFill>
              </a:rPr>
              <a:t> </a:t>
            </a:r>
            <a:r>
              <a:rPr lang="en-US" sz="2000" dirty="0" err="1">
                <a:solidFill>
                  <a:srgbClr val="000000"/>
                </a:solidFill>
              </a:rPr>
              <a:t>السباحة</a:t>
            </a:r>
            <a:r>
              <a:rPr lang="en-US" sz="2000" dirty="0">
                <a:solidFill>
                  <a:srgbClr val="000000"/>
                </a:solidFill>
              </a:rPr>
              <a:t> </a:t>
            </a:r>
            <a:r>
              <a:rPr lang="en-US" sz="2000" dirty="0" err="1">
                <a:solidFill>
                  <a:srgbClr val="000000"/>
                </a:solidFill>
              </a:rPr>
              <a:t>من</a:t>
            </a:r>
            <a:r>
              <a:rPr lang="en-US" sz="2000" dirty="0">
                <a:solidFill>
                  <a:srgbClr val="000000"/>
                </a:solidFill>
              </a:rPr>
              <a:t> </a:t>
            </a:r>
            <a:r>
              <a:rPr lang="en-US" sz="2000" dirty="0" err="1">
                <a:solidFill>
                  <a:srgbClr val="000000"/>
                </a:solidFill>
              </a:rPr>
              <a:t>أقل</a:t>
            </a:r>
            <a:r>
              <a:rPr lang="en-US" sz="2000" dirty="0">
                <a:solidFill>
                  <a:srgbClr val="000000"/>
                </a:solidFill>
              </a:rPr>
              <a:t> </a:t>
            </a:r>
            <a:r>
              <a:rPr lang="en-US" sz="2000" dirty="0" err="1">
                <a:solidFill>
                  <a:srgbClr val="000000"/>
                </a:solidFill>
              </a:rPr>
              <a:t>الرياضات</a:t>
            </a:r>
            <a:r>
              <a:rPr lang="en-US" sz="2000" dirty="0">
                <a:solidFill>
                  <a:srgbClr val="000000"/>
                </a:solidFill>
              </a:rPr>
              <a:t> </a:t>
            </a:r>
            <a:r>
              <a:rPr lang="en-US" sz="2000" dirty="0" err="1">
                <a:solidFill>
                  <a:srgbClr val="000000"/>
                </a:solidFill>
              </a:rPr>
              <a:t>التي</a:t>
            </a:r>
            <a:r>
              <a:rPr lang="en-US" sz="2000" dirty="0">
                <a:solidFill>
                  <a:srgbClr val="000000"/>
                </a:solidFill>
              </a:rPr>
              <a:t> </a:t>
            </a:r>
            <a:r>
              <a:rPr lang="en-US" sz="2000" dirty="0" err="1">
                <a:solidFill>
                  <a:srgbClr val="000000"/>
                </a:solidFill>
              </a:rPr>
              <a:t>يتعرض</a:t>
            </a:r>
            <a:r>
              <a:rPr lang="en-US" sz="2000" dirty="0">
                <a:solidFill>
                  <a:srgbClr val="000000"/>
                </a:solidFill>
              </a:rPr>
              <a:t> </a:t>
            </a:r>
            <a:r>
              <a:rPr lang="en-US" sz="2000" dirty="0" err="1">
                <a:solidFill>
                  <a:srgbClr val="000000"/>
                </a:solidFill>
              </a:rPr>
              <a:t>لاعبيها</a:t>
            </a:r>
            <a:r>
              <a:rPr lang="en-US" sz="2000" dirty="0">
                <a:solidFill>
                  <a:srgbClr val="000000"/>
                </a:solidFill>
              </a:rPr>
              <a:t> </a:t>
            </a:r>
            <a:r>
              <a:rPr lang="en-US" sz="2000" dirty="0" err="1">
                <a:solidFill>
                  <a:srgbClr val="000000"/>
                </a:solidFill>
              </a:rPr>
              <a:t>للإصابة</a:t>
            </a:r>
            <a:r>
              <a:rPr lang="en-US" sz="2000" dirty="0">
                <a:solidFill>
                  <a:srgbClr val="000000"/>
                </a:solidFill>
              </a:rPr>
              <a:t> </a:t>
            </a:r>
            <a:r>
              <a:rPr lang="en-US" sz="2000" dirty="0" err="1">
                <a:solidFill>
                  <a:srgbClr val="000000"/>
                </a:solidFill>
              </a:rPr>
              <a:t>وذلك</a:t>
            </a:r>
            <a:r>
              <a:rPr lang="en-US" sz="2000" dirty="0">
                <a:solidFill>
                  <a:srgbClr val="000000"/>
                </a:solidFill>
              </a:rPr>
              <a:t> </a:t>
            </a:r>
            <a:r>
              <a:rPr lang="en-US" sz="2000" dirty="0" err="1">
                <a:solidFill>
                  <a:srgbClr val="000000"/>
                </a:solidFill>
              </a:rPr>
              <a:t>لتوفر</a:t>
            </a:r>
            <a:r>
              <a:rPr lang="en-US" sz="2000" dirty="0">
                <a:solidFill>
                  <a:srgbClr val="000000"/>
                </a:solidFill>
              </a:rPr>
              <a:t> </a:t>
            </a:r>
            <a:r>
              <a:rPr lang="en-US" sz="2000" dirty="0" err="1">
                <a:solidFill>
                  <a:srgbClr val="000000"/>
                </a:solidFill>
              </a:rPr>
              <a:t>العديد</a:t>
            </a:r>
            <a:r>
              <a:rPr lang="en-US" sz="2000" dirty="0">
                <a:solidFill>
                  <a:srgbClr val="000000"/>
                </a:solidFill>
              </a:rPr>
              <a:t> </a:t>
            </a:r>
            <a:r>
              <a:rPr lang="en-US" sz="2000" dirty="0" err="1">
                <a:solidFill>
                  <a:srgbClr val="000000"/>
                </a:solidFill>
              </a:rPr>
              <a:t>من</a:t>
            </a:r>
            <a:r>
              <a:rPr lang="en-US" sz="2000" dirty="0">
                <a:solidFill>
                  <a:srgbClr val="000000"/>
                </a:solidFill>
              </a:rPr>
              <a:t> </a:t>
            </a:r>
            <a:r>
              <a:rPr lang="en-US" sz="2000" dirty="0" err="1">
                <a:solidFill>
                  <a:srgbClr val="000000"/>
                </a:solidFill>
              </a:rPr>
              <a:t>الأسباب</a:t>
            </a:r>
            <a:r>
              <a:rPr lang="en-US" sz="2000" dirty="0">
                <a:solidFill>
                  <a:srgbClr val="000000"/>
                </a:solidFill>
              </a:rPr>
              <a:t> </a:t>
            </a:r>
            <a:r>
              <a:rPr lang="en-US" sz="2000" dirty="0" err="1">
                <a:solidFill>
                  <a:srgbClr val="000000"/>
                </a:solidFill>
              </a:rPr>
              <a:t>منها</a:t>
            </a:r>
            <a:r>
              <a:rPr lang="en-US" sz="2000" dirty="0">
                <a:solidFill>
                  <a:srgbClr val="000000"/>
                </a:solidFill>
              </a:rPr>
              <a:t>:</a:t>
            </a:r>
          </a:p>
          <a:p>
            <a:pPr lvl="0" indent="-228600" algn="r" rtl="1">
              <a:spcAft>
                <a:spcPts val="600"/>
              </a:spcAft>
              <a:buFont typeface="Arial" panose="020B0604020202020204" pitchFamily="34" charset="0"/>
              <a:buChar char="•"/>
            </a:pPr>
            <a:r>
              <a:rPr lang="en-US" sz="2000" dirty="0" err="1">
                <a:solidFill>
                  <a:srgbClr val="000000"/>
                </a:solidFill>
              </a:rPr>
              <a:t>توفر</a:t>
            </a:r>
            <a:r>
              <a:rPr lang="en-US" sz="2000" dirty="0">
                <a:solidFill>
                  <a:srgbClr val="000000"/>
                </a:solidFill>
              </a:rPr>
              <a:t> </a:t>
            </a:r>
            <a:r>
              <a:rPr lang="en-US" sz="2000" dirty="0" err="1">
                <a:solidFill>
                  <a:srgbClr val="000000"/>
                </a:solidFill>
              </a:rPr>
              <a:t>عوامل</a:t>
            </a:r>
            <a:r>
              <a:rPr lang="en-US" sz="2000" dirty="0">
                <a:solidFill>
                  <a:srgbClr val="000000"/>
                </a:solidFill>
              </a:rPr>
              <a:t> </a:t>
            </a:r>
            <a:r>
              <a:rPr lang="en-US" sz="2000" dirty="0" err="1">
                <a:solidFill>
                  <a:srgbClr val="000000"/>
                </a:solidFill>
              </a:rPr>
              <a:t>الامن</a:t>
            </a:r>
            <a:r>
              <a:rPr lang="en-US" sz="2000" dirty="0">
                <a:solidFill>
                  <a:srgbClr val="000000"/>
                </a:solidFill>
              </a:rPr>
              <a:t> </a:t>
            </a:r>
            <a:r>
              <a:rPr lang="en-US" sz="2000" dirty="0" err="1">
                <a:solidFill>
                  <a:srgbClr val="000000"/>
                </a:solidFill>
              </a:rPr>
              <a:t>والسلامة</a:t>
            </a:r>
            <a:r>
              <a:rPr lang="en-US" sz="2000" dirty="0">
                <a:solidFill>
                  <a:srgbClr val="000000"/>
                </a:solidFill>
              </a:rPr>
              <a:t> </a:t>
            </a:r>
            <a:r>
              <a:rPr lang="en-US" sz="2000" dirty="0" err="1">
                <a:solidFill>
                  <a:srgbClr val="000000"/>
                </a:solidFill>
              </a:rPr>
              <a:t>في</a:t>
            </a:r>
            <a:r>
              <a:rPr lang="en-US" sz="2000" dirty="0">
                <a:solidFill>
                  <a:srgbClr val="000000"/>
                </a:solidFill>
              </a:rPr>
              <a:t> </a:t>
            </a:r>
            <a:r>
              <a:rPr lang="en-US" sz="2000" dirty="0" err="1">
                <a:solidFill>
                  <a:srgbClr val="000000"/>
                </a:solidFill>
              </a:rPr>
              <a:t>معظم</a:t>
            </a:r>
            <a:r>
              <a:rPr lang="en-US" sz="2000" dirty="0">
                <a:solidFill>
                  <a:srgbClr val="000000"/>
                </a:solidFill>
              </a:rPr>
              <a:t> </a:t>
            </a:r>
            <a:r>
              <a:rPr lang="en-US" sz="2000" dirty="0" err="1">
                <a:solidFill>
                  <a:srgbClr val="000000"/>
                </a:solidFill>
              </a:rPr>
              <a:t>حمامات</a:t>
            </a:r>
            <a:r>
              <a:rPr lang="en-US" sz="2000" dirty="0">
                <a:solidFill>
                  <a:srgbClr val="000000"/>
                </a:solidFill>
              </a:rPr>
              <a:t> </a:t>
            </a:r>
            <a:r>
              <a:rPr lang="en-US" sz="2000" dirty="0" err="1">
                <a:solidFill>
                  <a:srgbClr val="000000"/>
                </a:solidFill>
              </a:rPr>
              <a:t>السباحة</a:t>
            </a:r>
            <a:r>
              <a:rPr lang="en-US" sz="2000" dirty="0">
                <a:solidFill>
                  <a:srgbClr val="000000"/>
                </a:solidFill>
              </a:rPr>
              <a:t> </a:t>
            </a:r>
          </a:p>
          <a:p>
            <a:pPr indent="-228600" algn="r" rtl="1">
              <a:spcAft>
                <a:spcPts val="600"/>
              </a:spcAft>
              <a:buFont typeface="Arial" panose="020B0604020202020204" pitchFamily="34" charset="0"/>
              <a:buChar char="•"/>
            </a:pPr>
            <a:r>
              <a:rPr lang="en-US" sz="2000" dirty="0" err="1">
                <a:solidFill>
                  <a:srgbClr val="000000"/>
                </a:solidFill>
              </a:rPr>
              <a:t>هي</a:t>
            </a:r>
            <a:r>
              <a:rPr lang="en-US" sz="2000" dirty="0">
                <a:solidFill>
                  <a:srgbClr val="000000"/>
                </a:solidFill>
              </a:rPr>
              <a:t> </a:t>
            </a:r>
            <a:r>
              <a:rPr lang="en-US" sz="2000" dirty="0" err="1">
                <a:solidFill>
                  <a:srgbClr val="000000"/>
                </a:solidFill>
              </a:rPr>
              <a:t>رياضة</a:t>
            </a:r>
            <a:r>
              <a:rPr lang="en-US" sz="2000" dirty="0">
                <a:solidFill>
                  <a:srgbClr val="000000"/>
                </a:solidFill>
              </a:rPr>
              <a:t> </a:t>
            </a:r>
            <a:r>
              <a:rPr lang="en-US" sz="2000" dirty="0" err="1">
                <a:solidFill>
                  <a:srgbClr val="000000"/>
                </a:solidFill>
              </a:rPr>
              <a:t>لايوجد</a:t>
            </a:r>
            <a:r>
              <a:rPr lang="en-US" sz="2000" dirty="0">
                <a:solidFill>
                  <a:srgbClr val="000000"/>
                </a:solidFill>
              </a:rPr>
              <a:t> </a:t>
            </a:r>
            <a:r>
              <a:rPr lang="en-US" sz="2000" dirty="0" err="1">
                <a:solidFill>
                  <a:srgbClr val="000000"/>
                </a:solidFill>
              </a:rPr>
              <a:t>بها</a:t>
            </a:r>
            <a:r>
              <a:rPr lang="en-US" sz="2000" dirty="0">
                <a:solidFill>
                  <a:srgbClr val="000000"/>
                </a:solidFill>
              </a:rPr>
              <a:t> </a:t>
            </a:r>
            <a:r>
              <a:rPr lang="en-US" sz="2000" dirty="0" err="1">
                <a:solidFill>
                  <a:srgbClr val="000000"/>
                </a:solidFill>
              </a:rPr>
              <a:t>إحتكاك</a:t>
            </a:r>
            <a:r>
              <a:rPr lang="en-US" sz="2000" dirty="0">
                <a:solidFill>
                  <a:srgbClr val="000000"/>
                </a:solidFill>
              </a:rPr>
              <a:t> </a:t>
            </a:r>
            <a:r>
              <a:rPr lang="en-US" sz="2000" dirty="0" err="1">
                <a:solidFill>
                  <a:srgbClr val="000000"/>
                </a:solidFill>
              </a:rPr>
              <a:t>بين</a:t>
            </a:r>
            <a:r>
              <a:rPr lang="en-US" sz="2000" dirty="0">
                <a:solidFill>
                  <a:srgbClr val="000000"/>
                </a:solidFill>
              </a:rPr>
              <a:t> </a:t>
            </a:r>
            <a:r>
              <a:rPr lang="en-US" sz="2000" dirty="0" err="1">
                <a:solidFill>
                  <a:srgbClr val="000000"/>
                </a:solidFill>
              </a:rPr>
              <a:t>السباحين</a:t>
            </a:r>
            <a:r>
              <a:rPr lang="en-US" sz="2000" dirty="0">
                <a:solidFill>
                  <a:srgbClr val="000000"/>
                </a:solidFill>
              </a:rPr>
              <a:t> </a:t>
            </a:r>
            <a:r>
              <a:rPr lang="en-US" sz="2000" dirty="0" err="1">
                <a:solidFill>
                  <a:srgbClr val="000000"/>
                </a:solidFill>
              </a:rPr>
              <a:t>الا</a:t>
            </a:r>
            <a:r>
              <a:rPr lang="en-US" sz="2000" dirty="0">
                <a:solidFill>
                  <a:srgbClr val="000000"/>
                </a:solidFill>
              </a:rPr>
              <a:t> </a:t>
            </a:r>
            <a:r>
              <a:rPr lang="en-US" sz="2000" dirty="0" err="1">
                <a:solidFill>
                  <a:srgbClr val="000000"/>
                </a:solidFill>
              </a:rPr>
              <a:t>في</a:t>
            </a:r>
            <a:r>
              <a:rPr lang="en-US" sz="2000" dirty="0">
                <a:solidFill>
                  <a:srgbClr val="000000"/>
                </a:solidFill>
              </a:rPr>
              <a:t> </a:t>
            </a:r>
            <a:r>
              <a:rPr lang="en-US" sz="2000" dirty="0" err="1">
                <a:solidFill>
                  <a:srgbClr val="000000"/>
                </a:solidFill>
              </a:rPr>
              <a:t>احوال</a:t>
            </a:r>
            <a:r>
              <a:rPr lang="en-US" sz="2000" dirty="0">
                <a:solidFill>
                  <a:srgbClr val="000000"/>
                </a:solidFill>
              </a:rPr>
              <a:t> </a:t>
            </a:r>
            <a:r>
              <a:rPr lang="en-US" sz="2000" dirty="0" err="1">
                <a:solidFill>
                  <a:srgbClr val="000000"/>
                </a:solidFill>
              </a:rPr>
              <a:t>قليلة</a:t>
            </a:r>
            <a:r>
              <a:rPr lang="en-US" sz="2000" dirty="0">
                <a:solidFill>
                  <a:srgbClr val="000000"/>
                </a:solidFill>
              </a:rPr>
              <a:t> </a:t>
            </a:r>
            <a:r>
              <a:rPr lang="en-US" sz="2000" dirty="0" err="1">
                <a:solidFill>
                  <a:srgbClr val="000000"/>
                </a:solidFill>
              </a:rPr>
              <a:t>ونادرة</a:t>
            </a:r>
            <a:r>
              <a:rPr lang="en-US" sz="2000" dirty="0">
                <a:solidFill>
                  <a:srgbClr val="000000"/>
                </a:solidFill>
              </a:rPr>
              <a:t> </a:t>
            </a:r>
          </a:p>
          <a:p>
            <a:pPr indent="-228600" algn="r" rtl="1">
              <a:buFont typeface="Arial" panose="020B0604020202020204" pitchFamily="34" charset="0"/>
              <a:buChar char="•"/>
            </a:pPr>
            <a:endParaRPr lang="en-US" sz="2000" dirty="0">
              <a:solidFill>
                <a:srgbClr val="000000"/>
              </a:solidFill>
            </a:endParaRPr>
          </a:p>
        </p:txBody>
      </p:sp>
    </p:spTree>
    <p:extLst>
      <p:ext uri="{BB962C8B-B14F-4D97-AF65-F5344CB8AC3E}">
        <p14:creationId xmlns:p14="http://schemas.microsoft.com/office/powerpoint/2010/main" val="1480462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CE4B5DDC-B311-4DF8-B6FC-4E89EBA8C2B6}"/>
              </a:ext>
            </a:extLst>
          </p:cNvPr>
          <p:cNvSpPr>
            <a:spLocks noGrp="1"/>
          </p:cNvSpPr>
          <p:nvPr>
            <p:ph type="title"/>
          </p:nvPr>
        </p:nvSpPr>
        <p:spPr>
          <a:xfrm>
            <a:off x="640079" y="2053641"/>
            <a:ext cx="3669161" cy="2760098"/>
          </a:xfrm>
        </p:spPr>
        <p:txBody>
          <a:bodyPr vert="horz" lIns="91440" tIns="45720" rIns="91440" bIns="45720" rtlCol="0" anchor="ctr">
            <a:normAutofit/>
          </a:bodyPr>
          <a:lstStyle/>
          <a:p>
            <a:pPr algn="ctr"/>
            <a:r>
              <a:rPr lang="ar-SA" b="1" dirty="0"/>
              <a:t>أسباب الإصابة </a:t>
            </a:r>
            <a:endParaRPr lang="en-US" sz="4400" kern="1200" dirty="0">
              <a:solidFill>
                <a:srgbClr val="FFFFFF"/>
              </a:solidFill>
              <a:latin typeface="+mj-lt"/>
              <a:ea typeface="+mj-ea"/>
              <a:cs typeface="+mj-cs"/>
            </a:endParaRPr>
          </a:p>
        </p:txBody>
      </p:sp>
      <p:sp>
        <p:nvSpPr>
          <p:cNvPr id="6" name="Text Placeholder 5">
            <a:extLst>
              <a:ext uri="{FF2B5EF4-FFF2-40B4-BE49-F238E27FC236}">
                <a16:creationId xmlns:a16="http://schemas.microsoft.com/office/drawing/2014/main" id="{56A8B946-0C02-4617-9B4D-4B88CBE77F55}"/>
              </a:ext>
            </a:extLst>
          </p:cNvPr>
          <p:cNvSpPr>
            <a:spLocks noGrp="1"/>
          </p:cNvSpPr>
          <p:nvPr>
            <p:ph type="body" sz="half" idx="2"/>
          </p:nvPr>
        </p:nvSpPr>
        <p:spPr>
          <a:xfrm>
            <a:off x="5105401" y="0"/>
            <a:ext cx="6946900" cy="6858000"/>
          </a:xfrm>
        </p:spPr>
        <p:txBody>
          <a:bodyPr vert="horz" lIns="91440" tIns="45720" rIns="91440" bIns="45720" rtlCol="0" anchor="ctr">
            <a:noAutofit/>
          </a:bodyPr>
          <a:lstStyle/>
          <a:p>
            <a:pPr algn="r">
              <a:spcAft>
                <a:spcPts val="600"/>
              </a:spcAft>
            </a:pPr>
            <a:r>
              <a:rPr lang="ar-EG" b="1" dirty="0"/>
              <a:t>1- </a:t>
            </a:r>
            <a:r>
              <a:rPr lang="ar-SA" b="1" dirty="0"/>
              <a:t>إصابة ناتجة عن تكرار التدريب:</a:t>
            </a:r>
            <a:endParaRPr lang="ar-EG" b="1" dirty="0"/>
          </a:p>
          <a:p>
            <a:pPr lvl="1" algn="r">
              <a:lnSpc>
                <a:spcPct val="100000"/>
              </a:lnSpc>
              <a:spcAft>
                <a:spcPts val="600"/>
              </a:spcAft>
            </a:pPr>
            <a:r>
              <a:rPr lang="ar-EG" sz="1600" dirty="0"/>
              <a:t>حيث تتراوح عدد الساعات التدريبة لسباحين المستويات العليا بين 20-30 ساعة اسبوعياً.</a:t>
            </a:r>
            <a:endParaRPr lang="en-US" sz="1600" dirty="0"/>
          </a:p>
          <a:p>
            <a:pPr lvl="1" algn="r">
              <a:lnSpc>
                <a:spcPct val="100000"/>
              </a:lnSpc>
              <a:spcAft>
                <a:spcPts val="600"/>
              </a:spcAft>
            </a:pPr>
            <a:r>
              <a:rPr lang="ar-EG" sz="1600" dirty="0"/>
              <a:t>فأي خطأ في عملية التدريب أو الأدوات المستخدمة قد يؤدي إلى إصابة للسباحة</a:t>
            </a:r>
            <a:endParaRPr lang="en-US" sz="1600" dirty="0"/>
          </a:p>
          <a:p>
            <a:pPr lvl="1" algn="r">
              <a:lnSpc>
                <a:spcPct val="100000"/>
              </a:lnSpc>
              <a:spcAft>
                <a:spcPts val="600"/>
              </a:spcAft>
            </a:pPr>
            <a:r>
              <a:rPr lang="ar-EG" sz="1600" dirty="0"/>
              <a:t>وتشير دراسات أن سباحين المستويات العليا يقومون بمليون ضربة ذراع في السنة.</a:t>
            </a:r>
          </a:p>
          <a:p>
            <a:pPr lvl="1" algn="r" rtl="1">
              <a:lnSpc>
                <a:spcPct val="100000"/>
              </a:lnSpc>
              <a:spcAft>
                <a:spcPts val="600"/>
              </a:spcAft>
            </a:pPr>
            <a:r>
              <a:rPr lang="ar-EG" sz="1600" dirty="0"/>
              <a:t>* فتكون نسبة الاصابات في جسم السباح كالآتي:-</a:t>
            </a:r>
            <a:endParaRPr lang="en-US" sz="1600" dirty="0"/>
          </a:p>
          <a:p>
            <a:pPr lvl="1" algn="r" rtl="1">
              <a:lnSpc>
                <a:spcPct val="100000"/>
              </a:lnSpc>
              <a:spcAft>
                <a:spcPts val="600"/>
              </a:spcAft>
            </a:pPr>
            <a:r>
              <a:rPr lang="ar-EG" sz="1600" dirty="0"/>
              <a:t>40% كتف</a:t>
            </a:r>
            <a:endParaRPr lang="en-US" sz="1600" dirty="0"/>
          </a:p>
          <a:p>
            <a:pPr lvl="1" algn="r" rtl="1">
              <a:lnSpc>
                <a:spcPct val="100000"/>
              </a:lnSpc>
              <a:spcAft>
                <a:spcPts val="600"/>
              </a:spcAft>
            </a:pPr>
            <a:r>
              <a:rPr lang="ar-EG" sz="1600" dirty="0"/>
              <a:t>30% ركبة</a:t>
            </a:r>
            <a:endParaRPr lang="en-US" sz="1600" dirty="0"/>
          </a:p>
          <a:p>
            <a:pPr lvl="1" algn="r" rtl="1">
              <a:lnSpc>
                <a:spcPct val="100000"/>
              </a:lnSpc>
              <a:spcAft>
                <a:spcPts val="600"/>
              </a:spcAft>
            </a:pPr>
            <a:r>
              <a:rPr lang="ar-EG" sz="1600" dirty="0"/>
              <a:t>20% ظهر</a:t>
            </a:r>
            <a:endParaRPr lang="en-US" sz="1600" dirty="0"/>
          </a:p>
          <a:p>
            <a:pPr lvl="1" algn="r" rtl="1">
              <a:lnSpc>
                <a:spcPct val="100000"/>
              </a:lnSpc>
              <a:spcAft>
                <a:spcPts val="600"/>
              </a:spcAft>
            </a:pPr>
            <a:r>
              <a:rPr lang="ar-EG" sz="1600" dirty="0"/>
              <a:t>10% اجزاء أخرى</a:t>
            </a:r>
            <a:endParaRPr lang="en-US" sz="1600" dirty="0"/>
          </a:p>
          <a:p>
            <a:pPr algn="r">
              <a:spcAft>
                <a:spcPts val="600"/>
              </a:spcAft>
            </a:pPr>
            <a:r>
              <a:rPr lang="ar-SA" b="1" dirty="0"/>
              <a:t>2- إصابات ترتبط بنوع النشاط الرياضي: </a:t>
            </a:r>
            <a:br>
              <a:rPr lang="en-US" dirty="0"/>
            </a:br>
            <a:r>
              <a:rPr lang="ar-SA" dirty="0"/>
              <a:t>حيث تختلف الإصابة من نشاط جماعي إلي نشاط فردي ومن أنشطة بها احتكاك بالمنافس أم لا.</a:t>
            </a:r>
            <a:br>
              <a:rPr lang="ar-EG" dirty="0"/>
            </a:br>
            <a:br>
              <a:rPr lang="en-US" dirty="0"/>
            </a:br>
            <a:r>
              <a:rPr lang="ar-SA" b="1" dirty="0"/>
              <a:t>3- إصابات ترتبط بالرتم البيولوجي:</a:t>
            </a:r>
            <a:br>
              <a:rPr lang="en-US" dirty="0"/>
            </a:br>
            <a:r>
              <a:rPr lang="ar-SA" dirty="0"/>
              <a:t>حيث انه من المعروف أن جميع الكائنات الحية تمر بدورات بيولوجية من حيث تناوب فترات الراحة، النوم، الغذاء، التأقلم الحراري، وأي إخلال لهذا الرتم يؤدي إلي الإرهاق ويساعد علي حدوث الإصابات.</a:t>
            </a:r>
            <a:endParaRPr lang="en-US" dirty="0"/>
          </a:p>
          <a:p>
            <a:pPr algn="r">
              <a:spcAft>
                <a:spcPts val="600"/>
              </a:spcAft>
            </a:pPr>
            <a:endParaRPr lang="en-US" dirty="0"/>
          </a:p>
          <a:p>
            <a:pPr indent="-228600" algn="r">
              <a:buFont typeface="Arial" panose="020B0604020202020204" pitchFamily="34" charset="0"/>
              <a:buChar char="•"/>
            </a:pPr>
            <a:endParaRPr lang="en-US" dirty="0">
              <a:solidFill>
                <a:srgbClr val="000000"/>
              </a:solidFill>
            </a:endParaRPr>
          </a:p>
        </p:txBody>
      </p:sp>
    </p:spTree>
    <p:extLst>
      <p:ext uri="{BB962C8B-B14F-4D97-AF65-F5344CB8AC3E}">
        <p14:creationId xmlns:p14="http://schemas.microsoft.com/office/powerpoint/2010/main" val="3498748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itle 7">
            <a:extLst>
              <a:ext uri="{FF2B5EF4-FFF2-40B4-BE49-F238E27FC236}">
                <a16:creationId xmlns:a16="http://schemas.microsoft.com/office/drawing/2014/main" id="{07709A0C-3E0A-451A-9033-FC43A7DD6C43}"/>
              </a:ext>
            </a:extLst>
          </p:cNvPr>
          <p:cNvSpPr>
            <a:spLocks noGrp="1"/>
          </p:cNvSpPr>
          <p:nvPr>
            <p:ph type="title"/>
          </p:nvPr>
        </p:nvSpPr>
        <p:spPr>
          <a:xfrm>
            <a:off x="1179226" y="826680"/>
            <a:ext cx="9833548" cy="1325563"/>
          </a:xfrm>
        </p:spPr>
        <p:txBody>
          <a:bodyPr>
            <a:normAutofit/>
          </a:bodyPr>
          <a:lstStyle/>
          <a:p>
            <a:pPr algn="ctr"/>
            <a:r>
              <a:rPr lang="ar-SA">
                <a:solidFill>
                  <a:schemeClr val="bg1"/>
                </a:solidFill>
              </a:rPr>
              <a:t>وفيما يلي سنتناول الإصابات التي يمكن أن تحدث في السباحة.</a:t>
            </a:r>
            <a:endParaRPr lang="en-US" sz="4000" dirty="0">
              <a:solidFill>
                <a:schemeClr val="bg1"/>
              </a:solidFill>
            </a:endParaRPr>
          </a:p>
        </p:txBody>
      </p:sp>
      <p:graphicFrame>
        <p:nvGraphicFramePr>
          <p:cNvPr id="13" name="Table 12">
            <a:extLst>
              <a:ext uri="{FF2B5EF4-FFF2-40B4-BE49-F238E27FC236}">
                <a16:creationId xmlns:a16="http://schemas.microsoft.com/office/drawing/2014/main" id="{31670026-F95F-480F-91B5-615637BFA291}"/>
              </a:ext>
            </a:extLst>
          </p:cNvPr>
          <p:cNvGraphicFramePr>
            <a:graphicFrameLocks noGrp="1"/>
          </p:cNvGraphicFramePr>
          <p:nvPr/>
        </p:nvGraphicFramePr>
        <p:xfrm>
          <a:off x="838201" y="2126774"/>
          <a:ext cx="10515599" cy="3749040"/>
        </p:xfrm>
        <a:graphic>
          <a:graphicData uri="http://schemas.openxmlformats.org/drawingml/2006/table">
            <a:tbl>
              <a:tblPr rtl="1" firstRow="1" firstCol="1" bandRow="1">
                <a:tableStyleId>{5C22544A-7EE6-4342-B048-85BDC9FD1C3A}</a:tableStyleId>
              </a:tblPr>
              <a:tblGrid>
                <a:gridCol w="599389">
                  <a:extLst>
                    <a:ext uri="{9D8B030D-6E8A-4147-A177-3AD203B41FA5}">
                      <a16:colId xmlns:a16="http://schemas.microsoft.com/office/drawing/2014/main" val="4161837515"/>
                    </a:ext>
                  </a:extLst>
                </a:gridCol>
                <a:gridCol w="2050542">
                  <a:extLst>
                    <a:ext uri="{9D8B030D-6E8A-4147-A177-3AD203B41FA5}">
                      <a16:colId xmlns:a16="http://schemas.microsoft.com/office/drawing/2014/main" val="49513513"/>
                    </a:ext>
                  </a:extLst>
                </a:gridCol>
                <a:gridCol w="3160989">
                  <a:extLst>
                    <a:ext uri="{9D8B030D-6E8A-4147-A177-3AD203B41FA5}">
                      <a16:colId xmlns:a16="http://schemas.microsoft.com/office/drawing/2014/main" val="1278372274"/>
                    </a:ext>
                  </a:extLst>
                </a:gridCol>
                <a:gridCol w="4704679">
                  <a:extLst>
                    <a:ext uri="{9D8B030D-6E8A-4147-A177-3AD203B41FA5}">
                      <a16:colId xmlns:a16="http://schemas.microsoft.com/office/drawing/2014/main" val="1674651574"/>
                    </a:ext>
                  </a:extLst>
                </a:gridCol>
              </a:tblGrid>
              <a:tr h="0">
                <a:tc>
                  <a:txBody>
                    <a:bodyPr/>
                    <a:lstStyle/>
                    <a:p>
                      <a:pPr marL="0" marR="0" algn="ctr" rtl="1">
                        <a:spcBef>
                          <a:spcPts val="0"/>
                        </a:spcBef>
                        <a:spcAft>
                          <a:spcPts val="0"/>
                        </a:spcAft>
                      </a:pPr>
                      <a:r>
                        <a:rPr lang="ar-SA" sz="1500" dirty="0">
                          <a:effectLst/>
                        </a:rPr>
                        <a:t>م</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الإصابة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أسباب الحدوث</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كيفية العلاج</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6232270"/>
                  </a:ext>
                </a:extLst>
              </a:tr>
              <a:tr h="0">
                <a:tc>
                  <a:txBody>
                    <a:bodyPr/>
                    <a:lstStyle/>
                    <a:p>
                      <a:pPr marL="0" marR="0" algn="justLow" rtl="1">
                        <a:spcBef>
                          <a:spcPts val="0"/>
                        </a:spcBef>
                        <a:spcAft>
                          <a:spcPts val="0"/>
                        </a:spcAft>
                      </a:pPr>
                      <a:r>
                        <a:rPr lang="ar-SA" sz="1500" dirty="0">
                          <a:effectLst/>
                        </a:rPr>
                        <a:t>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dirty="0">
                          <a:effectLst/>
                        </a:rPr>
                        <a:t>التقلص العضلي</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400">
                          <a:effectLst/>
                        </a:rPr>
                        <a:t>1- الإجهاد العضلي المفاجيء.</a:t>
                      </a:r>
                      <a:endParaRPr lang="en-US" sz="1200">
                        <a:effectLst/>
                      </a:endParaRPr>
                    </a:p>
                    <a:p>
                      <a:pPr marL="0" marR="0" algn="justLow" rtl="1">
                        <a:spcBef>
                          <a:spcPts val="0"/>
                        </a:spcBef>
                        <a:spcAft>
                          <a:spcPts val="0"/>
                        </a:spcAft>
                      </a:pPr>
                      <a:r>
                        <a:rPr lang="ar-SA" sz="1400">
                          <a:effectLst/>
                        </a:rPr>
                        <a:t>2- التدريب الخاطيء</a:t>
                      </a:r>
                      <a:endParaRPr lang="en-US" sz="1200">
                        <a:effectLst/>
                      </a:endParaRPr>
                    </a:p>
                    <a:p>
                      <a:pPr marL="0" marR="0" algn="justLow" rtl="1">
                        <a:spcBef>
                          <a:spcPts val="0"/>
                        </a:spcBef>
                        <a:spcAft>
                          <a:spcPts val="0"/>
                        </a:spcAft>
                      </a:pPr>
                      <a:r>
                        <a:rPr lang="ar-SA" sz="1400">
                          <a:effectLst/>
                        </a:rPr>
                        <a:t>3- البرودة</a:t>
                      </a:r>
                      <a:endParaRPr lang="en-US" sz="1200">
                        <a:effectLst/>
                      </a:endParaRPr>
                    </a:p>
                    <a:p>
                      <a:pPr marL="0" marR="0" algn="justLow" rtl="1">
                        <a:spcBef>
                          <a:spcPts val="0"/>
                        </a:spcBef>
                        <a:spcAft>
                          <a:spcPts val="0"/>
                        </a:spcAft>
                      </a:pPr>
                      <a:r>
                        <a:rPr lang="ar-SA" sz="1400">
                          <a:effectLst/>
                        </a:rPr>
                        <a:t>4- بطء الأوعية الدموية في التخلص من نواتج احتراق العضلات.</a:t>
                      </a:r>
                      <a:endParaRPr lang="en-US" sz="1200">
                        <a:effectLst/>
                      </a:endParaRPr>
                    </a:p>
                    <a:p>
                      <a:pPr marL="0" marR="0" algn="justLow" rtl="1">
                        <a:spcBef>
                          <a:spcPts val="0"/>
                        </a:spcBef>
                        <a:spcAft>
                          <a:spcPts val="0"/>
                        </a:spcAft>
                      </a:pPr>
                      <a:r>
                        <a:rPr lang="ar-SA" sz="1400">
                          <a:effectLst/>
                        </a:rPr>
                        <a:t>5- تراكم الأحماض (اللبنيك ، اللاكتيك) وغيرها من نواتج المجهود الرياضي</a:t>
                      </a:r>
                      <a:endParaRPr lang="en-US" sz="1200">
                        <a:effectLst/>
                      </a:endParaRPr>
                    </a:p>
                    <a:p>
                      <a:pPr marL="0" marR="0" algn="justLow" rtl="1">
                        <a:spcBef>
                          <a:spcPts val="0"/>
                        </a:spcBef>
                        <a:spcAft>
                          <a:spcPts val="0"/>
                        </a:spcAft>
                      </a:pPr>
                      <a:r>
                        <a:rPr lang="ar-SA" sz="1400">
                          <a:effectLst/>
                        </a:rPr>
                        <a:t>6- الاضطراب العملي في الدورة الدموية.</a:t>
                      </a:r>
                      <a:endParaRPr lang="en-US" sz="1200">
                        <a:effectLst/>
                      </a:endParaRPr>
                    </a:p>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400">
                          <a:effectLst/>
                        </a:rPr>
                        <a:t>يقوم بالاستلقاء علي ظهرة مع محاولة مد ركبة الرجل المصابه مع محاولة ثني مشط القدم في اتجاه الركبة ويحسن استخدام مساعد أو زميل في القيام بهذه المحاولة وهذا للعمل علي استطالة العضلة، ويمكن القيام ببعض عمليات التدليك المناسبة للعضلة المصابة، مع إعطاء فترة راحة كافية للعضلة حيث أن سكون العضلة من أهم العوامل الأساسية التي تسرع من عودة العضلة إلي حالتها الطبيعية، مع التدفئة الجيدة وانتقاء المواد الغذائية الأساسية والاهتمام بها حيث تساعد علي توليد الطاقة.</a:t>
                      </a:r>
                      <a:endParaRPr lang="en-US" sz="1200">
                        <a:effectLst/>
                      </a:endParaRPr>
                    </a:p>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10395878"/>
                  </a:ext>
                </a:extLst>
              </a:tr>
              <a:tr h="0">
                <a:tc>
                  <a:txBody>
                    <a:bodyPr/>
                    <a:lstStyle/>
                    <a:p>
                      <a:pPr marL="0" marR="0" algn="justLow" rtl="1">
                        <a:spcBef>
                          <a:spcPts val="0"/>
                        </a:spcBef>
                        <a:spcAft>
                          <a:spcPts val="0"/>
                        </a:spcAft>
                      </a:pPr>
                      <a:r>
                        <a:rPr lang="ar-SA" sz="15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600" dirty="0">
                          <a:effectLst/>
                        </a:rPr>
                        <a:t>الإغماء</a:t>
                      </a:r>
                      <a:endParaRPr lang="en-US" sz="1200" dirty="0">
                        <a:effectLst/>
                      </a:endParaRPr>
                    </a:p>
                    <a:p>
                      <a:pPr marL="0" marR="0" algn="ctr"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وهي عدم وصول الدم بكمية كافية إلي المخ فيتسبب عن ذلك حدوث ما يسمي بالإغماء. </a:t>
                      </a:r>
                      <a:endParaRPr lang="en-US" sz="1200" dirty="0">
                        <a:effectLst/>
                      </a:endParaRPr>
                    </a:p>
                    <a:p>
                      <a:pPr marL="0" marR="0" algn="justLow" rtl="1">
                        <a:spcBef>
                          <a:spcPts val="0"/>
                        </a:spcBef>
                        <a:spcAft>
                          <a:spcPts val="0"/>
                        </a:spcAft>
                      </a:pPr>
                      <a:r>
                        <a:rPr lang="ar-SA" sz="1500" dirty="0">
                          <a:effectLst/>
                        </a:rPr>
                        <a:t>أعراضة: اصفرار الوجه وعرق غزير وفقد التوازن ويصاب السباح بهذه الحالة </a:t>
                      </a:r>
                      <a:endParaRPr lang="en-US" sz="1200" dirty="0">
                        <a:effectLst/>
                      </a:endParaRPr>
                    </a:p>
                    <a:p>
                      <a:pPr marL="0" marR="0" algn="justLow" rtl="1">
                        <a:spcBef>
                          <a:spcPts val="0"/>
                        </a:spcBef>
                        <a:spcAft>
                          <a:spcPts val="0"/>
                        </a:spcAft>
                      </a:pPr>
                      <a:r>
                        <a:rPr lang="ar-SA" sz="1500" dirty="0">
                          <a:effectLst/>
                        </a:rPr>
                        <a:t>في حالة السباق أو في حالة الإرهاق أو الجوع أو تلاطم الأمواج.</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خفض مستوي الرأس عن مستوي الرجلين لسهولة وصول الدم إلي المخ مع حقنة الكوارمين إن أمكن مع استعمال بعض النشادر عن طريق الشم.</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899110"/>
                  </a:ext>
                </a:extLst>
              </a:tr>
            </a:tbl>
          </a:graphicData>
        </a:graphic>
      </p:graphicFrame>
    </p:spTree>
    <p:extLst>
      <p:ext uri="{BB962C8B-B14F-4D97-AF65-F5344CB8AC3E}">
        <p14:creationId xmlns:p14="http://schemas.microsoft.com/office/powerpoint/2010/main" val="1346443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3FA9FBD-9CC9-41A6-AB60-F031A9CFAD3A}"/>
              </a:ext>
            </a:extLst>
          </p:cNvPr>
          <p:cNvGraphicFramePr>
            <a:graphicFrameLocks noGrp="1"/>
          </p:cNvGraphicFramePr>
          <p:nvPr>
            <p:extLst>
              <p:ext uri="{D42A27DB-BD31-4B8C-83A1-F6EECF244321}">
                <p14:modId xmlns:p14="http://schemas.microsoft.com/office/powerpoint/2010/main" val="1575541315"/>
              </p:ext>
            </p:extLst>
          </p:nvPr>
        </p:nvGraphicFramePr>
        <p:xfrm>
          <a:off x="838202" y="609600"/>
          <a:ext cx="10890954" cy="5098572"/>
        </p:xfrm>
        <a:graphic>
          <a:graphicData uri="http://schemas.openxmlformats.org/drawingml/2006/table">
            <a:tbl>
              <a:tblPr rtl="1" firstRow="1" firstCol="1" bandRow="1">
                <a:tableStyleId>{5C22544A-7EE6-4342-B048-85BDC9FD1C3A}</a:tableStyleId>
              </a:tblPr>
              <a:tblGrid>
                <a:gridCol w="620784">
                  <a:extLst>
                    <a:ext uri="{9D8B030D-6E8A-4147-A177-3AD203B41FA5}">
                      <a16:colId xmlns:a16="http://schemas.microsoft.com/office/drawing/2014/main" val="3669701924"/>
                    </a:ext>
                  </a:extLst>
                </a:gridCol>
                <a:gridCol w="2123736">
                  <a:extLst>
                    <a:ext uri="{9D8B030D-6E8A-4147-A177-3AD203B41FA5}">
                      <a16:colId xmlns:a16="http://schemas.microsoft.com/office/drawing/2014/main" val="1575859872"/>
                    </a:ext>
                  </a:extLst>
                </a:gridCol>
                <a:gridCol w="3929456">
                  <a:extLst>
                    <a:ext uri="{9D8B030D-6E8A-4147-A177-3AD203B41FA5}">
                      <a16:colId xmlns:a16="http://schemas.microsoft.com/office/drawing/2014/main" val="2066028125"/>
                    </a:ext>
                  </a:extLst>
                </a:gridCol>
                <a:gridCol w="4216978">
                  <a:extLst>
                    <a:ext uri="{9D8B030D-6E8A-4147-A177-3AD203B41FA5}">
                      <a16:colId xmlns:a16="http://schemas.microsoft.com/office/drawing/2014/main" val="2012352506"/>
                    </a:ext>
                  </a:extLst>
                </a:gridCol>
              </a:tblGrid>
              <a:tr h="341422">
                <a:tc>
                  <a:txBody>
                    <a:bodyPr/>
                    <a:lstStyle/>
                    <a:p>
                      <a:pPr marL="0" marR="0" algn="ctr" rtl="1">
                        <a:spcBef>
                          <a:spcPts val="0"/>
                        </a:spcBef>
                        <a:spcAft>
                          <a:spcPts val="0"/>
                        </a:spcAft>
                      </a:pPr>
                      <a:r>
                        <a:rPr lang="ar-SA" sz="1500">
                          <a:effectLst/>
                        </a:rPr>
                        <a:t>م</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الإصابة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أسباب الحدوث</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كيفية العلاج</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9681466"/>
                  </a:ext>
                </a:extLst>
              </a:tr>
              <a:tr h="1342928">
                <a:tc>
                  <a:txBody>
                    <a:bodyPr/>
                    <a:lstStyle/>
                    <a:p>
                      <a:pPr marL="0" marR="0" algn="justLow" rtl="1">
                        <a:spcBef>
                          <a:spcPts val="0"/>
                        </a:spcBef>
                        <a:spcAft>
                          <a:spcPts val="0"/>
                        </a:spcAft>
                      </a:pPr>
                      <a:r>
                        <a:rPr lang="ar-SA" sz="15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600" dirty="0">
                          <a:effectLst/>
                        </a:rPr>
                        <a:t>نزيف الأنف</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هو عبارة عن نزول دم من الأنف بطريقة مفاجئة وقد يكون سبب صدمة بسيطة في الأنف أو بعض الالتهابات بالجيوب الانفية أو غيرها.</a:t>
                      </a:r>
                      <a:endParaRPr lang="en-US" sz="1200">
                        <a:effectLst/>
                      </a:endParaRPr>
                    </a:p>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الجلوس والرأس للخلف مع استعمال كمادات باردة للعمل علي سرعة انقباض الأوعية الدموية وإذا لم يتوقف النزيف يحشى الأنف بشاش ويستدعي الطبيب.</a:t>
                      </a:r>
                      <a:endParaRPr lang="en-US" sz="1200">
                        <a:effectLst/>
                      </a:endParaRPr>
                    </a:p>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58088350"/>
                  </a:ext>
                </a:extLst>
              </a:tr>
              <a:tr h="1707111">
                <a:tc>
                  <a:txBody>
                    <a:bodyPr/>
                    <a:lstStyle/>
                    <a:p>
                      <a:pPr marL="0" marR="0" algn="justLow" rtl="1">
                        <a:spcBef>
                          <a:spcPts val="0"/>
                        </a:spcBef>
                        <a:spcAft>
                          <a:spcPts val="0"/>
                        </a:spcAft>
                      </a:pPr>
                      <a:r>
                        <a:rPr lang="ar-SA" sz="15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600" dirty="0">
                          <a:effectLst/>
                        </a:rPr>
                        <a:t>ضربة الشمس</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هي عبارة عن حالة مرضية تصيب الفرد نتيجة بقاءة مدة طويلة في الشمس وعادةً ما يصاحب ضربة الشمس احمرار الجلد والشعور بالهذيان والتعب مع صداع وارتفاع في درجة الحرارة وسرعة النبض.</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اخذ حمام بارد واستعمال أدوية لخفض درجة الحرارة ثم يعرض المصاب علي الطبيب.</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45031601"/>
                  </a:ext>
                </a:extLst>
              </a:tr>
              <a:tr h="1707111">
                <a:tc>
                  <a:txBody>
                    <a:bodyPr/>
                    <a:lstStyle/>
                    <a:p>
                      <a:pPr marL="0" marR="0" algn="justLow" rtl="1">
                        <a:spcBef>
                          <a:spcPts val="0"/>
                        </a:spcBef>
                        <a:spcAft>
                          <a:spcPts val="0"/>
                        </a:spcAft>
                      </a:pPr>
                      <a:r>
                        <a:rPr lang="ar-SA" sz="15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600" dirty="0">
                          <a:effectLst/>
                        </a:rPr>
                        <a:t>لتمزق العضلي</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هو عبارة عن تهتك أو تمزق يصيب بعض الألياف العضلية وهذا يحدث وغالباً نتيجة مجهود قوي أو اصطدام العضلة وانقباضها انقباض شديد.</a:t>
                      </a:r>
                      <a:endParaRPr lang="en-US" sz="1200" dirty="0">
                        <a:effectLst/>
                      </a:endParaRPr>
                    </a:p>
                    <a:p>
                      <a:pPr marL="0" marR="0" algn="justLow" rtl="1">
                        <a:spcBef>
                          <a:spcPts val="0"/>
                        </a:spcBef>
                        <a:spcAft>
                          <a:spcPts val="0"/>
                        </a:spcAft>
                      </a:pPr>
                      <a:r>
                        <a:rPr lang="ar-SA" sz="1500" dirty="0">
                          <a:effectLst/>
                        </a:rPr>
                        <a:t>الم شديد كما يمكن أن يحدث تشوه للعضلة وكدم في الموضع المصاب وتقلص في طرفي القطع.</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تستعمل كمادات باردة مع تجنب التدليك وإعطاء راحة تامة والعمل علي تدفئة العضلة ، وفي حالة التمزق الكامل يجب التوجه للطبيب لإجراء عملية لوصل طرفي العضلة.</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32846777"/>
                  </a:ext>
                </a:extLst>
              </a:tr>
            </a:tbl>
          </a:graphicData>
        </a:graphic>
      </p:graphicFrame>
    </p:spTree>
    <p:extLst>
      <p:ext uri="{BB962C8B-B14F-4D97-AF65-F5344CB8AC3E}">
        <p14:creationId xmlns:p14="http://schemas.microsoft.com/office/powerpoint/2010/main" val="134524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6673C99F-1394-40C7-A286-AA8F946348F5}"/>
              </a:ext>
            </a:extLst>
          </p:cNvPr>
          <p:cNvGraphicFramePr>
            <a:graphicFrameLocks noGrp="1"/>
          </p:cNvGraphicFramePr>
          <p:nvPr>
            <p:extLst>
              <p:ext uri="{D42A27DB-BD31-4B8C-83A1-F6EECF244321}">
                <p14:modId xmlns:p14="http://schemas.microsoft.com/office/powerpoint/2010/main" val="2655718175"/>
              </p:ext>
            </p:extLst>
          </p:nvPr>
        </p:nvGraphicFramePr>
        <p:xfrm>
          <a:off x="59516" y="113745"/>
          <a:ext cx="11875911" cy="6659588"/>
        </p:xfrm>
        <a:graphic>
          <a:graphicData uri="http://schemas.openxmlformats.org/drawingml/2006/table">
            <a:tbl>
              <a:tblPr rtl="1" firstRow="1" firstCol="1" bandRow="1">
                <a:tableStyleId>{5C22544A-7EE6-4342-B048-85BDC9FD1C3A}</a:tableStyleId>
              </a:tblPr>
              <a:tblGrid>
                <a:gridCol w="743043">
                  <a:extLst>
                    <a:ext uri="{9D8B030D-6E8A-4147-A177-3AD203B41FA5}">
                      <a16:colId xmlns:a16="http://schemas.microsoft.com/office/drawing/2014/main" val="297785353"/>
                    </a:ext>
                  </a:extLst>
                </a:gridCol>
                <a:gridCol w="1774577">
                  <a:extLst>
                    <a:ext uri="{9D8B030D-6E8A-4147-A177-3AD203B41FA5}">
                      <a16:colId xmlns:a16="http://schemas.microsoft.com/office/drawing/2014/main" val="208324971"/>
                    </a:ext>
                  </a:extLst>
                </a:gridCol>
                <a:gridCol w="3948114">
                  <a:extLst>
                    <a:ext uri="{9D8B030D-6E8A-4147-A177-3AD203B41FA5}">
                      <a16:colId xmlns:a16="http://schemas.microsoft.com/office/drawing/2014/main" val="2307303106"/>
                    </a:ext>
                  </a:extLst>
                </a:gridCol>
                <a:gridCol w="5410177">
                  <a:extLst>
                    <a:ext uri="{9D8B030D-6E8A-4147-A177-3AD203B41FA5}">
                      <a16:colId xmlns:a16="http://schemas.microsoft.com/office/drawing/2014/main" val="2904179238"/>
                    </a:ext>
                  </a:extLst>
                </a:gridCol>
              </a:tblGrid>
              <a:tr h="222955">
                <a:tc>
                  <a:txBody>
                    <a:bodyPr/>
                    <a:lstStyle/>
                    <a:p>
                      <a:pPr marL="0" marR="0" algn="ctr" rtl="1">
                        <a:spcBef>
                          <a:spcPts val="0"/>
                        </a:spcBef>
                        <a:spcAft>
                          <a:spcPts val="0"/>
                        </a:spcAft>
                      </a:pPr>
                      <a:r>
                        <a:rPr lang="ar-SA" sz="1400" b="1">
                          <a:effectLst/>
                        </a:rPr>
                        <a:t>م</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ctr" rtl="1">
                        <a:spcBef>
                          <a:spcPts val="0"/>
                        </a:spcBef>
                        <a:spcAft>
                          <a:spcPts val="0"/>
                        </a:spcAft>
                      </a:pPr>
                      <a:r>
                        <a:rPr lang="ar-SA" sz="1400" b="1">
                          <a:effectLst/>
                        </a:rPr>
                        <a:t>الإصابة</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ctr" rtl="1">
                        <a:spcBef>
                          <a:spcPts val="0"/>
                        </a:spcBef>
                        <a:spcAft>
                          <a:spcPts val="0"/>
                        </a:spcAft>
                      </a:pPr>
                      <a:r>
                        <a:rPr lang="ar-SA" sz="1400" b="1">
                          <a:effectLst/>
                        </a:rPr>
                        <a:t>أسباب الحدوث</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ctr" rtl="1">
                        <a:spcBef>
                          <a:spcPts val="0"/>
                        </a:spcBef>
                        <a:spcAft>
                          <a:spcPts val="0"/>
                        </a:spcAft>
                      </a:pPr>
                      <a:r>
                        <a:rPr lang="ar-SA" sz="1400" b="1">
                          <a:effectLst/>
                        </a:rPr>
                        <a:t>كيفية العلاج</a:t>
                      </a:r>
                      <a:endParaRPr lang="en-US" sz="1400" b="1">
                        <a:effectLst/>
                        <a:latin typeface="Times New Roman" panose="02020603050405020304" pitchFamily="18" charset="0"/>
                        <a:ea typeface="Times New Roman" panose="02020603050405020304" pitchFamily="18" charset="0"/>
                      </a:endParaRPr>
                    </a:p>
                  </a:txBody>
                  <a:tcPr marL="50875" marR="50875" marT="0" marB="0"/>
                </a:tc>
                <a:extLst>
                  <a:ext uri="{0D108BD9-81ED-4DB2-BD59-A6C34878D82A}">
                    <a16:rowId xmlns:a16="http://schemas.microsoft.com/office/drawing/2014/main" val="1242112035"/>
                  </a:ext>
                </a:extLst>
              </a:tr>
              <a:tr h="1430363">
                <a:tc>
                  <a:txBody>
                    <a:bodyPr/>
                    <a:lstStyle/>
                    <a:p>
                      <a:pPr marL="0" marR="0" algn="justLow" rtl="1">
                        <a:spcBef>
                          <a:spcPts val="0"/>
                        </a:spcBef>
                        <a:spcAft>
                          <a:spcPts val="0"/>
                        </a:spcAft>
                      </a:pPr>
                      <a:r>
                        <a:rPr lang="ar-SA" sz="1400" b="1">
                          <a:effectLst/>
                        </a:rPr>
                        <a:t>6</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ctr" rtl="1">
                        <a:spcBef>
                          <a:spcPts val="0"/>
                        </a:spcBef>
                        <a:spcAft>
                          <a:spcPts val="0"/>
                        </a:spcAft>
                      </a:pPr>
                      <a:r>
                        <a:rPr lang="ar-SA" sz="1400" b="1">
                          <a:effectLst/>
                        </a:rPr>
                        <a:t>الجزع</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a:effectLst/>
                        </a:rPr>
                        <a:t>هو عبارة عن التواء في مفصل من المفاصل وغالبا ما يكون مفصل القدم او اليد ويصاب به السباح أثناء القفز في الماء .</a:t>
                      </a:r>
                      <a:endParaRPr lang="en-US" sz="1400" b="1">
                        <a:effectLst/>
                      </a:endParaRPr>
                    </a:p>
                    <a:p>
                      <a:pPr marL="0" marR="0" algn="justLow" rtl="1">
                        <a:spcBef>
                          <a:spcPts val="0"/>
                        </a:spcBef>
                        <a:spcAft>
                          <a:spcPts val="0"/>
                        </a:spcAft>
                      </a:pPr>
                      <a:r>
                        <a:rPr lang="ar-SA" sz="1400" b="1">
                          <a:effectLst/>
                        </a:rPr>
                        <a:t>و من أعراضه ظهور الم وورم في مكان الجزع.</a:t>
                      </a:r>
                      <a:endParaRPr lang="en-US" sz="1400" b="1">
                        <a:effectLst/>
                      </a:endParaRPr>
                    </a:p>
                    <a:p>
                      <a:pPr marL="0" marR="0" algn="justLow" rtl="1">
                        <a:spcBef>
                          <a:spcPts val="0"/>
                        </a:spcBef>
                        <a:spcAft>
                          <a:spcPts val="0"/>
                        </a:spcAft>
                      </a:pPr>
                      <a:r>
                        <a:rPr lang="ar-SA" sz="1400" b="1">
                          <a:effectLst/>
                        </a:rPr>
                        <a:t> </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dirty="0">
                          <a:effectLst/>
                        </a:rPr>
                        <a:t>توضع كمادات خلات الرصاص او كحل او ماء مثلج او عادي ويقوم الشخص المعالج بوضع المفصل المصاب في هذا السائل ويراعي ان يستمر هذا العلاج علي فترات لمدة 24 ساعة ، ثم يقوم بربط العضو مع تثبيت المفصل في وضع عكس الاتجاه الذي ادي الي هذا الجزع وذلك برباط ضاغط بعد ان يمضي يوما كاملا علي هذا الجزع. ويبدأ المعالج في وضع كمادات مياه ساخنة ومن الممكن تدليك الأجزاء البعيدة ن المفصل المجذوع لتنشيط الدورة الدموية</a:t>
                      </a:r>
                      <a:endParaRPr lang="en-US" sz="1400" b="1" dirty="0">
                        <a:effectLst/>
                        <a:latin typeface="Times New Roman" panose="02020603050405020304" pitchFamily="18" charset="0"/>
                        <a:ea typeface="Times New Roman" panose="02020603050405020304" pitchFamily="18" charset="0"/>
                      </a:endParaRPr>
                    </a:p>
                  </a:txBody>
                  <a:tcPr marL="50875" marR="50875" marT="0" marB="0"/>
                </a:tc>
                <a:extLst>
                  <a:ext uri="{0D108BD9-81ED-4DB2-BD59-A6C34878D82A}">
                    <a16:rowId xmlns:a16="http://schemas.microsoft.com/office/drawing/2014/main" val="1034245320"/>
                  </a:ext>
                </a:extLst>
              </a:tr>
              <a:tr h="1191969">
                <a:tc>
                  <a:txBody>
                    <a:bodyPr/>
                    <a:lstStyle/>
                    <a:p>
                      <a:pPr marL="0" marR="0" algn="justLow" rtl="1">
                        <a:spcBef>
                          <a:spcPts val="0"/>
                        </a:spcBef>
                        <a:spcAft>
                          <a:spcPts val="0"/>
                        </a:spcAft>
                      </a:pPr>
                      <a:r>
                        <a:rPr lang="ar-SA" sz="1400" b="1">
                          <a:effectLst/>
                        </a:rPr>
                        <a:t>7</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ctr" rtl="1">
                        <a:spcBef>
                          <a:spcPts val="0"/>
                        </a:spcBef>
                        <a:spcAft>
                          <a:spcPts val="0"/>
                        </a:spcAft>
                      </a:pPr>
                      <a:r>
                        <a:rPr lang="ar-SA" sz="1400" b="1">
                          <a:effectLst/>
                        </a:rPr>
                        <a:t>الجروح</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a:effectLst/>
                        </a:rPr>
                        <a:t>عبارة عن جرح سواء بسيط سطحي او عميق غائر يصحبه نزيف.</a:t>
                      </a:r>
                      <a:endParaRPr lang="en-US" sz="1400" b="1">
                        <a:effectLst/>
                      </a:endParaRPr>
                    </a:p>
                    <a:p>
                      <a:pPr marL="0" marR="0" algn="justLow" rtl="1">
                        <a:spcBef>
                          <a:spcPts val="0"/>
                        </a:spcBef>
                        <a:spcAft>
                          <a:spcPts val="0"/>
                        </a:spcAft>
                      </a:pPr>
                      <a:r>
                        <a:rPr lang="ar-SA" sz="1400" b="1">
                          <a:effectLst/>
                        </a:rPr>
                        <a:t> </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a:effectLst/>
                        </a:rPr>
                        <a:t>يظهر الجرح مع محاولة إيقاف النزيف وذلك بالضغط علي الجرح بواسطة الإبهامين تحت الجرح من جهة القلب . ويراعي وضع الجزء المجروح اتجاهه لأعلي للمعاونة في إيقاف النزيف ، وينتظر فترة حتى يجف الجرح ويقف النزيف ثم يلف بضمادات مطهرة ومعقمة، وفي حالة الجروح الغائرة يقوم المعالج بهذه الإجراءات الأولية ثم بعد ذلك لابد وان ينقل المصاب إلي المستشفي.</a:t>
                      </a:r>
                      <a:endParaRPr lang="en-US" sz="1400" b="1">
                        <a:effectLst/>
                        <a:latin typeface="Times New Roman" panose="02020603050405020304" pitchFamily="18" charset="0"/>
                        <a:ea typeface="Times New Roman" panose="02020603050405020304" pitchFamily="18" charset="0"/>
                      </a:endParaRPr>
                    </a:p>
                  </a:txBody>
                  <a:tcPr marL="50875" marR="50875" marT="0" marB="0"/>
                </a:tc>
                <a:extLst>
                  <a:ext uri="{0D108BD9-81ED-4DB2-BD59-A6C34878D82A}">
                    <a16:rowId xmlns:a16="http://schemas.microsoft.com/office/drawing/2014/main" val="3048147613"/>
                  </a:ext>
                </a:extLst>
              </a:tr>
              <a:tr h="2860726">
                <a:tc>
                  <a:txBody>
                    <a:bodyPr/>
                    <a:lstStyle/>
                    <a:p>
                      <a:pPr marL="0" marR="0" algn="justLow" rtl="1">
                        <a:spcBef>
                          <a:spcPts val="0"/>
                        </a:spcBef>
                        <a:spcAft>
                          <a:spcPts val="0"/>
                        </a:spcAft>
                      </a:pPr>
                      <a:r>
                        <a:rPr lang="ar-SA" sz="1400" b="1">
                          <a:effectLst/>
                        </a:rPr>
                        <a:t>8</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ctr" rtl="1">
                        <a:spcBef>
                          <a:spcPts val="0"/>
                        </a:spcBef>
                        <a:spcAft>
                          <a:spcPts val="0"/>
                        </a:spcAft>
                      </a:pPr>
                      <a:r>
                        <a:rPr lang="ar-SA" sz="1400" b="1" dirty="0">
                          <a:effectLst/>
                        </a:rPr>
                        <a:t>إصابة الكتف في السباحة</a:t>
                      </a:r>
                      <a:endParaRPr lang="en-US" sz="1400" b="1" dirty="0">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a:effectLst/>
                        </a:rPr>
                        <a:t>ينشأ من التهاب حول الطرف العضدي من الاعتصار المتكرر الدائم بين الطرف العضدي وقوس النتوء العظمي الغرابي ، ويحدث نتيجة اصطدام الرأس العضدي بقوس النتوء العظمي الذي يؤدي الي هذه الامراض ويعتقد معظم الأطباء انه سبب هذا عدم توازن في قوة عضلات الطرف الدوار بالنسبة للعضلات التي ترفع الكتف ( العضلة الدالية) والتي تسمح للرأس العضدي بالتحرك إلي اعلي داخل النتوءات العظمية أكثر من مجرد الدوران في تجويف .</a:t>
                      </a:r>
                      <a:endParaRPr lang="en-US" sz="1400" b="1">
                        <a:effectLst/>
                      </a:endParaRPr>
                    </a:p>
                    <a:p>
                      <a:pPr marL="0" marR="0" algn="justLow" rtl="1">
                        <a:spcBef>
                          <a:spcPts val="0"/>
                        </a:spcBef>
                        <a:spcAft>
                          <a:spcPts val="0"/>
                        </a:spcAft>
                      </a:pPr>
                      <a:r>
                        <a:rPr lang="ar-SA" sz="1400" b="1">
                          <a:effectLst/>
                        </a:rPr>
                        <a:t> </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a:effectLst/>
                        </a:rPr>
                        <a:t>يكون العلاج في هذه الحالة علاج للالتهاب فنجد معظم السباحين يهتموا بمجرد وضع الثلج علي الكتف مما ينقص من الاحمرار والورم إلا انه فترة وتظهر الألام مرة اخري ، وأيضاً من الخطأ العلاج بالأدوية المضادة للالتهابات مثل: الأسبرين، نابروسين، فيلدين الا ان كلهم له اثار جانبية وكذلك الحقن بالكورتيزون .</a:t>
                      </a:r>
                      <a:endParaRPr lang="en-US" sz="1400" b="1">
                        <a:effectLst/>
                      </a:endParaRPr>
                    </a:p>
                    <a:p>
                      <a:pPr marL="0" marR="0" algn="justLow" rtl="1">
                        <a:spcBef>
                          <a:spcPts val="0"/>
                        </a:spcBef>
                        <a:spcAft>
                          <a:spcPts val="0"/>
                        </a:spcAft>
                      </a:pPr>
                      <a:r>
                        <a:rPr lang="ar-SA" sz="1400" b="1">
                          <a:effectLst/>
                        </a:rPr>
                        <a:t>الا أن امثل طريقتين للعلاج هما </a:t>
                      </a:r>
                      <a:endParaRPr lang="en-US" sz="1400" b="1">
                        <a:effectLst/>
                      </a:endParaRPr>
                    </a:p>
                    <a:p>
                      <a:pPr marL="342900" marR="0" lvl="0" indent="-342900" algn="justLow" rtl="1">
                        <a:spcBef>
                          <a:spcPts val="0"/>
                        </a:spcBef>
                        <a:spcAft>
                          <a:spcPts val="0"/>
                        </a:spcAft>
                        <a:buFont typeface="+mj-lt"/>
                        <a:buAutoNum type="arabicPeriod"/>
                        <a:tabLst>
                          <a:tab pos="495300" algn="l"/>
                        </a:tabLst>
                      </a:pPr>
                      <a:r>
                        <a:rPr lang="ar-SA" sz="1400" b="1">
                          <a:effectLst/>
                        </a:rPr>
                        <a:t>التنبية الكهربي</a:t>
                      </a:r>
                      <a:endParaRPr lang="en-US" sz="1400" b="1">
                        <a:effectLst/>
                      </a:endParaRPr>
                    </a:p>
                    <a:p>
                      <a:pPr marL="342900" marR="0" lvl="0" indent="-342900" algn="justLow" rtl="1">
                        <a:spcBef>
                          <a:spcPts val="0"/>
                        </a:spcBef>
                        <a:spcAft>
                          <a:spcPts val="0"/>
                        </a:spcAft>
                        <a:buFont typeface="+mj-lt"/>
                        <a:buAutoNum type="arabicPeriod"/>
                        <a:tabLst>
                          <a:tab pos="495300" algn="l"/>
                        </a:tabLst>
                      </a:pPr>
                      <a:r>
                        <a:rPr lang="ar-SA" sz="1400" b="1">
                          <a:effectLst/>
                        </a:rPr>
                        <a:t>الموجات الفوق صوتية</a:t>
                      </a:r>
                      <a:endParaRPr lang="en-US" sz="1400" b="1">
                        <a:effectLst/>
                      </a:endParaRPr>
                    </a:p>
                    <a:p>
                      <a:pPr marL="0" marR="0" algn="justLow" rtl="1">
                        <a:spcBef>
                          <a:spcPts val="0"/>
                        </a:spcBef>
                        <a:spcAft>
                          <a:spcPts val="0"/>
                        </a:spcAft>
                      </a:pPr>
                      <a:r>
                        <a:rPr lang="ar-SA" sz="1400" b="1">
                          <a:effectLst/>
                        </a:rPr>
                        <a:t>حيث أن التنبية الكهربي يؤدي إلي الإسراع في تشتيت نتائج الالتهاب ، أما الموجات الفوق صوتية فهي تدفع حرارة وفيرة الي المناطق المؤلمة الا انه في بعض الأحيان تزيد الحرارة من الم الالتهاب وربما تزيد من مرض كتف السباح لذلك لا يتبقى إلا التدخل الجراحي ويكون هو اخر المطاف .</a:t>
                      </a:r>
                      <a:endParaRPr lang="en-US" sz="1400" b="1">
                        <a:effectLst/>
                      </a:endParaRPr>
                    </a:p>
                    <a:p>
                      <a:pPr marL="0" marR="0" algn="justLow" rtl="1">
                        <a:spcBef>
                          <a:spcPts val="0"/>
                        </a:spcBef>
                        <a:spcAft>
                          <a:spcPts val="0"/>
                        </a:spcAft>
                      </a:pPr>
                      <a:r>
                        <a:rPr lang="ar-SA" sz="1400" b="1">
                          <a:effectLst/>
                        </a:rPr>
                        <a:t> </a:t>
                      </a:r>
                      <a:endParaRPr lang="en-US" sz="1400" b="1">
                        <a:effectLst/>
                        <a:latin typeface="Times New Roman" panose="02020603050405020304" pitchFamily="18" charset="0"/>
                        <a:ea typeface="Times New Roman" panose="02020603050405020304" pitchFamily="18" charset="0"/>
                      </a:endParaRPr>
                    </a:p>
                  </a:txBody>
                  <a:tcPr marL="50875" marR="50875" marT="0" marB="0"/>
                </a:tc>
                <a:extLst>
                  <a:ext uri="{0D108BD9-81ED-4DB2-BD59-A6C34878D82A}">
                    <a16:rowId xmlns:a16="http://schemas.microsoft.com/office/drawing/2014/main" val="889156407"/>
                  </a:ext>
                </a:extLst>
              </a:tr>
              <a:tr h="953575">
                <a:tc>
                  <a:txBody>
                    <a:bodyPr/>
                    <a:lstStyle/>
                    <a:p>
                      <a:pPr marL="0" marR="0" algn="justLow" rtl="1">
                        <a:spcBef>
                          <a:spcPts val="0"/>
                        </a:spcBef>
                        <a:spcAft>
                          <a:spcPts val="0"/>
                        </a:spcAft>
                      </a:pPr>
                      <a:r>
                        <a:rPr lang="ar-SA" sz="1400" b="1">
                          <a:effectLst/>
                        </a:rPr>
                        <a:t>9</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ctr" rtl="1">
                        <a:spcBef>
                          <a:spcPts val="0"/>
                        </a:spcBef>
                        <a:spcAft>
                          <a:spcPts val="0"/>
                        </a:spcAft>
                      </a:pPr>
                      <a:r>
                        <a:rPr lang="ar-SA" sz="1400" b="1">
                          <a:effectLst/>
                        </a:rPr>
                        <a:t>اصابة الركبة</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a:effectLst/>
                        </a:rPr>
                        <a:t>يرجع سوء تشكيل مفصل الركبة باتجاهه الي الخلف الي حركة ضرب مكرر للقدم ينشا عنها توائم عضلات الساق واوتار عضلات اربطة الركبة التي تعرض هذه التركيبات وغطاء الركبة للتلف عن طريق قدر غير عادي من حركة المفاصل</a:t>
                      </a:r>
                      <a:endParaRPr lang="en-US" sz="1400" b="1">
                        <a:effectLst/>
                        <a:latin typeface="Times New Roman" panose="02020603050405020304" pitchFamily="18" charset="0"/>
                        <a:ea typeface="Times New Roman" panose="02020603050405020304" pitchFamily="18" charset="0"/>
                      </a:endParaRPr>
                    </a:p>
                  </a:txBody>
                  <a:tcPr marL="50875" marR="50875" marT="0" marB="0"/>
                </a:tc>
                <a:tc>
                  <a:txBody>
                    <a:bodyPr/>
                    <a:lstStyle/>
                    <a:p>
                      <a:pPr marL="0" marR="0" algn="justLow" rtl="1">
                        <a:spcBef>
                          <a:spcPts val="0"/>
                        </a:spcBef>
                        <a:spcAft>
                          <a:spcPts val="0"/>
                        </a:spcAft>
                      </a:pPr>
                      <a:r>
                        <a:rPr lang="ar-SA" sz="1400" b="1" dirty="0">
                          <a:effectLst/>
                        </a:rPr>
                        <a:t>الوقاية من مشاكل الركبة لتي قد تنجم عن عدم التوازن العضلي في هذه المنطقة ، فإنه من المهم تقوية جزء ثالث من عضلت الفخذ الرباعية أولاً وهي الجزء المتوسط او الداخلي.</a:t>
                      </a:r>
                      <a:endParaRPr lang="en-US" sz="1400" b="1" dirty="0">
                        <a:effectLst/>
                      </a:endParaRPr>
                    </a:p>
                    <a:p>
                      <a:pPr marL="0" marR="0" algn="justLow" rtl="1">
                        <a:spcBef>
                          <a:spcPts val="0"/>
                        </a:spcBef>
                        <a:spcAft>
                          <a:spcPts val="0"/>
                        </a:spcAft>
                      </a:pPr>
                      <a:r>
                        <a:rPr lang="ar-SA" sz="1400" b="1" dirty="0">
                          <a:effectLst/>
                        </a:rPr>
                        <a:t> </a:t>
                      </a:r>
                      <a:endParaRPr lang="en-US" sz="1400" b="1" dirty="0">
                        <a:effectLst/>
                        <a:latin typeface="Times New Roman" panose="02020603050405020304" pitchFamily="18" charset="0"/>
                        <a:ea typeface="Times New Roman" panose="02020603050405020304" pitchFamily="18" charset="0"/>
                      </a:endParaRPr>
                    </a:p>
                  </a:txBody>
                  <a:tcPr marL="50875" marR="50875" marT="0" marB="0"/>
                </a:tc>
                <a:extLst>
                  <a:ext uri="{0D108BD9-81ED-4DB2-BD59-A6C34878D82A}">
                    <a16:rowId xmlns:a16="http://schemas.microsoft.com/office/drawing/2014/main" val="2574898647"/>
                  </a:ext>
                </a:extLst>
              </a:tr>
            </a:tbl>
          </a:graphicData>
        </a:graphic>
      </p:graphicFrame>
    </p:spTree>
    <p:extLst>
      <p:ext uri="{BB962C8B-B14F-4D97-AF65-F5344CB8AC3E}">
        <p14:creationId xmlns:p14="http://schemas.microsoft.com/office/powerpoint/2010/main" val="2641225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ED0A88-4D12-49A0-846A-ACD9AAA6F6E0}"/>
              </a:ext>
            </a:extLst>
          </p:cNvPr>
          <p:cNvSpPr>
            <a:spLocks noGrp="1"/>
          </p:cNvSpPr>
          <p:nvPr>
            <p:ph type="title"/>
          </p:nvPr>
        </p:nvSpPr>
        <p:spPr>
          <a:xfrm>
            <a:off x="1523984" y="1054121"/>
            <a:ext cx="9465131" cy="1184111"/>
          </a:xfrm>
        </p:spPr>
        <p:txBody>
          <a:bodyPr>
            <a:normAutofit/>
          </a:bodyPr>
          <a:lstStyle/>
          <a:p>
            <a:pPr algn="r" rtl="1"/>
            <a:r>
              <a:rPr lang="ar-SA" b="1" dirty="0"/>
              <a:t>ثانيا الأمراض </a:t>
            </a:r>
            <a:endParaRPr lang="en-US" dirty="0"/>
          </a:p>
        </p:txBody>
      </p:sp>
      <p:sp>
        <p:nvSpPr>
          <p:cNvPr id="3" name="Content Placeholder 2">
            <a:extLst>
              <a:ext uri="{FF2B5EF4-FFF2-40B4-BE49-F238E27FC236}">
                <a16:creationId xmlns:a16="http://schemas.microsoft.com/office/drawing/2014/main" id="{FD3E7CF7-F496-4D99-BDB7-1AA46071D58C}"/>
              </a:ext>
            </a:extLst>
          </p:cNvPr>
          <p:cNvSpPr>
            <a:spLocks noGrp="1"/>
          </p:cNvSpPr>
          <p:nvPr>
            <p:ph idx="1"/>
          </p:nvPr>
        </p:nvSpPr>
        <p:spPr>
          <a:xfrm>
            <a:off x="1524000" y="2399099"/>
            <a:ext cx="9465564" cy="3400969"/>
          </a:xfrm>
        </p:spPr>
        <p:txBody>
          <a:bodyPr>
            <a:normAutofit/>
          </a:bodyPr>
          <a:lstStyle/>
          <a:p>
            <a:pPr algn="r" rtl="1"/>
            <a:r>
              <a:rPr lang="ar-SA" sz="2400" dirty="0"/>
              <a:t>ترتبط أمراض السباحة بالتواجد في الماء لفترة طويلة وهو الذي يؤدي الي حدوث التهاب العينين وأمراض المسالك التنفسية والهوائية والتهاب الأذن وتنقسم الأمراض التي تنتقل بواسطة الماء الي:</a:t>
            </a:r>
            <a:endParaRPr lang="en-US" sz="2400" dirty="0"/>
          </a:p>
          <a:p>
            <a:pPr lvl="0" algn="r" rtl="1"/>
            <a:r>
              <a:rPr lang="ar-SA" sz="2400" dirty="0"/>
              <a:t>أمراض بكتيرية: مثل أمراض الجهاز الهضمي والكوليرا والنزلات المعوية </a:t>
            </a:r>
            <a:endParaRPr lang="en-US" sz="2400" dirty="0"/>
          </a:p>
          <a:p>
            <a:pPr lvl="0" algn="r" rtl="1"/>
            <a:r>
              <a:rPr lang="ar-SA" sz="2400" dirty="0"/>
              <a:t>أمراض فيروسية: مثل شلل الاطفال والتهاب الكبد الوبائي وبعض الأمراض المعوية.</a:t>
            </a:r>
            <a:endParaRPr lang="en-US" sz="2400" dirty="0"/>
          </a:p>
          <a:p>
            <a:pPr algn="r" rtl="1"/>
            <a:r>
              <a:rPr lang="ar-SA" sz="2400" dirty="0"/>
              <a:t>أمراض طفيلية: مثل الملاريا والبلهارسيا والدوسنتاريا والتهاب الملتحمة في العين </a:t>
            </a:r>
            <a:endParaRPr lang="en-US" sz="2400" dirty="0"/>
          </a:p>
        </p:txBody>
      </p:sp>
    </p:spTree>
    <p:extLst>
      <p:ext uri="{BB962C8B-B14F-4D97-AF65-F5344CB8AC3E}">
        <p14:creationId xmlns:p14="http://schemas.microsoft.com/office/powerpoint/2010/main" val="341601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BC53318-92FA-4280-AB2A-C3AB985B0CCA}"/>
              </a:ext>
            </a:extLst>
          </p:cNvPr>
          <p:cNvGraphicFramePr>
            <a:graphicFrameLocks noGrp="1"/>
          </p:cNvGraphicFramePr>
          <p:nvPr>
            <p:extLst>
              <p:ext uri="{D42A27DB-BD31-4B8C-83A1-F6EECF244321}">
                <p14:modId xmlns:p14="http://schemas.microsoft.com/office/powerpoint/2010/main" val="3646853755"/>
              </p:ext>
            </p:extLst>
          </p:nvPr>
        </p:nvGraphicFramePr>
        <p:xfrm>
          <a:off x="300942" y="439837"/>
          <a:ext cx="11586258" cy="6053559"/>
        </p:xfrm>
        <a:graphic>
          <a:graphicData uri="http://schemas.openxmlformats.org/drawingml/2006/table">
            <a:tbl>
              <a:tblPr rtl="1" firstRow="1" firstCol="1" bandRow="1">
                <a:tableStyleId>{5C22544A-7EE6-4342-B048-85BDC9FD1C3A}</a:tableStyleId>
              </a:tblPr>
              <a:tblGrid>
                <a:gridCol w="662733">
                  <a:extLst>
                    <a:ext uri="{9D8B030D-6E8A-4147-A177-3AD203B41FA5}">
                      <a16:colId xmlns:a16="http://schemas.microsoft.com/office/drawing/2014/main" val="907548885"/>
                    </a:ext>
                  </a:extLst>
                </a:gridCol>
                <a:gridCol w="2261638">
                  <a:extLst>
                    <a:ext uri="{9D8B030D-6E8A-4147-A177-3AD203B41FA5}">
                      <a16:colId xmlns:a16="http://schemas.microsoft.com/office/drawing/2014/main" val="283780972"/>
                    </a:ext>
                  </a:extLst>
                </a:gridCol>
                <a:gridCol w="5218451">
                  <a:extLst>
                    <a:ext uri="{9D8B030D-6E8A-4147-A177-3AD203B41FA5}">
                      <a16:colId xmlns:a16="http://schemas.microsoft.com/office/drawing/2014/main" val="2420223180"/>
                    </a:ext>
                  </a:extLst>
                </a:gridCol>
                <a:gridCol w="3443436">
                  <a:extLst>
                    <a:ext uri="{9D8B030D-6E8A-4147-A177-3AD203B41FA5}">
                      <a16:colId xmlns:a16="http://schemas.microsoft.com/office/drawing/2014/main" val="645738323"/>
                    </a:ext>
                  </a:extLst>
                </a:gridCol>
              </a:tblGrid>
              <a:tr h="465658">
                <a:tc>
                  <a:txBody>
                    <a:bodyPr/>
                    <a:lstStyle/>
                    <a:p>
                      <a:pPr marL="0" marR="0" algn="ctr" rtl="1">
                        <a:spcBef>
                          <a:spcPts val="0"/>
                        </a:spcBef>
                        <a:spcAft>
                          <a:spcPts val="0"/>
                        </a:spcAft>
                      </a:pPr>
                      <a:r>
                        <a:rPr lang="ar-SA" sz="1500">
                          <a:effectLst/>
                        </a:rPr>
                        <a:t>م</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الإصابة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أسباب الحدوث</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كيفية العلاج</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62365793"/>
                  </a:ext>
                </a:extLst>
              </a:tr>
              <a:tr h="3259609">
                <a:tc>
                  <a:txBody>
                    <a:bodyPr/>
                    <a:lstStyle/>
                    <a:p>
                      <a:pPr marL="0" marR="0" algn="justLow" rtl="1">
                        <a:spcBef>
                          <a:spcPts val="0"/>
                        </a:spcBef>
                        <a:spcAft>
                          <a:spcPts val="0"/>
                        </a:spcAft>
                      </a:pPr>
                      <a:r>
                        <a:rPr lang="ar-SA" sz="15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600">
                          <a:effectLst/>
                        </a:rPr>
                        <a:t>الانفلونزا</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يحدث مرض الانفلونزا عادة بشكل إصابات فردية ولكن ينتشر احياناً بشكل وبائي شديد نظراً لحدوث التهاب رئوي أو غير ذلك من المضاعفات للمصابين.</a:t>
                      </a:r>
                      <a:endParaRPr lang="en-US" sz="1200">
                        <a:effectLst/>
                      </a:endParaRPr>
                    </a:p>
                    <a:p>
                      <a:pPr marL="0" marR="0" algn="justLow" rtl="1">
                        <a:spcBef>
                          <a:spcPts val="0"/>
                        </a:spcBef>
                        <a:spcAft>
                          <a:spcPts val="0"/>
                        </a:spcAft>
                      </a:pPr>
                      <a:r>
                        <a:rPr lang="ar-SA" sz="1500">
                          <a:effectLst/>
                        </a:rPr>
                        <a:t>ويكثر انتشار هذا المرض في فصل الشتاء حيث التعرض للبرد وازدحام الناس في المساكن والملاهي السيئة التهوية مما يسبب كثرة انتشارها .</a:t>
                      </a:r>
                      <a:endParaRPr lang="en-US" sz="1200">
                        <a:effectLst/>
                      </a:endParaRPr>
                    </a:p>
                    <a:p>
                      <a:pPr marL="0" marR="0" algn="justLow" rtl="1">
                        <a:spcBef>
                          <a:spcPts val="0"/>
                        </a:spcBef>
                        <a:spcAft>
                          <a:spcPts val="0"/>
                        </a:spcAft>
                      </a:pPr>
                      <a:r>
                        <a:rPr lang="ar-SA" sz="1500">
                          <a:effectLst/>
                        </a:rPr>
                        <a:t>اسبابها: يصاب السباحين بالانفلونزا نتيجة عدم تجفيف اجسامهم جيداً بعد الخروج من الماء مباشرة والتعرض لتيار هواء</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يجب أن يلزم المريض سريره مهما كان المرض خفيف ، ويبدأ العلاج بتناول مسهل ويعطي الاسبرين والكينين ويعطي دواء للحرارة .</a:t>
                      </a:r>
                      <a:endParaRPr lang="en-US" sz="1200">
                        <a:effectLst/>
                      </a:endParaRPr>
                    </a:p>
                    <a:p>
                      <a:pPr marL="0" marR="0" algn="justLow" rtl="1">
                        <a:spcBef>
                          <a:spcPts val="0"/>
                        </a:spcBef>
                        <a:spcAft>
                          <a:spcPts val="0"/>
                        </a:spcAft>
                      </a:pPr>
                      <a:r>
                        <a:rPr lang="ar-SA" sz="1500">
                          <a:effectLst/>
                        </a:rPr>
                        <a:t>اعراضها: ارتفاع شديد في درجة الحرارة وقد تصل الي 4  درجة ، قشعريرة، اللام شديدة في الرأس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9071177"/>
                  </a:ext>
                </a:extLst>
              </a:tr>
              <a:tr h="2328292">
                <a:tc>
                  <a:txBody>
                    <a:bodyPr/>
                    <a:lstStyle/>
                    <a:p>
                      <a:pPr marL="0" marR="0" algn="justLow" rtl="1">
                        <a:spcBef>
                          <a:spcPts val="0"/>
                        </a:spcBef>
                        <a:spcAft>
                          <a:spcPts val="0"/>
                        </a:spcAft>
                      </a:pPr>
                      <a:r>
                        <a:rPr lang="ar-SA" sz="15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800">
                          <a:effectLst/>
                        </a:rPr>
                        <a:t>الزكام</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_ اذا خرج الانسان فجأه من جو داخلي حار الي جو خارجي بارد</a:t>
                      </a:r>
                      <a:endParaRPr lang="en-US" sz="1200">
                        <a:effectLst/>
                      </a:endParaRPr>
                    </a:p>
                    <a:p>
                      <a:pPr marL="0" marR="0" algn="justLow" rtl="1">
                        <a:spcBef>
                          <a:spcPts val="0"/>
                        </a:spcBef>
                        <a:spcAft>
                          <a:spcPts val="0"/>
                        </a:spcAft>
                      </a:pPr>
                      <a:r>
                        <a:rPr lang="ar-SA" sz="1500">
                          <a:effectLst/>
                        </a:rPr>
                        <a:t>_ اذا تبلل رأسه أو جسمة أو ملابسة بالماء أو العرق ثم تعرض لتيار هواء</a:t>
                      </a:r>
                      <a:endParaRPr lang="en-US" sz="1200">
                        <a:effectLst/>
                      </a:endParaRPr>
                    </a:p>
                    <a:p>
                      <a:pPr marL="0" marR="0" algn="justLow" rtl="1">
                        <a:spcBef>
                          <a:spcPts val="0"/>
                        </a:spcBef>
                        <a:spcAft>
                          <a:spcPts val="0"/>
                        </a:spcAft>
                      </a:pPr>
                      <a:r>
                        <a:rPr lang="ar-SA" sz="1500">
                          <a:effectLst/>
                        </a:rPr>
                        <a:t>_ عند تغير الملابس الثقيلة بملابس خفيفة</a:t>
                      </a:r>
                      <a:endParaRPr lang="en-US" sz="1200">
                        <a:effectLst/>
                      </a:endParaRPr>
                    </a:p>
                    <a:p>
                      <a:pPr marL="0" marR="0" algn="justLow" rtl="1">
                        <a:spcBef>
                          <a:spcPts val="0"/>
                        </a:spcBef>
                        <a:spcAft>
                          <a:spcPts val="0"/>
                        </a:spcAft>
                      </a:pPr>
                      <a:r>
                        <a:rPr lang="ar-SA" sz="15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dirty="0">
                          <a:effectLst/>
                        </a:rPr>
                        <a:t>يشعر المصاب اولاً ببرد في جسمه مصحوباً بعطس وصداع أو ثقل في الرأس وقد يصحب ذلك إرتفاع في درجة الحرارة وسرعان ما يحتقن الغشاء المخاطي للأنف فيصعب التنفس منه </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28483941"/>
                  </a:ext>
                </a:extLst>
              </a:tr>
            </a:tbl>
          </a:graphicData>
        </a:graphic>
      </p:graphicFrame>
    </p:spTree>
    <p:extLst>
      <p:ext uri="{BB962C8B-B14F-4D97-AF65-F5344CB8AC3E}">
        <p14:creationId xmlns:p14="http://schemas.microsoft.com/office/powerpoint/2010/main" val="3219330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E945B22-BBE7-46F8-A635-3D55F591AC99}"/>
              </a:ext>
            </a:extLst>
          </p:cNvPr>
          <p:cNvGraphicFramePr>
            <a:graphicFrameLocks noGrp="1"/>
          </p:cNvGraphicFramePr>
          <p:nvPr>
            <p:extLst>
              <p:ext uri="{D42A27DB-BD31-4B8C-83A1-F6EECF244321}">
                <p14:modId xmlns:p14="http://schemas.microsoft.com/office/powerpoint/2010/main" val="2015027852"/>
              </p:ext>
            </p:extLst>
          </p:nvPr>
        </p:nvGraphicFramePr>
        <p:xfrm>
          <a:off x="-24114" y="439838"/>
          <a:ext cx="11377914" cy="5995685"/>
        </p:xfrm>
        <a:graphic>
          <a:graphicData uri="http://schemas.openxmlformats.org/drawingml/2006/table">
            <a:tbl>
              <a:tblPr rtl="1" firstRow="1" firstCol="1" bandRow="1">
                <a:tableStyleId>{5C22544A-7EE6-4342-B048-85BDC9FD1C3A}</a:tableStyleId>
              </a:tblPr>
              <a:tblGrid>
                <a:gridCol w="391401">
                  <a:extLst>
                    <a:ext uri="{9D8B030D-6E8A-4147-A177-3AD203B41FA5}">
                      <a16:colId xmlns:a16="http://schemas.microsoft.com/office/drawing/2014/main" val="1194315748"/>
                    </a:ext>
                  </a:extLst>
                </a:gridCol>
                <a:gridCol w="1381279">
                  <a:extLst>
                    <a:ext uri="{9D8B030D-6E8A-4147-A177-3AD203B41FA5}">
                      <a16:colId xmlns:a16="http://schemas.microsoft.com/office/drawing/2014/main" val="3879798335"/>
                    </a:ext>
                  </a:extLst>
                </a:gridCol>
                <a:gridCol w="3659137">
                  <a:extLst>
                    <a:ext uri="{9D8B030D-6E8A-4147-A177-3AD203B41FA5}">
                      <a16:colId xmlns:a16="http://schemas.microsoft.com/office/drawing/2014/main" val="3307628095"/>
                    </a:ext>
                  </a:extLst>
                </a:gridCol>
                <a:gridCol w="5946097">
                  <a:extLst>
                    <a:ext uri="{9D8B030D-6E8A-4147-A177-3AD203B41FA5}">
                      <a16:colId xmlns:a16="http://schemas.microsoft.com/office/drawing/2014/main" val="590555905"/>
                    </a:ext>
                  </a:extLst>
                </a:gridCol>
              </a:tblGrid>
              <a:tr h="352687">
                <a:tc>
                  <a:txBody>
                    <a:bodyPr/>
                    <a:lstStyle/>
                    <a:p>
                      <a:pPr marL="0" marR="0" algn="ctr" rtl="1">
                        <a:spcBef>
                          <a:spcPts val="0"/>
                        </a:spcBef>
                        <a:spcAft>
                          <a:spcPts val="0"/>
                        </a:spcAft>
                      </a:pPr>
                      <a:r>
                        <a:rPr lang="ar-SA" sz="1500">
                          <a:effectLst/>
                        </a:rPr>
                        <a:t>م</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الإصابة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أسباب الحدوث</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كيفية العلاج</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78491526"/>
                  </a:ext>
                </a:extLst>
              </a:tr>
              <a:tr h="1058062">
                <a:tc>
                  <a:txBody>
                    <a:bodyPr/>
                    <a:lstStyle/>
                    <a:p>
                      <a:pPr marL="0" marR="0" algn="justLow" rtl="1">
                        <a:spcBef>
                          <a:spcPts val="0"/>
                        </a:spcBef>
                        <a:spcAft>
                          <a:spcPts val="0"/>
                        </a:spcAft>
                      </a:pPr>
                      <a:r>
                        <a:rPr lang="ar-SA" sz="15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إلتهاب الانف</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هو التهاب الغشاء المخاطي للأنف وقد يكون طفيفاً مزمناً أو حاد قصير الأمد وهو غير خطر عموماً. </a:t>
                      </a:r>
                      <a:endParaRPr lang="en-US" sz="1200">
                        <a:effectLst/>
                      </a:endParaRPr>
                    </a:p>
                    <a:p>
                      <a:pPr marL="0" marR="0" algn="justLow" rtl="1">
                        <a:spcBef>
                          <a:spcPts val="0"/>
                        </a:spcBef>
                        <a:spcAft>
                          <a:spcPts val="0"/>
                        </a:spcAft>
                      </a:pPr>
                      <a:r>
                        <a:rPr lang="ar-SA" sz="1500">
                          <a:effectLst/>
                        </a:rPr>
                        <a:t>تسبب الفيروسات والبكتريا ظواهر التهاب الانف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أفضل علاج هو الراحة التامة في الفراش وغذاء متوازن مع وفرة السوائل واستخدام الاسبرين اذا كان الصداع او الحمي من ضمن اعراض الالتهاب.</a:t>
                      </a:r>
                      <a:endParaRPr lang="en-US" sz="1200">
                        <a:effectLst/>
                      </a:endParaRPr>
                    </a:p>
                    <a:p>
                      <a:pPr marL="0" marR="0" algn="justLow" rtl="1">
                        <a:spcBef>
                          <a:spcPts val="0"/>
                        </a:spcBef>
                        <a:spcAft>
                          <a:spcPts val="0"/>
                        </a:spcAft>
                      </a:pPr>
                      <a:r>
                        <a:rPr lang="ar-EG" sz="15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79485622"/>
                  </a:ext>
                </a:extLst>
              </a:tr>
              <a:tr h="2116124">
                <a:tc>
                  <a:txBody>
                    <a:bodyPr/>
                    <a:lstStyle/>
                    <a:p>
                      <a:pPr marL="0" marR="0" algn="justLow" rtl="1">
                        <a:spcBef>
                          <a:spcPts val="0"/>
                        </a:spcBef>
                        <a:spcAft>
                          <a:spcPts val="0"/>
                        </a:spcAft>
                      </a:pPr>
                      <a:r>
                        <a:rPr lang="ar-SA" sz="15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500">
                          <a:effectLst/>
                        </a:rPr>
                        <a:t>التهابات الأذن</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تنتشر أمراض الأذن في حمامات السباحة بين الأطفال بسبب العدوى نتيجة وجود مريض بينهم أو حامل لجراثيم تسبب أمراض الأذن وقد ينشا وجع الأذن من دمل أو التهاب بالأذن الخارجية أو من الم في الفك في احدي الأسنان إلا انه قد يكون عرضة لعدي بالأذن الوسطي قد تسبب الصم إذا لم تعالج هذه العدوى</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Low" rtl="1">
                        <a:spcBef>
                          <a:spcPts val="0"/>
                        </a:spcBef>
                        <a:spcAft>
                          <a:spcPts val="0"/>
                        </a:spcAft>
                      </a:pPr>
                      <a:r>
                        <a:rPr lang="ar-SA" sz="1500">
                          <a:effectLst/>
                        </a:rPr>
                        <a:t>والأطفال هم أكثر الفئات عرضة للإصابة بالتهاب الأذن الوسطي نتيجة الخروج من حمام السباحة مع عدم تنشيف الأذن جيداص مما يؤدي لتراكم الأتربة .</a:t>
                      </a:r>
                      <a:endParaRPr lang="en-US" sz="1200">
                        <a:effectLst/>
                      </a:endParaRPr>
                    </a:p>
                    <a:p>
                      <a:pPr marL="0" marR="0" algn="justLow" rtl="1">
                        <a:spcBef>
                          <a:spcPts val="0"/>
                        </a:spcBef>
                        <a:spcAft>
                          <a:spcPts val="0"/>
                        </a:spcAft>
                      </a:pPr>
                      <a:r>
                        <a:rPr lang="ar-SA" sz="15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21317920"/>
                  </a:ext>
                </a:extLst>
              </a:tr>
              <a:tr h="2468812">
                <a:tc>
                  <a:txBody>
                    <a:bodyPr/>
                    <a:lstStyle/>
                    <a:p>
                      <a:pPr marL="0" marR="0" algn="justLow" rtl="1">
                        <a:spcBef>
                          <a:spcPts val="0"/>
                        </a:spcBef>
                        <a:spcAft>
                          <a:spcPts val="0"/>
                        </a:spcAft>
                      </a:pPr>
                      <a:r>
                        <a:rPr lang="ar-SA" sz="15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1">
                        <a:spcBef>
                          <a:spcPts val="0"/>
                        </a:spcBef>
                        <a:spcAft>
                          <a:spcPts val="0"/>
                        </a:spcAft>
                      </a:pPr>
                      <a:r>
                        <a:rPr lang="ar-SA" sz="1600">
                          <a:effectLst/>
                        </a:rPr>
                        <a:t>التهاب حدقة عين السباحين</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marR="0" lvl="0" indent="-342900" algn="justLow" rtl="1">
                        <a:spcBef>
                          <a:spcPts val="0"/>
                        </a:spcBef>
                        <a:spcAft>
                          <a:spcPts val="0"/>
                        </a:spcAft>
                        <a:buFont typeface="+mj-lt"/>
                        <a:buAutoNum type="arabicPeriod"/>
                        <a:tabLst>
                          <a:tab pos="495300" algn="l"/>
                        </a:tabLst>
                      </a:pPr>
                      <a:r>
                        <a:rPr lang="ar-SA" sz="1500">
                          <a:effectLst/>
                        </a:rPr>
                        <a:t>زيادة ملوحة المياه</a:t>
                      </a:r>
                      <a:endParaRPr lang="en-US" sz="1200">
                        <a:effectLst/>
                      </a:endParaRPr>
                    </a:p>
                    <a:p>
                      <a:pPr marL="342900" marR="0" lvl="0" indent="-342900" algn="justLow" rtl="1">
                        <a:spcBef>
                          <a:spcPts val="0"/>
                        </a:spcBef>
                        <a:spcAft>
                          <a:spcPts val="0"/>
                        </a:spcAft>
                        <a:buFont typeface="+mj-lt"/>
                        <a:buAutoNum type="arabicPeriod"/>
                        <a:tabLst>
                          <a:tab pos="495300" algn="l"/>
                        </a:tabLst>
                      </a:pPr>
                      <a:r>
                        <a:rPr lang="ar-SA" sz="1500">
                          <a:effectLst/>
                        </a:rPr>
                        <a:t>زيادة نسبة الكلور.</a:t>
                      </a:r>
                      <a:endParaRPr lang="en-US" sz="1200">
                        <a:effectLst/>
                      </a:endParaRPr>
                    </a:p>
                    <a:p>
                      <a:pPr marL="342900" marR="0" lvl="0" indent="-342900" algn="justLow" rtl="1">
                        <a:spcBef>
                          <a:spcPts val="0"/>
                        </a:spcBef>
                        <a:spcAft>
                          <a:spcPts val="0"/>
                        </a:spcAft>
                        <a:buFont typeface="+mj-lt"/>
                        <a:buAutoNum type="arabicPeriod"/>
                        <a:tabLst>
                          <a:tab pos="495300" algn="l"/>
                        </a:tabLst>
                      </a:pPr>
                      <a:r>
                        <a:rPr lang="ar-SA" sz="1500">
                          <a:effectLst/>
                        </a:rPr>
                        <a:t>الاصابه بلسعة برد في العين.</a:t>
                      </a:r>
                      <a:endParaRPr lang="en-US" sz="1200">
                        <a:effectLst/>
                      </a:endParaRPr>
                    </a:p>
                    <a:p>
                      <a:pPr marL="342900" marR="0" lvl="0" indent="-342900" algn="justLow" rtl="1">
                        <a:spcBef>
                          <a:spcPts val="0"/>
                        </a:spcBef>
                        <a:spcAft>
                          <a:spcPts val="0"/>
                        </a:spcAft>
                        <a:buFont typeface="+mj-lt"/>
                        <a:buAutoNum type="arabicPeriod"/>
                        <a:tabLst>
                          <a:tab pos="495300" algn="l"/>
                        </a:tabLst>
                      </a:pPr>
                      <a:r>
                        <a:rPr lang="ar-SA" sz="1500">
                          <a:effectLst/>
                        </a:rPr>
                        <a:t>تعرضالفيتامينات. لضربات الأمواج.</a:t>
                      </a:r>
                      <a:endParaRPr lang="en-US" sz="1200">
                        <a:effectLst/>
                      </a:endParaRPr>
                    </a:p>
                    <a:p>
                      <a:pPr marL="342900" marR="0" lvl="0" indent="-342900" algn="justLow" rtl="1">
                        <a:spcBef>
                          <a:spcPts val="0"/>
                        </a:spcBef>
                        <a:spcAft>
                          <a:spcPts val="0"/>
                        </a:spcAft>
                        <a:buFont typeface="+mj-lt"/>
                        <a:buAutoNum type="arabicPeriod"/>
                        <a:tabLst>
                          <a:tab pos="495300" algn="l"/>
                        </a:tabLst>
                      </a:pPr>
                      <a:r>
                        <a:rPr lang="ar-SA" sz="1500">
                          <a:effectLst/>
                        </a:rPr>
                        <a:t>نقص الفيتامينات .</a:t>
                      </a:r>
                      <a:endParaRPr lang="en-US" sz="1200">
                        <a:effectLst/>
                      </a:endParaRPr>
                    </a:p>
                    <a:p>
                      <a:pPr marL="0" marR="0" algn="justLow" rtl="1">
                        <a:spcBef>
                          <a:spcPts val="0"/>
                        </a:spcBef>
                        <a:spcAft>
                          <a:spcPts val="0"/>
                        </a:spcAft>
                      </a:pPr>
                      <a:r>
                        <a:rPr lang="ar-SA" sz="1500">
                          <a:effectLst/>
                        </a:rPr>
                        <a:t>الشعور بالتعب والإجهاد</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marR="0" lvl="0" indent="-342900" algn="justLow" rtl="1">
                        <a:spcBef>
                          <a:spcPts val="0"/>
                        </a:spcBef>
                        <a:spcAft>
                          <a:spcPts val="0"/>
                        </a:spcAft>
                        <a:buFont typeface="+mj-lt"/>
                        <a:buAutoNum type="arabicPeriod"/>
                        <a:tabLst>
                          <a:tab pos="495300" algn="l"/>
                        </a:tabLst>
                      </a:pPr>
                      <a:r>
                        <a:rPr lang="ar-SA" sz="1500" dirty="0">
                          <a:effectLst/>
                        </a:rPr>
                        <a:t>قد تزول الأعراض لوحدها بعد فترة وجيزة بدون علاج.</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كمادات ماء باردة علي العين المصابة.</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أستخدام بعض القطرات الخاصة بالعين أو غسيل العين بماء معقم.</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أستخدام نظارات السباحة.</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أستخدام نظارة شمسية أثناء التجول بالنهار.</a:t>
                      </a:r>
                      <a:endParaRPr lang="en-US" sz="1200" dirty="0">
                        <a:effectLst/>
                      </a:endParaRPr>
                    </a:p>
                    <a:p>
                      <a:pPr marL="342900" marR="0" lvl="0" indent="-342900" algn="justLow" rtl="1">
                        <a:spcBef>
                          <a:spcPts val="0"/>
                        </a:spcBef>
                        <a:spcAft>
                          <a:spcPts val="0"/>
                        </a:spcAft>
                        <a:buFont typeface="+mj-lt"/>
                        <a:buAutoNum type="arabicPeriod"/>
                        <a:tabLst>
                          <a:tab pos="495300" algn="l"/>
                        </a:tabLst>
                      </a:pPr>
                      <a:r>
                        <a:rPr lang="ar-SA" sz="1500" dirty="0">
                          <a:effectLst/>
                        </a:rPr>
                        <a:t>النوم لفترات مناسبة.</a:t>
                      </a:r>
                      <a:endParaRPr lang="en-US" sz="1200" dirty="0">
                        <a:effectLst/>
                      </a:endParaRPr>
                    </a:p>
                    <a:p>
                      <a:pPr marL="0" marR="0" algn="justLow" rtl="1">
                        <a:spcBef>
                          <a:spcPts val="0"/>
                        </a:spcBef>
                        <a:spcAft>
                          <a:spcPts val="0"/>
                        </a:spcAft>
                      </a:pPr>
                      <a:r>
                        <a:rPr lang="ar-SA" sz="15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77452309"/>
                  </a:ext>
                </a:extLst>
              </a:tr>
            </a:tbl>
          </a:graphicData>
        </a:graphic>
      </p:graphicFrame>
    </p:spTree>
    <p:extLst>
      <p:ext uri="{BB962C8B-B14F-4D97-AF65-F5344CB8AC3E}">
        <p14:creationId xmlns:p14="http://schemas.microsoft.com/office/powerpoint/2010/main" val="2131791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1833</Words>
  <Application>Microsoft Office PowerPoint</Application>
  <PresentationFormat>Widescreen</PresentationFormat>
  <Paragraphs>193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جامعة بنها</vt:lpstr>
      <vt:lpstr>الإصابات المرتبطة بالسباحة</vt:lpstr>
      <vt:lpstr>أسباب الإصابة </vt:lpstr>
      <vt:lpstr>وفيما يلي سنتناول الإصابات التي يمكن أن تحدث في السباحة.</vt:lpstr>
      <vt:lpstr>PowerPoint Presentation</vt:lpstr>
      <vt:lpstr>PowerPoint Presentation</vt:lpstr>
      <vt:lpstr>ثانيا الأمراض </vt:lpstr>
      <vt:lpstr>PowerPoint Presentation</vt:lpstr>
      <vt:lpstr>PowerPoint Presentation</vt:lpstr>
      <vt:lpstr>PowerPoint Presentation</vt:lpstr>
      <vt:lpstr>PowerPoint Presentation</vt:lpstr>
      <vt:lpstr>المادة العلمية تحت مسئولية أستاذ المقرر ودون أدنى مسئولية على الكلية أو الجامعة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dc:title>
  <dc:creator>Hesham Ahmed</dc:creator>
  <cp:lastModifiedBy>Hesham Ahmed</cp:lastModifiedBy>
  <cp:revision>4</cp:revision>
  <dcterms:created xsi:type="dcterms:W3CDTF">2020-03-15T18:56:33Z</dcterms:created>
  <dcterms:modified xsi:type="dcterms:W3CDTF">2020-03-15T20:53:31Z</dcterms:modified>
</cp:coreProperties>
</file>