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CB23-8377-4FED-903C-72F314D677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A696A6-6AA8-4385-9BBC-3718CA4FC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D8CBB7-59D8-4CD5-80B0-2BBA6E6213FA}"/>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5" name="Footer Placeholder 4">
            <a:extLst>
              <a:ext uri="{FF2B5EF4-FFF2-40B4-BE49-F238E27FC236}">
                <a16:creationId xmlns:a16="http://schemas.microsoft.com/office/drawing/2014/main" id="{908CB891-4BCC-4913-B68B-B3432F1F3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83C43-B67C-4FAD-9EF2-5FD70CA17F2D}"/>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192632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A9E2-33D2-4078-A70B-4F7A6217E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481EFE-808D-4C5C-80D0-7D2B7695C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AE895-73FE-404B-9988-61172C0D77F9}"/>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5" name="Footer Placeholder 4">
            <a:extLst>
              <a:ext uri="{FF2B5EF4-FFF2-40B4-BE49-F238E27FC236}">
                <a16:creationId xmlns:a16="http://schemas.microsoft.com/office/drawing/2014/main" id="{8A1EE505-550D-46C0-8EC7-7CE443130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A9C05-3931-4521-9002-7651DD92C919}"/>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105272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34F83-BF61-4FA0-B704-463BEC130A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3C2C7-ABD4-49AB-A85B-A2641766C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7B782-9C5E-4E9B-9EFF-48FBCBB405B3}"/>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5" name="Footer Placeholder 4">
            <a:extLst>
              <a:ext uri="{FF2B5EF4-FFF2-40B4-BE49-F238E27FC236}">
                <a16:creationId xmlns:a16="http://schemas.microsoft.com/office/drawing/2014/main" id="{72D47029-8291-42CE-BAD5-8CD076D77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F5D3F-0D74-4EDE-B6F0-AADCC9318D2A}"/>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240521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81FD-3C35-4139-B7C6-2E034289BE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BF91F-2E23-475D-AF38-8757AEE3F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A3760-22F1-42DB-A33F-A58314B06B6F}"/>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5" name="Footer Placeholder 4">
            <a:extLst>
              <a:ext uri="{FF2B5EF4-FFF2-40B4-BE49-F238E27FC236}">
                <a16:creationId xmlns:a16="http://schemas.microsoft.com/office/drawing/2014/main" id="{CFC452CB-8735-4561-9254-AFF3EF744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FAA0B-5EDE-4B24-85CB-8D392198B445}"/>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42761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5126-415D-47AE-91D0-2D1F0B0A5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E62A4E-035C-48FA-A833-5D87A2149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EAF3D-6B61-43FE-9F0D-40F31821ECEC}"/>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5" name="Footer Placeholder 4">
            <a:extLst>
              <a:ext uri="{FF2B5EF4-FFF2-40B4-BE49-F238E27FC236}">
                <a16:creationId xmlns:a16="http://schemas.microsoft.com/office/drawing/2014/main" id="{CF13B4CF-F4C5-4861-B243-A99204D8B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E2C5-3F3F-45AF-8E5C-5DD300067D30}"/>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313045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91B4-6887-4B6B-A5F2-C64CB7F3F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65F8C-5029-4A1E-84ED-2D8C616B8A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4032CF-5566-45A1-9ECD-EB7F39F7DD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32439D-D89A-486C-8259-AC647CB8B1A7}"/>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6" name="Footer Placeholder 5">
            <a:extLst>
              <a:ext uri="{FF2B5EF4-FFF2-40B4-BE49-F238E27FC236}">
                <a16:creationId xmlns:a16="http://schemas.microsoft.com/office/drawing/2014/main" id="{19D100DC-00A4-44F7-AB73-8B3400E141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21214-FAF7-43C8-BE5D-1730A735065B}"/>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58832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398B-EA00-403B-8444-186AFE12E9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B7E314-BD50-4D7B-B7A3-910E6F0E5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822A3-9F46-48DC-B48C-6890115FF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E835C3-D334-4B27-B35E-93E1EC6D7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EB006-1C6C-4830-B008-2EFF066DB3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44B77-D837-4A67-884C-56AF7F17B450}"/>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8" name="Footer Placeholder 7">
            <a:extLst>
              <a:ext uri="{FF2B5EF4-FFF2-40B4-BE49-F238E27FC236}">
                <a16:creationId xmlns:a16="http://schemas.microsoft.com/office/drawing/2014/main" id="{98D0511C-E042-42E7-BBCE-BD2D4F8983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34EF6E-1031-4B9C-BCFE-6F2363A5CFCE}"/>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350132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F89C-818C-42B3-9D41-69A87A1113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BFB32C-38B8-408E-BEF4-CDF21AF70E57}"/>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4" name="Footer Placeholder 3">
            <a:extLst>
              <a:ext uri="{FF2B5EF4-FFF2-40B4-BE49-F238E27FC236}">
                <a16:creationId xmlns:a16="http://schemas.microsoft.com/office/drawing/2014/main" id="{FB51F301-6A37-413A-961A-279F421230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A20BAF-EF86-4A94-903C-451D55F1FB94}"/>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73266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B5B7EC-7AF3-4ECA-AC98-5059A83F4B45}"/>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3" name="Footer Placeholder 2">
            <a:extLst>
              <a:ext uri="{FF2B5EF4-FFF2-40B4-BE49-F238E27FC236}">
                <a16:creationId xmlns:a16="http://schemas.microsoft.com/office/drawing/2014/main" id="{1E337DE1-2F5C-4D2C-830A-EA5232EB7B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74D974-6751-4D8E-A5B1-DB12C082CE6C}"/>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94218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A263-C333-4002-AE85-BD832859E7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DC1875-C2A5-43E4-B71B-9D11B62DC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823E46-C999-4848-AD69-632EF03F9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E8F85-4E52-485C-B6EC-A1AB9F45B6A4}"/>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6" name="Footer Placeholder 5">
            <a:extLst>
              <a:ext uri="{FF2B5EF4-FFF2-40B4-BE49-F238E27FC236}">
                <a16:creationId xmlns:a16="http://schemas.microsoft.com/office/drawing/2014/main" id="{843E0701-E75C-4643-A4D2-1815C14D8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17651-4FD1-42E4-8DF0-9BA814422316}"/>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144849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6979-3A49-48C5-8D18-3D4C0F9F2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44F519-3CAD-4C17-A4A3-D183CD132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84736F-33C6-4DEF-B5F2-E26DB8F26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D5DDD-2CBB-40F5-9936-4CF98D721D4B}"/>
              </a:ext>
            </a:extLst>
          </p:cNvPr>
          <p:cNvSpPr>
            <a:spLocks noGrp="1"/>
          </p:cNvSpPr>
          <p:nvPr>
            <p:ph type="dt" sz="half" idx="10"/>
          </p:nvPr>
        </p:nvSpPr>
        <p:spPr/>
        <p:txBody>
          <a:bodyPr/>
          <a:lstStyle/>
          <a:p>
            <a:fld id="{48BB0F5A-3E4B-4E23-88A6-F219D514473D}" type="datetimeFigureOut">
              <a:rPr lang="en-US" smtClean="0"/>
              <a:t>3/15/2020</a:t>
            </a:fld>
            <a:endParaRPr lang="en-US"/>
          </a:p>
        </p:txBody>
      </p:sp>
      <p:sp>
        <p:nvSpPr>
          <p:cNvPr id="6" name="Footer Placeholder 5">
            <a:extLst>
              <a:ext uri="{FF2B5EF4-FFF2-40B4-BE49-F238E27FC236}">
                <a16:creationId xmlns:a16="http://schemas.microsoft.com/office/drawing/2014/main" id="{D8DCF3D1-D42D-444D-AA7E-CC537CFEA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C6797-1E9F-4269-A159-DB7E320E06F3}"/>
              </a:ext>
            </a:extLst>
          </p:cNvPr>
          <p:cNvSpPr>
            <a:spLocks noGrp="1"/>
          </p:cNvSpPr>
          <p:nvPr>
            <p:ph type="sldNum" sz="quarter" idx="12"/>
          </p:nvPr>
        </p:nvSpPr>
        <p:spPr/>
        <p:txBody>
          <a:bodyPr/>
          <a:lstStyle/>
          <a:p>
            <a:fld id="{6403230D-2D30-4FFC-9432-C7EDCDAFB30D}" type="slidenum">
              <a:rPr lang="en-US" smtClean="0"/>
              <a:t>‹#›</a:t>
            </a:fld>
            <a:endParaRPr lang="en-US"/>
          </a:p>
        </p:txBody>
      </p:sp>
    </p:spTree>
    <p:extLst>
      <p:ext uri="{BB962C8B-B14F-4D97-AF65-F5344CB8AC3E}">
        <p14:creationId xmlns:p14="http://schemas.microsoft.com/office/powerpoint/2010/main" val="23553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419AC-104D-411E-9026-8D3C2ECE4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CCE868-4938-4678-9C32-AF6C595D6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A988F-585B-4D1D-B494-E4106EDAF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0F5A-3E4B-4E23-88A6-F219D514473D}" type="datetimeFigureOut">
              <a:rPr lang="en-US" smtClean="0"/>
              <a:t>3/15/2020</a:t>
            </a:fld>
            <a:endParaRPr lang="en-US"/>
          </a:p>
        </p:txBody>
      </p:sp>
      <p:sp>
        <p:nvSpPr>
          <p:cNvPr id="5" name="Footer Placeholder 4">
            <a:extLst>
              <a:ext uri="{FF2B5EF4-FFF2-40B4-BE49-F238E27FC236}">
                <a16:creationId xmlns:a16="http://schemas.microsoft.com/office/drawing/2014/main" id="{2D5E0736-51D2-469B-BA9D-1A5F3F5E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D5D9EE-F744-42C4-830B-1A067B7E9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3230D-2D30-4FFC-9432-C7EDCDAFB30D}" type="slidenum">
              <a:rPr lang="en-US" smtClean="0"/>
              <a:t>‹#›</a:t>
            </a:fld>
            <a:endParaRPr lang="en-US"/>
          </a:p>
        </p:txBody>
      </p:sp>
    </p:spTree>
    <p:extLst>
      <p:ext uri="{BB962C8B-B14F-4D97-AF65-F5344CB8AC3E}">
        <p14:creationId xmlns:p14="http://schemas.microsoft.com/office/powerpoint/2010/main" val="2898856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D8A0A-BDA6-4972-AB99-534D5BE48DE8}"/>
              </a:ext>
            </a:extLst>
          </p:cNvPr>
          <p:cNvSpPr>
            <a:spLocks noGrp="1"/>
          </p:cNvSpPr>
          <p:nvPr>
            <p:ph type="ctrTitle"/>
          </p:nvPr>
        </p:nvSpPr>
        <p:spPr>
          <a:xfrm>
            <a:off x="1524000" y="1122363"/>
            <a:ext cx="9144000" cy="2387600"/>
          </a:xfrm>
        </p:spPr>
        <p:txBody>
          <a:bodyPr>
            <a:normAutofit/>
          </a:bodyPr>
          <a:lstStyle/>
          <a:p>
            <a:r>
              <a:rPr lang="ar-EG" sz="9600"/>
              <a:t>جامعة بنها</a:t>
            </a:r>
            <a:endParaRPr lang="en-US" sz="9600" dirty="0"/>
          </a:p>
        </p:txBody>
      </p:sp>
      <p:sp>
        <p:nvSpPr>
          <p:cNvPr id="3" name="Subtitle 2">
            <a:extLst>
              <a:ext uri="{FF2B5EF4-FFF2-40B4-BE49-F238E27FC236}">
                <a16:creationId xmlns:a16="http://schemas.microsoft.com/office/drawing/2014/main" id="{92EDCE45-DD21-48EC-B13A-6B49110B13A0}"/>
              </a:ext>
            </a:extLst>
          </p:cNvPr>
          <p:cNvSpPr>
            <a:spLocks noGrp="1"/>
          </p:cNvSpPr>
          <p:nvPr>
            <p:ph type="subTitle" idx="1"/>
          </p:nvPr>
        </p:nvSpPr>
        <p:spPr>
          <a:xfrm>
            <a:off x="1524000" y="3602038"/>
            <a:ext cx="9144000" cy="1655762"/>
          </a:xfrm>
        </p:spPr>
        <p:txBody>
          <a:bodyPr>
            <a:normAutofit fontScale="70000" lnSpcReduction="20000"/>
          </a:bodyPr>
          <a:lstStyle/>
          <a:p>
            <a:r>
              <a:rPr lang="ar-EG" sz="2800" dirty="0"/>
              <a:t>كلية التربية الرياضية </a:t>
            </a:r>
          </a:p>
          <a:p>
            <a:r>
              <a:rPr lang="ar-EG" sz="2800" dirty="0"/>
              <a:t>قسم نظريات وتطبيقات الرياضات المائية</a:t>
            </a:r>
          </a:p>
          <a:p>
            <a:r>
              <a:rPr lang="ar-EG" sz="2800"/>
              <a:t>سباحة (1)</a:t>
            </a:r>
            <a:endParaRPr lang="ar-EG" sz="2800" dirty="0"/>
          </a:p>
          <a:p>
            <a:r>
              <a:rPr lang="ar-EG" b="1" dirty="0"/>
              <a:t>التشريح العضلي للعضلات العاملة  في رياضة السباحة</a:t>
            </a:r>
          </a:p>
          <a:p>
            <a:r>
              <a:rPr lang="ar-EG" dirty="0"/>
              <a:t>د/ هشام عمر </a:t>
            </a:r>
            <a:endParaRPr lang="en-US" sz="2800" dirty="0"/>
          </a:p>
        </p:txBody>
      </p:sp>
    </p:spTree>
    <p:extLst>
      <p:ext uri="{BB962C8B-B14F-4D97-AF65-F5344CB8AC3E}">
        <p14:creationId xmlns:p14="http://schemas.microsoft.com/office/powerpoint/2010/main" val="59361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9E75-4AEE-4E72-A463-65EFC24E4A69}"/>
              </a:ext>
            </a:extLst>
          </p:cNvPr>
          <p:cNvSpPr>
            <a:spLocks noGrp="1"/>
          </p:cNvSpPr>
          <p:nvPr>
            <p:ph type="title"/>
          </p:nvPr>
        </p:nvSpPr>
        <p:spPr/>
        <p:txBody>
          <a:bodyPr>
            <a:noAutofit/>
          </a:bodyPr>
          <a:lstStyle/>
          <a:p>
            <a:pPr algn="r" rtl="1"/>
            <a:r>
              <a:rPr lang="ar-SA" sz="1800" b="1" dirty="0"/>
              <a:t>1-7- عضلات اللوح:</a:t>
            </a:r>
            <a:br>
              <a:rPr lang="en-US" sz="1800" dirty="0"/>
            </a:br>
            <a:r>
              <a:rPr lang="ar-SA" sz="1800" dirty="0"/>
              <a:t>وهى مجموعه العضلات التي تربط اللوح بالجذع من الأمام والخلف كما أنها تعمل على ربط الطرف العلوي بالجذع بطريق غير مباشر عن طريق ربط اللوح بالطرف العلوي   وهذه تضمن عدد كبير من العضلات  العضلة تحت اللوح</a:t>
            </a:r>
            <a:r>
              <a:rPr lang="af-ZA" sz="1800" dirty="0"/>
              <a:t>(Subscapularis)</a:t>
            </a:r>
            <a:r>
              <a:rPr lang="ar-SA" sz="1800" dirty="0"/>
              <a:t>، العضلة المسننة العظيمة</a:t>
            </a:r>
            <a:r>
              <a:rPr lang="af-ZA" sz="1800" dirty="0"/>
              <a:t>(Serratus antaerior)</a:t>
            </a:r>
            <a:r>
              <a:rPr lang="ar-SA" sz="1800" dirty="0"/>
              <a:t>، العضلة فوق الشوكة</a:t>
            </a:r>
            <a:r>
              <a:rPr lang="af-ZA" sz="1800" dirty="0"/>
              <a:t>(Supraspinatus)</a:t>
            </a:r>
            <a:r>
              <a:rPr lang="ar-SA" sz="1800" dirty="0"/>
              <a:t>، العضلة تحت الشوكة</a:t>
            </a:r>
            <a:r>
              <a:rPr lang="af-ZA" sz="1800" dirty="0"/>
              <a:t>(Infraspinatus)</a:t>
            </a:r>
            <a:r>
              <a:rPr lang="ar-SA" sz="1800" dirty="0"/>
              <a:t>، العضلة الدالية </a:t>
            </a:r>
            <a:r>
              <a:rPr lang="af-ZA" sz="1800" dirty="0"/>
              <a:t>(Deltoid muscle)</a:t>
            </a:r>
            <a:r>
              <a:rPr lang="ar-SA" sz="1800" dirty="0"/>
              <a:t>، العضلة  المستديرة العظيمة</a:t>
            </a:r>
            <a:r>
              <a:rPr lang="af-ZA" sz="1800" dirty="0"/>
              <a:t>(Teres major)</a:t>
            </a:r>
            <a:r>
              <a:rPr lang="ar-SA" sz="1800" dirty="0"/>
              <a:t>، العضلة  المستديرة الصغيرة</a:t>
            </a:r>
            <a:r>
              <a:rPr lang="af-ZA" sz="1800" dirty="0"/>
              <a:t>(Teres minor)</a:t>
            </a:r>
            <a:r>
              <a:rPr lang="ar-SA" sz="1800" dirty="0"/>
              <a:t>، العضلة الرافعة للوح</a:t>
            </a:r>
            <a:r>
              <a:rPr lang="af-ZA" sz="1800" dirty="0"/>
              <a:t>(Levator scapulae) </a:t>
            </a:r>
            <a:r>
              <a:rPr lang="ar-SA" sz="1800" dirty="0"/>
              <a:t>, العضلة  المعينة العظيمة</a:t>
            </a:r>
            <a:r>
              <a:rPr lang="af-ZA" sz="1800" dirty="0"/>
              <a:t>(Rhomboi major)</a:t>
            </a:r>
            <a:r>
              <a:rPr lang="ar-SA" sz="1800" dirty="0"/>
              <a:t> ، العضلة  المعينة الصغيرة </a:t>
            </a:r>
            <a:r>
              <a:rPr lang="af-ZA" sz="1800" dirty="0"/>
              <a:t>(Rhomboid minor)</a:t>
            </a:r>
            <a:br>
              <a:rPr lang="en-US" sz="1800" dirty="0"/>
            </a:br>
            <a:endParaRPr lang="en-US" sz="1800" dirty="0"/>
          </a:p>
        </p:txBody>
      </p:sp>
      <p:pic>
        <p:nvPicPr>
          <p:cNvPr id="13" name="Picture 12" descr="A close up of an insect&#10;&#10;Description automatically generated">
            <a:extLst>
              <a:ext uri="{FF2B5EF4-FFF2-40B4-BE49-F238E27FC236}">
                <a16:creationId xmlns:a16="http://schemas.microsoft.com/office/drawing/2014/main" id="{ABE27A1B-5A0B-4872-836C-ECAF56519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092" y="2330626"/>
            <a:ext cx="6029325" cy="3415418"/>
          </a:xfrm>
          <a:prstGeom prst="rect">
            <a:avLst/>
          </a:prstGeom>
        </p:spPr>
      </p:pic>
    </p:spTree>
    <p:extLst>
      <p:ext uri="{BB962C8B-B14F-4D97-AF65-F5344CB8AC3E}">
        <p14:creationId xmlns:p14="http://schemas.microsoft.com/office/powerpoint/2010/main" val="51433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01A-F18C-4FCA-A337-2E78D3663831}"/>
              </a:ext>
            </a:extLst>
          </p:cNvPr>
          <p:cNvSpPr>
            <a:spLocks noGrp="1"/>
          </p:cNvSpPr>
          <p:nvPr>
            <p:ph type="title"/>
          </p:nvPr>
        </p:nvSpPr>
        <p:spPr/>
        <p:txBody>
          <a:bodyPr>
            <a:noAutofit/>
          </a:bodyPr>
          <a:lstStyle/>
          <a:p>
            <a:pPr algn="r" rtl="1"/>
            <a:r>
              <a:rPr lang="ar-SA" sz="1800" b="1" dirty="0"/>
              <a:t>المجموعة الثانية ( عضلات العضد)</a:t>
            </a:r>
            <a:br>
              <a:rPr lang="en-US" sz="1800" dirty="0"/>
            </a:br>
            <a:r>
              <a:rPr lang="ar-SA" sz="1800" b="1" dirty="0"/>
              <a:t>2-1- العضلة  العضدية ذات الرأسين:</a:t>
            </a:r>
            <a:r>
              <a:rPr lang="af-ZA" sz="1800" b="1" dirty="0"/>
              <a:t> (Biceps Brachii)</a:t>
            </a:r>
            <a:br>
              <a:rPr lang="en-US" sz="1800" dirty="0"/>
            </a:br>
            <a:r>
              <a:rPr lang="ar-SA" sz="1800" dirty="0"/>
              <a:t>وهى عضله أمامية سطحية وتنشأ من أعلى برأسين أحدهما طويل ينشأ من أعلى الحفره العنابية لعظم اللوح وينشأ الرأس الثانى من النتوء الغرابى وتندغم العضلة  فى الجزء الخلفى للنتوء الكعبرى </a:t>
            </a:r>
            <a:r>
              <a:rPr lang="af-ZA" sz="1800" dirty="0"/>
              <a:t>(Radial tuberosity)</a:t>
            </a:r>
            <a:r>
              <a:rPr lang="ar-SA" sz="1800" dirty="0"/>
              <a:t> وفى الصفاق الموجود بالجهة الانسية العليا للساعد</a:t>
            </a:r>
            <a:r>
              <a:rPr lang="af-ZA" sz="1800" dirty="0"/>
              <a:t>(Bicepital aponeurosis)  </a:t>
            </a:r>
            <a:r>
              <a:rPr lang="ar-SA" sz="1800" dirty="0"/>
              <a:t> وعمل هذه العضلة  هو قبض الساعد أثناء بطحه وبطحه أثناء قبضه وكذلك قبض العضد على الجذع </a:t>
            </a:r>
            <a:br>
              <a:rPr lang="en-US" sz="1800" dirty="0"/>
            </a:br>
            <a:endParaRPr lang="en-US" sz="1800" dirty="0"/>
          </a:p>
        </p:txBody>
      </p:sp>
      <p:pic>
        <p:nvPicPr>
          <p:cNvPr id="10242" name="Picture 2">
            <a:extLst>
              <a:ext uri="{FF2B5EF4-FFF2-40B4-BE49-F238E27FC236}">
                <a16:creationId xmlns:a16="http://schemas.microsoft.com/office/drawing/2014/main" id="{CB079F85-A9F6-46C0-91D3-3E5770AFB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336" y="2061287"/>
            <a:ext cx="6007327" cy="359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76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9FAB-07C0-4BBB-89CE-4CF3D90C2F19}"/>
              </a:ext>
            </a:extLst>
          </p:cNvPr>
          <p:cNvSpPr>
            <a:spLocks noGrp="1"/>
          </p:cNvSpPr>
          <p:nvPr>
            <p:ph type="title"/>
          </p:nvPr>
        </p:nvSpPr>
        <p:spPr/>
        <p:txBody>
          <a:bodyPr>
            <a:normAutofit/>
          </a:bodyPr>
          <a:lstStyle/>
          <a:p>
            <a:pPr algn="r" rtl="1"/>
            <a:r>
              <a:rPr lang="ar-SA" sz="1800" b="1" dirty="0"/>
              <a:t>2-2- العضلة  العضدية</a:t>
            </a:r>
            <a:r>
              <a:rPr lang="af-ZA" sz="1800" b="1" dirty="0"/>
              <a:t>(Brachialis) </a:t>
            </a:r>
            <a:br>
              <a:rPr lang="en-US" sz="1800" dirty="0"/>
            </a:br>
            <a:r>
              <a:rPr lang="ar-SA" sz="1800" dirty="0"/>
              <a:t>وتقع خلف ذات الرأسين وتغطى عظم العضد من الامام وتنشأ فى عظم العضد الأمامى وتندغم فى السطح الأمامى للنتوء القرنى</a:t>
            </a:r>
            <a:r>
              <a:rPr lang="af-ZA" sz="1800" dirty="0"/>
              <a:t>(coronoid process)</a:t>
            </a:r>
            <a:r>
              <a:rPr lang="ar-SA" sz="1800" dirty="0"/>
              <a:t> لعظم الزند   وعملها هو قبض الساعد على العضد سواء كان في وضع الكب أو البطح  </a:t>
            </a:r>
            <a:br>
              <a:rPr lang="en-US" sz="1800" dirty="0"/>
            </a:br>
            <a:endParaRPr lang="en-US" sz="1800" dirty="0"/>
          </a:p>
        </p:txBody>
      </p:sp>
      <p:pic>
        <p:nvPicPr>
          <p:cNvPr id="11266" name="Picture 2">
            <a:extLst>
              <a:ext uri="{FF2B5EF4-FFF2-40B4-BE49-F238E27FC236}">
                <a16:creationId xmlns:a16="http://schemas.microsoft.com/office/drawing/2014/main" id="{8A1376CE-BDD2-4D5D-8026-5C6164A91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797" y="2219868"/>
            <a:ext cx="6552004" cy="309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17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2DFF6-A244-424D-A5AF-0E4A365EB43E}"/>
              </a:ext>
            </a:extLst>
          </p:cNvPr>
          <p:cNvSpPr>
            <a:spLocks noGrp="1"/>
          </p:cNvSpPr>
          <p:nvPr>
            <p:ph type="title"/>
          </p:nvPr>
        </p:nvSpPr>
        <p:spPr/>
        <p:txBody>
          <a:bodyPr>
            <a:noAutofit/>
          </a:bodyPr>
          <a:lstStyle/>
          <a:p>
            <a:pPr algn="r" rtl="1"/>
            <a:r>
              <a:rPr lang="ar-SA" sz="1800" b="1" dirty="0"/>
              <a:t>2-3- العضلة  العضدية الغرابية:</a:t>
            </a:r>
            <a:r>
              <a:rPr lang="af-ZA" sz="1800" b="1" dirty="0"/>
              <a:t> (Coracobrachialis)</a:t>
            </a:r>
            <a:br>
              <a:rPr lang="en-US" sz="1800" dirty="0"/>
            </a:br>
            <a:r>
              <a:rPr lang="ar-SA" sz="1800" dirty="0"/>
              <a:t>وهى تقع بالجهة الانسية العليا للعضد وتنشأ مع الرأس القصير للعضلة  العضدية ذات الرأسين وتندغم فى منتصف عظم العضد من الجهة الانسية   عملها قبض وتقريب العضد من الجذع  </a:t>
            </a:r>
            <a:br>
              <a:rPr lang="en-US" sz="1800" dirty="0"/>
            </a:br>
            <a:r>
              <a:rPr lang="ar-SA" sz="1800" dirty="0"/>
              <a:t>2-4- العضلة  ذات الرؤوس الثلاثة:</a:t>
            </a:r>
            <a:r>
              <a:rPr lang="af-ZA" sz="1800" dirty="0"/>
              <a:t> (Triceps)</a:t>
            </a:r>
            <a:br>
              <a:rPr lang="en-US" sz="1800" dirty="0"/>
            </a:br>
            <a:r>
              <a:rPr lang="ar-SA" sz="1800" dirty="0"/>
              <a:t>وهى العضلة  التى تغطى السطح الخلفى لعظم العضد وتنشأ بثلاث رؤوس أولها الرأس الطويل وينشأ من أسفل الحفرة العنابية لعظم اللوح وثانيها الرأس الوحشي وينشأ من الجهة العليا الوحشية للسطح الخلفى لعظم العضد وثالثها الرأس الأنسى وينشأ من السطح الخلفى لعظم العضد أسفل الميزاب الحلزونى</a:t>
            </a:r>
            <a:r>
              <a:rPr lang="af-ZA" sz="1800" dirty="0"/>
              <a:t>(spiral groove)</a:t>
            </a:r>
            <a:r>
              <a:rPr lang="ar-SA" sz="1800" dirty="0"/>
              <a:t> وتندغم العضلة  فى السطح العلوى للنتوء المرفقى </a:t>
            </a:r>
            <a:r>
              <a:rPr lang="af-ZA" sz="1800" dirty="0"/>
              <a:t>(olecranon process) </a:t>
            </a:r>
            <a:r>
              <a:rPr lang="ar-SA" sz="1800" dirty="0"/>
              <a:t>لعظم الزند وعملها هو بسط الساعد على العضد  .</a:t>
            </a:r>
            <a:br>
              <a:rPr lang="en-US" sz="1800" dirty="0"/>
            </a:br>
            <a:endParaRPr lang="en-US" sz="1800" dirty="0"/>
          </a:p>
        </p:txBody>
      </p:sp>
      <p:pic>
        <p:nvPicPr>
          <p:cNvPr id="12292" name="Picture 4">
            <a:extLst>
              <a:ext uri="{FF2B5EF4-FFF2-40B4-BE49-F238E27FC236}">
                <a16:creationId xmlns:a16="http://schemas.microsoft.com/office/drawing/2014/main" id="{CABFE1C5-FCFC-4A9A-B387-D0E703BE8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0" t="1109" r="3772" b="6619"/>
          <a:stretch>
            <a:fillRect/>
          </a:stretch>
        </p:blipFill>
        <p:spPr bwMode="auto">
          <a:xfrm>
            <a:off x="3928534" y="2184217"/>
            <a:ext cx="4815594" cy="340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65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5400-F7FE-4D5B-B017-23C2D2A57735}"/>
              </a:ext>
            </a:extLst>
          </p:cNvPr>
          <p:cNvSpPr>
            <a:spLocks noGrp="1"/>
          </p:cNvSpPr>
          <p:nvPr>
            <p:ph type="title"/>
          </p:nvPr>
        </p:nvSpPr>
        <p:spPr/>
        <p:txBody>
          <a:bodyPr>
            <a:normAutofit/>
          </a:bodyPr>
          <a:lstStyle/>
          <a:p>
            <a:pPr algn="r"/>
            <a:r>
              <a:rPr lang="ar-SA" sz="1800" b="1" dirty="0"/>
              <a:t>المجموعه الثالثه ( عضلات الساعد):</a:t>
            </a:r>
            <a:br>
              <a:rPr lang="en-US" sz="1800" dirty="0"/>
            </a:br>
            <a:endParaRPr lang="en-US" sz="1800" dirty="0"/>
          </a:p>
        </p:txBody>
      </p:sp>
      <p:sp>
        <p:nvSpPr>
          <p:cNvPr id="4" name="TextBox 3">
            <a:extLst>
              <a:ext uri="{FF2B5EF4-FFF2-40B4-BE49-F238E27FC236}">
                <a16:creationId xmlns:a16="http://schemas.microsoft.com/office/drawing/2014/main" id="{D99EF777-35C9-43FC-A1D5-B73B29AA36BE}"/>
              </a:ext>
            </a:extLst>
          </p:cNvPr>
          <p:cNvSpPr txBox="1"/>
          <p:nvPr/>
        </p:nvSpPr>
        <p:spPr>
          <a:xfrm>
            <a:off x="2608876" y="1145398"/>
            <a:ext cx="7586133" cy="1477328"/>
          </a:xfrm>
          <a:prstGeom prst="rect">
            <a:avLst/>
          </a:prstGeom>
          <a:noFill/>
        </p:spPr>
        <p:txBody>
          <a:bodyPr wrap="square" rtlCol="0">
            <a:spAutoFit/>
          </a:bodyPr>
          <a:lstStyle/>
          <a:p>
            <a:pPr algn="r"/>
            <a:r>
              <a:rPr lang="ar-SA" b="1" dirty="0"/>
              <a:t>عضلات الساعد الامامية:</a:t>
            </a:r>
            <a:r>
              <a:rPr lang="af-ZA" b="1" dirty="0"/>
              <a:t> (flexor group)</a:t>
            </a:r>
          </a:p>
          <a:p>
            <a:pPr algn="r"/>
            <a:r>
              <a:rPr lang="ar-SA" b="1" dirty="0"/>
              <a:t>العضلة  الكعبرية القابضة للرسغ </a:t>
            </a:r>
            <a:r>
              <a:rPr lang="af-ZA" b="1" dirty="0"/>
              <a:t>(flexor carpi radialis)</a:t>
            </a:r>
          </a:p>
          <a:p>
            <a:pPr algn="r"/>
            <a:r>
              <a:rPr lang="ar-SA" b="1" dirty="0"/>
              <a:t>العضلة  الزندية القابضه للرسغ</a:t>
            </a:r>
            <a:r>
              <a:rPr lang="af-ZA" b="1" dirty="0"/>
              <a:t> (flexor carpi ulnaris)</a:t>
            </a:r>
          </a:p>
          <a:p>
            <a:pPr algn="r"/>
            <a:r>
              <a:rPr lang="ar-SA" b="1" dirty="0"/>
              <a:t>العضلة  القابضة للاصابع السطحية:</a:t>
            </a:r>
            <a:r>
              <a:rPr lang="af-ZA" b="1" dirty="0"/>
              <a:t> (flexor digitorum superficialis)</a:t>
            </a:r>
          </a:p>
          <a:p>
            <a:pPr algn="r"/>
            <a:endParaRPr lang="en-US" dirty="0"/>
          </a:p>
        </p:txBody>
      </p:sp>
      <p:pic>
        <p:nvPicPr>
          <p:cNvPr id="13315" name="Picture 3">
            <a:extLst>
              <a:ext uri="{FF2B5EF4-FFF2-40B4-BE49-F238E27FC236}">
                <a16:creationId xmlns:a16="http://schemas.microsoft.com/office/drawing/2014/main" id="{F7CD60D2-3188-454C-A798-A558BCD21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811" y="3016429"/>
            <a:ext cx="8854377" cy="270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11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703F-540D-4BD6-AB05-70B149ED5B04}"/>
              </a:ext>
            </a:extLst>
          </p:cNvPr>
          <p:cNvSpPr>
            <a:spLocks noGrp="1"/>
          </p:cNvSpPr>
          <p:nvPr>
            <p:ph type="title"/>
          </p:nvPr>
        </p:nvSpPr>
        <p:spPr/>
        <p:txBody>
          <a:bodyPr>
            <a:noAutofit/>
          </a:bodyPr>
          <a:lstStyle/>
          <a:p>
            <a:pPr algn="r" rtl="1"/>
            <a:r>
              <a:rPr lang="ar-SA" sz="1800" b="1" dirty="0"/>
              <a:t>العضلة  القابضة للأصابع الغائرة :</a:t>
            </a:r>
            <a:r>
              <a:rPr lang="af-ZA" sz="1800" b="1" dirty="0"/>
              <a:t> (flexor digitorum profundus)</a:t>
            </a:r>
            <a:br>
              <a:rPr lang="en-US" sz="1800" dirty="0"/>
            </a:br>
            <a:r>
              <a:rPr lang="ar-SA" sz="1800" b="1" dirty="0"/>
              <a:t>العضلة  الكابة المستديرة :</a:t>
            </a:r>
            <a:r>
              <a:rPr lang="af-ZA" sz="1800" b="1" dirty="0"/>
              <a:t> (pronator teres)</a:t>
            </a:r>
            <a:r>
              <a:rPr lang="ar-SA" sz="1800" b="1" dirty="0"/>
              <a:t>3 العضلة  الكابة المربعة:</a:t>
            </a:r>
            <a:r>
              <a:rPr lang="af-ZA" sz="1800" b="1" dirty="0"/>
              <a:t> (pronator Quadratus)</a:t>
            </a:r>
            <a:br>
              <a:rPr lang="en-US" sz="1800" dirty="0"/>
            </a:br>
            <a:r>
              <a:rPr lang="ar-SA" sz="1800" b="1" dirty="0"/>
              <a:t>العضلة  القابضة الطويلة للإبهام </a:t>
            </a:r>
            <a:r>
              <a:rPr lang="af-ZA" sz="1800" b="1" dirty="0"/>
              <a:t>(Flexor policis longus)</a:t>
            </a:r>
            <a:br>
              <a:rPr lang="en-US" sz="1800" dirty="0"/>
            </a:br>
            <a:endParaRPr lang="en-US" sz="1800" dirty="0"/>
          </a:p>
        </p:txBody>
      </p:sp>
      <p:pic>
        <p:nvPicPr>
          <p:cNvPr id="14338" name="Picture 2">
            <a:extLst>
              <a:ext uri="{FF2B5EF4-FFF2-40B4-BE49-F238E27FC236}">
                <a16:creationId xmlns:a16="http://schemas.microsoft.com/office/drawing/2014/main" id="{4AEE96DB-C7B5-491E-A5AB-29FD3E812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2352852"/>
            <a:ext cx="46101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04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11CE-C719-4C5F-ABAE-04B417047AA9}"/>
              </a:ext>
            </a:extLst>
          </p:cNvPr>
          <p:cNvSpPr>
            <a:spLocks noGrp="1"/>
          </p:cNvSpPr>
          <p:nvPr>
            <p:ph type="title"/>
          </p:nvPr>
        </p:nvSpPr>
        <p:spPr/>
        <p:txBody>
          <a:bodyPr>
            <a:normAutofit/>
          </a:bodyPr>
          <a:lstStyle/>
          <a:p>
            <a:pPr algn="r"/>
            <a:r>
              <a:rPr lang="ar-SA" sz="1800" b="1" dirty="0"/>
              <a:t>عضلات الفخذ </a:t>
            </a:r>
            <a:br>
              <a:rPr lang="en-US" sz="1800" b="1" dirty="0"/>
            </a:br>
            <a:r>
              <a:rPr lang="ar-SA" sz="1800" dirty="0"/>
              <a:t>وتنقسم هذه الى ثلاث مجموعات، عضلات أمامية تقع الى الأمام والوحشية من عظم الفخذ ومعظم عضلات هذه المجموعة عضلات باسطة، عضلات أنسية مقربة ، عضلات خلفية قابضة وذلك بالاضافة إلى عضلة واحدة وحشية وهى العضلة  الموترة للصفاق الفخذى القصبى </a:t>
            </a:r>
            <a:br>
              <a:rPr lang="en-US" sz="1800" dirty="0"/>
            </a:br>
            <a:endParaRPr lang="en-US" sz="1800" dirty="0"/>
          </a:p>
        </p:txBody>
      </p:sp>
      <p:pic>
        <p:nvPicPr>
          <p:cNvPr id="15362" name="Picture 2">
            <a:extLst>
              <a:ext uri="{FF2B5EF4-FFF2-40B4-BE49-F238E27FC236}">
                <a16:creationId xmlns:a16="http://schemas.microsoft.com/office/drawing/2014/main" id="{0E352612-2943-43A1-921B-1CB638175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236" y="1959613"/>
            <a:ext cx="8993528" cy="39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34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9070-8E48-435F-8334-E35F5510C6FE}"/>
              </a:ext>
            </a:extLst>
          </p:cNvPr>
          <p:cNvSpPr>
            <a:spLocks noGrp="1"/>
          </p:cNvSpPr>
          <p:nvPr>
            <p:ph type="title"/>
          </p:nvPr>
        </p:nvSpPr>
        <p:spPr/>
        <p:txBody>
          <a:bodyPr/>
          <a:lstStyle/>
          <a:p>
            <a:pPr algn="r"/>
            <a:r>
              <a:rPr lang="ar-SA" b="1" dirty="0"/>
              <a:t>عضلات الفخذ الخلفية :</a:t>
            </a:r>
            <a:r>
              <a:rPr lang="af-ZA" b="1" dirty="0"/>
              <a:t> (Hamstrings)</a:t>
            </a:r>
            <a:endParaRPr lang="en-US" dirty="0"/>
          </a:p>
        </p:txBody>
      </p:sp>
      <p:pic>
        <p:nvPicPr>
          <p:cNvPr id="16386" name="Picture 2">
            <a:extLst>
              <a:ext uri="{FF2B5EF4-FFF2-40B4-BE49-F238E27FC236}">
                <a16:creationId xmlns:a16="http://schemas.microsoft.com/office/drawing/2014/main" id="{66DB24A6-F99C-44B1-8A95-0B29A707B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318985"/>
            <a:ext cx="56197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03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0DEB-B7BC-4384-83E2-5FEE4B628C24}"/>
              </a:ext>
            </a:extLst>
          </p:cNvPr>
          <p:cNvSpPr>
            <a:spLocks noGrp="1"/>
          </p:cNvSpPr>
          <p:nvPr>
            <p:ph type="title"/>
          </p:nvPr>
        </p:nvSpPr>
        <p:spPr>
          <a:xfrm>
            <a:off x="838200" y="365125"/>
            <a:ext cx="10515600" cy="5468516"/>
          </a:xfrm>
        </p:spPr>
        <p:txBody>
          <a:bodyPr/>
          <a:lstStyle/>
          <a:p>
            <a:pPr algn="ctr"/>
            <a:r>
              <a:rPr lang="ar-EG" dirty="0"/>
              <a:t>المادة العلمية تحت مسئولية أستاذ المقرر ودون أدنى مسئولية على الكلية أو الجامعة</a:t>
            </a:r>
            <a:endParaRPr lang="en-US" dirty="0"/>
          </a:p>
        </p:txBody>
      </p:sp>
    </p:spTree>
    <p:extLst>
      <p:ext uri="{BB962C8B-B14F-4D97-AF65-F5344CB8AC3E}">
        <p14:creationId xmlns:p14="http://schemas.microsoft.com/office/powerpoint/2010/main" val="229518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AFC6-BA80-4325-9B3F-8A1BA692CBC6}"/>
              </a:ext>
            </a:extLst>
          </p:cNvPr>
          <p:cNvSpPr>
            <a:spLocks noGrp="1"/>
          </p:cNvSpPr>
          <p:nvPr>
            <p:ph type="title"/>
          </p:nvPr>
        </p:nvSpPr>
        <p:spPr/>
        <p:txBody>
          <a:bodyPr>
            <a:noAutofit/>
          </a:bodyPr>
          <a:lstStyle/>
          <a:p>
            <a:pPr algn="r" rtl="1"/>
            <a:r>
              <a:rPr lang="ar-SA" sz="1800" dirty="0"/>
              <a:t>شمل الجهاز العضلى مجموعه كبيرة من عضلات الجسم بالإضافة إلى عدد من الأوتار</a:t>
            </a:r>
            <a:r>
              <a:rPr lang="af-ZA" sz="1800" dirty="0"/>
              <a:t>(tendons)</a:t>
            </a:r>
            <a:r>
              <a:rPr lang="ar-SA" sz="1800" dirty="0"/>
              <a:t> و الصفاقات</a:t>
            </a:r>
            <a:r>
              <a:rPr lang="af-ZA" sz="1800" dirty="0"/>
              <a:t>(Aponeurosis)</a:t>
            </a:r>
            <a:r>
              <a:rPr lang="ar-SA" sz="1800" dirty="0"/>
              <a:t> و الصفائح</a:t>
            </a:r>
            <a:r>
              <a:rPr lang="af-ZA" sz="1800" dirty="0"/>
              <a:t>(Fascia)</a:t>
            </a:r>
            <a:r>
              <a:rPr lang="ar-SA" sz="1800" dirty="0"/>
              <a:t> و الوتر هو مجموعه من الألياف</a:t>
            </a:r>
            <a:r>
              <a:rPr lang="en-US" sz="1800" dirty="0"/>
              <a:t> Collagen Fibers)</a:t>
            </a:r>
            <a:r>
              <a:rPr lang="ar-SA" sz="1800" dirty="0"/>
              <a:t>)تنشأ من العضلات وتكون إما مستديرة مفتولة أو عريضة منبسطة وهذه في الواقع هي مجموع اغشية الخلايا العضلية التي تبقى غير مميزه بعد تحول الطبقة الجرثومية الوسطى (طبقة الميزودرم) </a:t>
            </a:r>
            <a:r>
              <a:rPr lang="af-ZA" sz="1800" dirty="0"/>
              <a:t>(mesoderm)</a:t>
            </a:r>
            <a:r>
              <a:rPr lang="ar-SA" sz="1800" dirty="0"/>
              <a:t>إلى أنسجة عضلية وتشكل الأوتار الوسيط اللازم لإندغام النسيج العضلي في أطراف العظام فى معظم الحالات أو مع غيرها من العضلات أحيانا.</a:t>
            </a:r>
            <a:br>
              <a:rPr lang="en-US" sz="1800" dirty="0"/>
            </a:br>
            <a:endParaRPr lang="en-US" sz="1800" dirty="0"/>
          </a:p>
        </p:txBody>
      </p:sp>
      <p:sp>
        <p:nvSpPr>
          <p:cNvPr id="8" name="Rectangle 8">
            <a:extLst>
              <a:ext uri="{FF2B5EF4-FFF2-40B4-BE49-F238E27FC236}">
                <a16:creationId xmlns:a16="http://schemas.microsoft.com/office/drawing/2014/main" id="{7CBFEA17-9F19-4E44-86EB-615A03CC8D60}"/>
              </a:ext>
            </a:extLst>
          </p:cNvPr>
          <p:cNvSpPr>
            <a:spLocks noChangeArrowheads="1"/>
          </p:cNvSpPr>
          <p:nvPr/>
        </p:nvSpPr>
        <p:spPr bwMode="auto">
          <a:xfrm>
            <a:off x="3397955" y="169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descr="3536035-img-lidske-telo-postava-v0">
            <a:extLst>
              <a:ext uri="{FF2B5EF4-FFF2-40B4-BE49-F238E27FC236}">
                <a16:creationId xmlns:a16="http://schemas.microsoft.com/office/drawing/2014/main" id="{5A3E07F7-454D-4C8D-AECD-7BC07341C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955" y="2147888"/>
            <a:ext cx="580072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90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4E95AF-97B3-4EAB-84A6-1C44A345A74A}"/>
              </a:ext>
            </a:extLst>
          </p:cNvPr>
          <p:cNvSpPr>
            <a:spLocks noGrp="1"/>
          </p:cNvSpPr>
          <p:nvPr>
            <p:ph type="title"/>
          </p:nvPr>
        </p:nvSpPr>
        <p:spPr>
          <a:xfrm>
            <a:off x="838200" y="891822"/>
            <a:ext cx="10992556" cy="5023556"/>
          </a:xfrm>
        </p:spPr>
        <p:txBody>
          <a:bodyPr>
            <a:normAutofit/>
          </a:bodyPr>
          <a:lstStyle/>
          <a:p>
            <a:pPr algn="r" rtl="1"/>
            <a:r>
              <a:rPr lang="ar-SA" sz="2400" dirty="0"/>
              <a:t>والأنسجة العضلية ثلاث أنواع مختلفة هى</a:t>
            </a:r>
            <a:r>
              <a:rPr lang="en-US" sz="2400" dirty="0"/>
              <a:t>:</a:t>
            </a:r>
            <a:br>
              <a:rPr lang="en-US" sz="2400" dirty="0"/>
            </a:br>
            <a:r>
              <a:rPr lang="ar-SA" sz="2400" u="sng" dirty="0"/>
              <a:t>1ـ عضله القلب</a:t>
            </a:r>
            <a:r>
              <a:rPr lang="en-US" sz="2400" u="sng" dirty="0"/>
              <a:t>Cardiac Muscle  </a:t>
            </a:r>
            <a:r>
              <a:rPr lang="ar-SA" sz="2400" u="sng" dirty="0"/>
              <a:t>:</a:t>
            </a:r>
            <a:br>
              <a:rPr lang="en-US" sz="2400" dirty="0"/>
            </a:br>
            <a:r>
              <a:rPr lang="ar-SA" sz="2400" dirty="0"/>
              <a:t>وهى العضلة الوحيدة التى تعمل دائما وبشكل مستمر من الميلاد حتى الوفاة وتتركب من نسيج مخطط </a:t>
            </a:r>
            <a:br>
              <a:rPr lang="ar-EG" sz="2400" dirty="0"/>
            </a:br>
            <a:br>
              <a:rPr lang="en-US" sz="2400" dirty="0"/>
            </a:br>
            <a:r>
              <a:rPr lang="ar-SA" sz="2400" u="sng" dirty="0"/>
              <a:t>2ـ عضلات غير إرادية</a:t>
            </a:r>
            <a:r>
              <a:rPr lang="en-US" sz="2400" u="sng" dirty="0"/>
              <a:t>Smooth Muscles  </a:t>
            </a:r>
            <a:r>
              <a:rPr lang="ar-SA" sz="2400" u="sng" dirty="0"/>
              <a:t>:</a:t>
            </a:r>
            <a:br>
              <a:rPr lang="en-US" sz="2400" dirty="0"/>
            </a:br>
            <a:r>
              <a:rPr lang="ar-SA" sz="2400" dirty="0"/>
              <a:t>وتتكون من نسيج غير مخطط وليس للإنسان قدره على التحكم فى عملها أو تنظيمه بل تقوم بعملها ذاتيا تحت الجهاز العصبي اللاإرادي.</a:t>
            </a:r>
            <a:br>
              <a:rPr lang="ar-EG" sz="2400" dirty="0"/>
            </a:br>
            <a:br>
              <a:rPr lang="en-US" sz="2400" dirty="0"/>
            </a:br>
            <a:r>
              <a:rPr lang="ar-SA" sz="2400" u="sng" dirty="0"/>
              <a:t>3ـ عضلات إرادية </a:t>
            </a:r>
            <a:r>
              <a:rPr lang="en-US" sz="2400" u="sng" dirty="0"/>
              <a:t>Voluntary Muscle  </a:t>
            </a:r>
            <a:r>
              <a:rPr lang="ar-SA" sz="2400" u="sng" dirty="0"/>
              <a:t>:</a:t>
            </a:r>
            <a:br>
              <a:rPr lang="en-US" sz="2400" dirty="0"/>
            </a:br>
            <a:r>
              <a:rPr lang="ar-SA" sz="2400" dirty="0"/>
              <a:t>وتتكون من نسيج مخطط وتكون هذه تحت سيطرة الإنسان فتنقبض وتنبسط وفق ما يشاء أو يتطلب وهذا النوع من العضلات أساسي فى دراسة الإرجونوميكس لذلك فان الجزء التالى سوف يخصص لدراسة هذا النوع وحده </a:t>
            </a:r>
            <a:br>
              <a:rPr lang="en-US" sz="2400" dirty="0"/>
            </a:br>
            <a:endParaRPr lang="en-US" sz="2400" dirty="0"/>
          </a:p>
        </p:txBody>
      </p:sp>
    </p:spTree>
    <p:extLst>
      <p:ext uri="{BB962C8B-B14F-4D97-AF65-F5344CB8AC3E}">
        <p14:creationId xmlns:p14="http://schemas.microsoft.com/office/powerpoint/2010/main" val="75378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A14228-C088-47C7-8FC4-07D440B3F1B6}"/>
              </a:ext>
            </a:extLst>
          </p:cNvPr>
          <p:cNvSpPr>
            <a:spLocks noGrp="1"/>
          </p:cNvSpPr>
          <p:nvPr>
            <p:ph type="title"/>
          </p:nvPr>
        </p:nvSpPr>
        <p:spPr/>
        <p:txBody>
          <a:bodyPr>
            <a:noAutofit/>
          </a:bodyPr>
          <a:lstStyle/>
          <a:p>
            <a:pPr lvl="0" algn="r" rtl="1"/>
            <a:r>
              <a:rPr lang="ar-SA" sz="2000" b="1" dirty="0"/>
              <a:t>التصنيف الحركى للعضلات:</a:t>
            </a:r>
            <a:br>
              <a:rPr lang="en-US" sz="2000" b="1" i="1" dirty="0"/>
            </a:br>
            <a:r>
              <a:rPr lang="ar-SA" sz="2000" dirty="0"/>
              <a:t>وتنقسم عضلات الجسم فيما يختص بحركة أجزائه المختلفة إلى ثمان مجموعات وهى العضلات التى تربط الطرف العلوى بالجذع، عضلات العضد، عضلات الساعد، عضلات اليد، العضلات التى تربط الطرف السفلى بالحوض، عضلات الفخذ، عضلات الساق وعضلات القدم </a:t>
            </a:r>
            <a:br>
              <a:rPr lang="en-US" sz="2000" dirty="0"/>
            </a:br>
            <a:r>
              <a:rPr lang="ar-SA" sz="2000" b="1" dirty="0"/>
              <a:t>1- المجموعة الأولى ( العضلات التى تربط الطرف العلوى بالجذع):</a:t>
            </a:r>
            <a:br>
              <a:rPr lang="en-US" sz="2000" b="1" dirty="0"/>
            </a:br>
            <a:r>
              <a:rPr lang="ar-SA" sz="2000" dirty="0"/>
              <a:t>1-1 - العضلة  الصدرية العظيمة:</a:t>
            </a:r>
            <a:r>
              <a:rPr lang="af-ZA" sz="2000" dirty="0"/>
              <a:t> (Pectoralis major)</a:t>
            </a:r>
            <a:br>
              <a:rPr lang="en-US" sz="2000" dirty="0"/>
            </a:br>
            <a:endParaRPr lang="en-US" sz="2000" dirty="0"/>
          </a:p>
        </p:txBody>
      </p:sp>
      <p:pic>
        <p:nvPicPr>
          <p:cNvPr id="3074" name="Picture 2">
            <a:extLst>
              <a:ext uri="{FF2B5EF4-FFF2-40B4-BE49-F238E27FC236}">
                <a16:creationId xmlns:a16="http://schemas.microsoft.com/office/drawing/2014/main" id="{3EA3A5C4-F8BC-4C10-9E4D-48F2AF297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7" y="1690688"/>
            <a:ext cx="6469751" cy="365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0C2B61B0-F8E2-4B2A-A55A-F0F923838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917" y="2071296"/>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32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D19-B309-446C-8380-43D8FF0D2A4C}"/>
              </a:ext>
            </a:extLst>
          </p:cNvPr>
          <p:cNvSpPr>
            <a:spLocks noGrp="1"/>
          </p:cNvSpPr>
          <p:nvPr>
            <p:ph type="title"/>
          </p:nvPr>
        </p:nvSpPr>
        <p:spPr>
          <a:xfrm>
            <a:off x="838200" y="365125"/>
            <a:ext cx="10515600" cy="1325563"/>
          </a:xfrm>
        </p:spPr>
        <p:txBody>
          <a:bodyPr>
            <a:noAutofit/>
          </a:bodyPr>
          <a:lstStyle/>
          <a:p>
            <a:pPr algn="r" rtl="1"/>
            <a:r>
              <a:rPr lang="ar-SA" sz="2000" b="1"/>
              <a:t>العضد على الجذع</a:t>
            </a:r>
            <a:r>
              <a:rPr lang="af-ZA" sz="2000" b="1"/>
              <a:t>(flexion)</a:t>
            </a:r>
            <a:r>
              <a:rPr lang="ar-SA" sz="2000" b="1"/>
              <a:t> وتدويره للأنسية</a:t>
            </a:r>
            <a:r>
              <a:rPr lang="af-ZA" sz="2000" b="1"/>
              <a:t>(medial rotation) </a:t>
            </a:r>
            <a:br>
              <a:rPr lang="en-US" sz="2000"/>
            </a:br>
            <a:r>
              <a:rPr lang="ar-SA" sz="2000" b="1"/>
              <a:t>1-2- العضلة  الصدرية الصغيرة :</a:t>
            </a:r>
            <a:r>
              <a:rPr lang="af-ZA" sz="2000" b="1"/>
              <a:t> (Pectoralis minor)</a:t>
            </a:r>
            <a:br>
              <a:rPr lang="en-US" sz="2000"/>
            </a:br>
            <a:r>
              <a:rPr lang="ar-SA" sz="2000"/>
              <a:t>عضله مثلثة الشكل تقع تحت العضلة  الصدرية العظمية تنشأ من الأطراف الأمامية للأضلاع الثالث والرابع والخامس وتندغم فى النتوء الغرابى</a:t>
            </a:r>
            <a:r>
              <a:rPr lang="af-ZA" sz="2000"/>
              <a:t>(coracoid process)</a:t>
            </a:r>
            <a:r>
              <a:rPr lang="ar-SA" sz="2000"/>
              <a:t> لعظم اللوح وعمل هذه العضلة هو تحريك لوح الكتف إلى الأمام والأسفل.</a:t>
            </a:r>
            <a:br>
              <a:rPr lang="en-US" sz="2000"/>
            </a:br>
            <a:endParaRPr lang="en-US" sz="2000" dirty="0"/>
          </a:p>
        </p:txBody>
      </p:sp>
      <p:pic>
        <p:nvPicPr>
          <p:cNvPr id="4099" name="Picture 3">
            <a:extLst>
              <a:ext uri="{FF2B5EF4-FFF2-40B4-BE49-F238E27FC236}">
                <a16:creationId xmlns:a16="http://schemas.microsoft.com/office/drawing/2014/main" id="{1FDA865F-7845-45EA-B982-E480441D8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93036"/>
            <a:ext cx="6825624" cy="335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675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38F5-FC71-407D-B46F-2B2BCBEC4943}"/>
              </a:ext>
            </a:extLst>
          </p:cNvPr>
          <p:cNvSpPr>
            <a:spLocks noGrp="1"/>
          </p:cNvSpPr>
          <p:nvPr>
            <p:ph type="title"/>
          </p:nvPr>
        </p:nvSpPr>
        <p:spPr/>
        <p:txBody>
          <a:bodyPr>
            <a:noAutofit/>
          </a:bodyPr>
          <a:lstStyle/>
          <a:p>
            <a:pPr algn="r" rtl="1"/>
            <a:r>
              <a:rPr lang="ar-SA" sz="1800" b="1" dirty="0"/>
              <a:t>1-3- العضلة  المنحرفة المربعة :</a:t>
            </a:r>
            <a:r>
              <a:rPr lang="af-ZA" sz="1800" b="1" dirty="0"/>
              <a:t> (Trapezius)</a:t>
            </a:r>
            <a:br>
              <a:rPr lang="en-US" sz="1800" dirty="0"/>
            </a:br>
            <a:r>
              <a:rPr lang="ar-SA" sz="1800" dirty="0"/>
              <a:t>عضلة سطحية مثلثة الشكل وتقع خلف العنق وأعلى الجذع وتنشأ من كل من نتوء العظم المؤخرى</a:t>
            </a:r>
            <a:r>
              <a:rPr lang="af-ZA" sz="1800" dirty="0"/>
              <a:t>(External occipital protuberance)</a:t>
            </a:r>
            <a:r>
              <a:rPr lang="ar-SA" sz="1800" dirty="0"/>
              <a:t> ومن الرباط القفوى </a:t>
            </a:r>
            <a:r>
              <a:rPr lang="af-ZA" sz="1800" dirty="0"/>
              <a:t>(ligamentum nuchae)</a:t>
            </a:r>
            <a:r>
              <a:rPr lang="ar-SA" sz="1800" dirty="0"/>
              <a:t> ومن النتؤات الشوكية</a:t>
            </a:r>
            <a:r>
              <a:rPr lang="af-ZA" sz="1800" dirty="0"/>
              <a:t>(spines)</a:t>
            </a:r>
            <a:r>
              <a:rPr lang="ar-SA" sz="1800" dirty="0"/>
              <a:t> للفقرات الصدرية</a:t>
            </a:r>
            <a:r>
              <a:rPr lang="af-ZA" sz="1800" dirty="0"/>
              <a:t>(thoracic vertebrae)</a:t>
            </a:r>
            <a:r>
              <a:rPr lang="ar-SA" sz="1800" dirty="0"/>
              <a:t> والفقرة العنقية السابعة</a:t>
            </a:r>
            <a:r>
              <a:rPr lang="af-ZA" sz="1800" dirty="0"/>
              <a:t>(7th cervical vertebra)</a:t>
            </a:r>
            <a:r>
              <a:rPr lang="ar-SA" sz="1800" dirty="0"/>
              <a:t> وتندغم فى الثلث الخلفى والوحشى للترقوة والحرف العلوى لشوكة عظم اللوح والحرف الأنسى للنتوء الاخرومى وعمل هذه العضلة  هو رفع الكتف بواسطة أليافها العليا وخفضه بواسطة أليافها السفلى أما الألياف الوسطى فتقرب اللوح للخط الأوسط من الجسم </a:t>
            </a:r>
            <a:br>
              <a:rPr lang="en-US" sz="1800" dirty="0"/>
            </a:br>
            <a:endParaRPr lang="en-US" sz="1800" dirty="0"/>
          </a:p>
        </p:txBody>
      </p:sp>
      <p:pic>
        <p:nvPicPr>
          <p:cNvPr id="5122" name="Picture 2">
            <a:extLst>
              <a:ext uri="{FF2B5EF4-FFF2-40B4-BE49-F238E27FC236}">
                <a16:creationId xmlns:a16="http://schemas.microsoft.com/office/drawing/2014/main" id="{611356E5-16C5-46E7-9ED5-38DEE328E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415" y="2087031"/>
            <a:ext cx="5219170" cy="38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08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9840-590D-4E2D-B05E-5900DB69BB2B}"/>
              </a:ext>
            </a:extLst>
          </p:cNvPr>
          <p:cNvSpPr>
            <a:spLocks noGrp="1"/>
          </p:cNvSpPr>
          <p:nvPr>
            <p:ph type="title"/>
          </p:nvPr>
        </p:nvSpPr>
        <p:spPr/>
        <p:txBody>
          <a:bodyPr>
            <a:noAutofit/>
          </a:bodyPr>
          <a:lstStyle/>
          <a:p>
            <a:pPr algn="r" rtl="1"/>
            <a:r>
              <a:rPr lang="ar-SA" sz="1800" b="1" dirty="0"/>
              <a:t>1-4- العضلة  الظهرية العريضة:</a:t>
            </a:r>
            <a:br>
              <a:rPr lang="en-US" sz="1800" dirty="0"/>
            </a:br>
            <a:r>
              <a:rPr lang="ar-SA" sz="1800" dirty="0"/>
              <a:t>عضله عريضة تغطى الظهر من أسفل وتنشأ من كل من النتؤات الستة الصدرية السفلى والنتوءات القطنية والعجزية عن طريق اللفافة القطنية العجزية </a:t>
            </a:r>
            <a:r>
              <a:rPr lang="af-ZA" sz="1800" dirty="0"/>
              <a:t>(thoracolumbar fascia) </a:t>
            </a:r>
            <a:r>
              <a:rPr lang="ar-SA" sz="1800" dirty="0"/>
              <a:t> كلها ومن الشفة الوحشية من الحرقفة</a:t>
            </a:r>
            <a:r>
              <a:rPr lang="af-ZA" sz="1800" dirty="0"/>
              <a:t>(Iliac crest)</a:t>
            </a:r>
            <a:r>
              <a:rPr lang="ar-SA" sz="1800" dirty="0"/>
              <a:t> ومن الاربعة أضلاع السفلى </a:t>
            </a:r>
            <a:r>
              <a:rPr lang="af-ZA" sz="1800" dirty="0"/>
              <a:t>(lower four ribs)</a:t>
            </a:r>
            <a:r>
              <a:rPr lang="ar-SA" sz="1800" dirty="0"/>
              <a:t>وبعض الألياف القليلة من زاوية لوح الكتف السفلي وتندغم فى قاع ميزاب الرأس الطويلة للعضلة  ذات الرأسين</a:t>
            </a:r>
            <a:r>
              <a:rPr lang="af-ZA" sz="1800" dirty="0"/>
              <a:t>(Floor of the interutbercular groove)</a:t>
            </a:r>
            <a:r>
              <a:rPr lang="ar-SA" sz="1800" dirty="0"/>
              <a:t> وعملها هو تقريب العضد من الجذع</a:t>
            </a:r>
            <a:r>
              <a:rPr lang="af-ZA" sz="1800" dirty="0"/>
              <a:t>(adduction)</a:t>
            </a:r>
            <a:r>
              <a:rPr lang="ar-SA" sz="1800" dirty="0"/>
              <a:t> وبسطه على الكتف</a:t>
            </a:r>
            <a:r>
              <a:rPr lang="af-ZA" sz="1800" dirty="0"/>
              <a:t>(extension)</a:t>
            </a:r>
            <a:r>
              <a:rPr lang="ar-SA" sz="1800" dirty="0"/>
              <a:t> وتدويره للأنسية </a:t>
            </a:r>
            <a:br>
              <a:rPr lang="en-US" sz="1800" dirty="0"/>
            </a:br>
            <a:endParaRPr lang="en-US" sz="1800" dirty="0"/>
          </a:p>
        </p:txBody>
      </p:sp>
      <p:pic>
        <p:nvPicPr>
          <p:cNvPr id="6146" name="Picture 2">
            <a:extLst>
              <a:ext uri="{FF2B5EF4-FFF2-40B4-BE49-F238E27FC236}">
                <a16:creationId xmlns:a16="http://schemas.microsoft.com/office/drawing/2014/main" id="{6FAE689F-1C40-4E05-86A4-92E2BB4DA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633" y="1690688"/>
            <a:ext cx="5048733" cy="36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96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CF78-639C-429A-8A15-7EFFAA02C53A}"/>
              </a:ext>
            </a:extLst>
          </p:cNvPr>
          <p:cNvSpPr>
            <a:spLocks noGrp="1"/>
          </p:cNvSpPr>
          <p:nvPr>
            <p:ph type="title"/>
          </p:nvPr>
        </p:nvSpPr>
        <p:spPr/>
        <p:txBody>
          <a:bodyPr>
            <a:noAutofit/>
          </a:bodyPr>
          <a:lstStyle/>
          <a:p>
            <a:pPr algn="r" rtl="1"/>
            <a:r>
              <a:rPr lang="ar-SA" sz="1800" b="1" dirty="0"/>
              <a:t>-5- العضلة  الدالية:</a:t>
            </a:r>
            <a:r>
              <a:rPr lang="af-ZA" sz="1800" b="1" dirty="0"/>
              <a:t> (Deltoid muscle)</a:t>
            </a:r>
            <a:br>
              <a:rPr lang="en-US" sz="1800" dirty="0"/>
            </a:br>
            <a:r>
              <a:rPr lang="ar-SA" sz="1800" dirty="0"/>
              <a:t>عضلة قوية سطحية هرمية الشكل تغطى مفصل الكتف من الأمام والوحشية والخلفية وتكسب الكتف استدارته المعروفة بالاشتراك مع رأس عظم العضد تنشأ من كل من الثلث الوحشى الأمامي لعظم الترقوة والشفة السفلى لشوكة اللوح والحرف الوحشى للنتوء الأخرومى   وتندغم فى الحدبة الدالية </a:t>
            </a:r>
            <a:r>
              <a:rPr lang="af-ZA" sz="1800" dirty="0"/>
              <a:t>(Deltoid tuberosity)  </a:t>
            </a:r>
            <a:r>
              <a:rPr lang="ar-SA" sz="1800" dirty="0"/>
              <a:t>الموجودة فى منتصف عظم العضد من الوحشية   وعملها هو رفع العضد (إبعاده) عن الجذع من زاوية 15 درجة إلى زاوية قائمة  وكذلك تدوير العضد للانسية وقبضه بواسطة أليافها الامامية وتبسطه وتدور به إلى الوحشية</a:t>
            </a:r>
            <a:r>
              <a:rPr lang="af-ZA" sz="1800" dirty="0"/>
              <a:t>(lateral rotation) </a:t>
            </a:r>
            <a:r>
              <a:rPr lang="ar-SA" sz="1800" dirty="0"/>
              <a:t>بواسطة أليافها الخلفية </a:t>
            </a:r>
            <a:br>
              <a:rPr lang="en-US" sz="1800" dirty="0"/>
            </a:br>
            <a:endParaRPr lang="en-US" sz="1800" dirty="0"/>
          </a:p>
        </p:txBody>
      </p:sp>
      <p:pic>
        <p:nvPicPr>
          <p:cNvPr id="7170" name="Picture 2">
            <a:extLst>
              <a:ext uri="{FF2B5EF4-FFF2-40B4-BE49-F238E27FC236}">
                <a16:creationId xmlns:a16="http://schemas.microsoft.com/office/drawing/2014/main" id="{E1C05D8F-E70E-4FDC-89EA-E9302CBD7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076" y="2069634"/>
            <a:ext cx="6381847" cy="360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54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790-662C-4885-A1A9-A3DFAB1130F7}"/>
              </a:ext>
            </a:extLst>
          </p:cNvPr>
          <p:cNvSpPr>
            <a:spLocks noGrp="1"/>
          </p:cNvSpPr>
          <p:nvPr>
            <p:ph type="title"/>
          </p:nvPr>
        </p:nvSpPr>
        <p:spPr/>
        <p:txBody>
          <a:bodyPr>
            <a:noAutofit/>
          </a:bodyPr>
          <a:lstStyle/>
          <a:p>
            <a:pPr algn="r" rtl="1"/>
            <a:r>
              <a:rPr lang="ar-SA" sz="1800" b="1" dirty="0"/>
              <a:t>1-6- العضلة  المسننه العظيمة:</a:t>
            </a:r>
            <a:r>
              <a:rPr lang="af-ZA" sz="1800" b="1" dirty="0"/>
              <a:t> (Serratus antaerior)</a:t>
            </a:r>
            <a:br>
              <a:rPr lang="en-US" sz="1800" dirty="0"/>
            </a:br>
            <a:r>
              <a:rPr lang="ar-SA" sz="1800" dirty="0"/>
              <a:t>عضلة كبيرة تغطى قفص الصدر من الجهتين الوحشية والخلفية وتنشأ من السطح الوحشي للأضلاع الثمانية العليا وتندغم فى الشفة الامامية للحرف الفقرى</a:t>
            </a:r>
            <a:r>
              <a:rPr lang="af-ZA" sz="1800" dirty="0"/>
              <a:t>(Ventral aspect of the medial border)</a:t>
            </a:r>
            <a:r>
              <a:rPr lang="ar-SA" sz="1800" dirty="0"/>
              <a:t> لعظم اللوح  وعملها ككل هو تحريك لوح الكتف إلى الأمام أما زوائدها الإصبعية الخمسة السفلى فتعمل على تدوير لوح الكتف في حالة رفع الذراع لأعلى من زاوية قائمة أي أنها تكمل عمل العضلة الدالية التي ترفع الذراع من 15 درجة إلى زاوية قائمة.</a:t>
            </a:r>
            <a:br>
              <a:rPr lang="en-US" sz="1800" dirty="0"/>
            </a:br>
            <a:endParaRPr lang="en-US" sz="1800" dirty="0"/>
          </a:p>
        </p:txBody>
      </p:sp>
      <p:pic>
        <p:nvPicPr>
          <p:cNvPr id="8194" name="Picture 2">
            <a:extLst>
              <a:ext uri="{FF2B5EF4-FFF2-40B4-BE49-F238E27FC236}">
                <a16:creationId xmlns:a16="http://schemas.microsoft.com/office/drawing/2014/main" id="{F23A8EF5-F639-4F69-8B34-F90ED63C0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956" y="2262498"/>
            <a:ext cx="6071482" cy="334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093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270</Words>
  <Application>Microsoft Office PowerPoint</Application>
  <PresentationFormat>Widescreen</PresentationFormat>
  <Paragraphs>27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جامعة بنها</vt:lpstr>
      <vt:lpstr>شمل الجهاز العضلى مجموعه كبيرة من عضلات الجسم بالإضافة إلى عدد من الأوتار(tendons) و الصفاقات(Aponeurosis) و الصفائح(Fascia) و الوتر هو مجموعه من الألياف Collagen Fibers))تنشأ من العضلات وتكون إما مستديرة مفتولة أو عريضة منبسطة وهذه في الواقع هي مجموع اغشية الخلايا العضلية التي تبقى غير مميزه بعد تحول الطبقة الجرثومية الوسطى (طبقة الميزودرم) (mesoderm)إلى أنسجة عضلية وتشكل الأوتار الوسيط اللازم لإندغام النسيج العضلي في أطراف العظام فى معظم الحالات أو مع غيرها من العضلات أحيانا. </vt:lpstr>
      <vt:lpstr>والأنسجة العضلية ثلاث أنواع مختلفة هى: 1ـ عضله القلبCardiac Muscle  : وهى العضلة الوحيدة التى تعمل دائما وبشكل مستمر من الميلاد حتى الوفاة وتتركب من نسيج مخطط   2ـ عضلات غير إراديةSmooth Muscles  : وتتكون من نسيج غير مخطط وليس للإنسان قدره على التحكم فى عملها أو تنظيمه بل تقوم بعملها ذاتيا تحت الجهاز العصبي اللاإرادي.  3ـ عضلات إرادية Voluntary Muscle  : وتتكون من نسيج مخطط وتكون هذه تحت سيطرة الإنسان فتنقبض وتنبسط وفق ما يشاء أو يتطلب وهذا النوع من العضلات أساسي فى دراسة الإرجونوميكس لذلك فان الجزء التالى سوف يخصص لدراسة هذا النوع وحده  </vt:lpstr>
      <vt:lpstr>التصنيف الحركى للعضلات: وتنقسم عضلات الجسم فيما يختص بحركة أجزائه المختلفة إلى ثمان مجموعات وهى العضلات التى تربط الطرف العلوى بالجذع، عضلات العضد، عضلات الساعد، عضلات اليد، العضلات التى تربط الطرف السفلى بالحوض، عضلات الفخذ، عضلات الساق وعضلات القدم  1- المجموعة الأولى ( العضلات التى تربط الطرف العلوى بالجذع): 1-1 - العضلة  الصدرية العظيمة: (Pectoralis major) </vt:lpstr>
      <vt:lpstr>العضد على الجذع(flexion) وتدويره للأنسية(medial rotation)  1-2- العضلة  الصدرية الصغيرة : (Pectoralis minor) عضله مثلثة الشكل تقع تحت العضلة  الصدرية العظمية تنشأ من الأطراف الأمامية للأضلاع الثالث والرابع والخامس وتندغم فى النتوء الغرابى(coracoid process) لعظم اللوح وعمل هذه العضلة هو تحريك لوح الكتف إلى الأمام والأسفل. </vt:lpstr>
      <vt:lpstr>1-3- العضلة  المنحرفة المربعة : (Trapezius) عضلة سطحية مثلثة الشكل وتقع خلف العنق وأعلى الجذع وتنشأ من كل من نتوء العظم المؤخرى(External occipital protuberance) ومن الرباط القفوى (ligamentum nuchae) ومن النتؤات الشوكية(spines) للفقرات الصدرية(thoracic vertebrae) والفقرة العنقية السابعة(7th cervical vertebra) وتندغم فى الثلث الخلفى والوحشى للترقوة والحرف العلوى لشوكة عظم اللوح والحرف الأنسى للنتوء الاخرومى وعمل هذه العضلة  هو رفع الكتف بواسطة أليافها العليا وخفضه بواسطة أليافها السفلى أما الألياف الوسطى فتقرب اللوح للخط الأوسط من الجسم  </vt:lpstr>
      <vt:lpstr>1-4- العضلة  الظهرية العريضة: عضله عريضة تغطى الظهر من أسفل وتنشأ من كل من النتؤات الستة الصدرية السفلى والنتوءات القطنية والعجزية عن طريق اللفافة القطنية العجزية (thoracolumbar fascia)  كلها ومن الشفة الوحشية من الحرقفة(Iliac crest) ومن الاربعة أضلاع السفلى (lower four ribs)وبعض الألياف القليلة من زاوية لوح الكتف السفلي وتندغم فى قاع ميزاب الرأس الطويلة للعضلة  ذات الرأسين(Floor of the interutbercular groove) وعملها هو تقريب العضد من الجذع(adduction) وبسطه على الكتف(extension) وتدويره للأنسية  </vt:lpstr>
      <vt:lpstr>-5- العضلة  الدالية: (Deltoid muscle) عضلة قوية سطحية هرمية الشكل تغطى مفصل الكتف من الأمام والوحشية والخلفية وتكسب الكتف استدارته المعروفة بالاشتراك مع رأس عظم العضد تنشأ من كل من الثلث الوحشى الأمامي لعظم الترقوة والشفة السفلى لشوكة اللوح والحرف الوحشى للنتوء الأخرومى   وتندغم فى الحدبة الدالية (Deltoid tuberosity)  الموجودة فى منتصف عظم العضد من الوحشية   وعملها هو رفع العضد (إبعاده) عن الجذع من زاوية 15 درجة إلى زاوية قائمة  وكذلك تدوير العضد للانسية وقبضه بواسطة أليافها الامامية وتبسطه وتدور به إلى الوحشية(lateral rotation) بواسطة أليافها الخلفية  </vt:lpstr>
      <vt:lpstr>1-6- العضلة  المسننه العظيمة: (Serratus antaerior) عضلة كبيرة تغطى قفص الصدر من الجهتين الوحشية والخلفية وتنشأ من السطح الوحشي للأضلاع الثمانية العليا وتندغم فى الشفة الامامية للحرف الفقرى(Ventral aspect of the medial border) لعظم اللوح  وعملها ككل هو تحريك لوح الكتف إلى الأمام أما زوائدها الإصبعية الخمسة السفلى فتعمل على تدوير لوح الكتف في حالة رفع الذراع لأعلى من زاوية قائمة أي أنها تكمل عمل العضلة الدالية التي ترفع الذراع من 15 درجة إلى زاوية قائمة. </vt:lpstr>
      <vt:lpstr>1-7- عضلات اللوح: وهى مجموعه العضلات التي تربط اللوح بالجذع من الأمام والخلف كما أنها تعمل على ربط الطرف العلوي بالجذع بطريق غير مباشر عن طريق ربط اللوح بالطرف العلوي   وهذه تضمن عدد كبير من العضلات  العضلة تحت اللوح(Subscapularis)، العضلة المسننة العظيمة(Serratus antaerior)، العضلة فوق الشوكة(Supraspinatus)، العضلة تحت الشوكة(Infraspinatus)، العضلة الدالية (Deltoid muscle)، العضلة  المستديرة العظيمة(Teres major)، العضلة  المستديرة الصغيرة(Teres minor)، العضلة الرافعة للوح(Levator scapulae) , العضلة  المعينة العظيمة(Rhomboi major) ، العضلة  المعينة الصغيرة (Rhomboid minor) </vt:lpstr>
      <vt:lpstr>المجموعة الثانية ( عضلات العضد) 2-1- العضلة  العضدية ذات الرأسين: (Biceps Brachii) وهى عضله أمامية سطحية وتنشأ من أعلى برأسين أحدهما طويل ينشأ من أعلى الحفره العنابية لعظم اللوح وينشأ الرأس الثانى من النتوء الغرابى وتندغم العضلة  فى الجزء الخلفى للنتوء الكعبرى (Radial tuberosity) وفى الصفاق الموجود بالجهة الانسية العليا للساعد(Bicepital aponeurosis)   وعمل هذه العضلة  هو قبض الساعد أثناء بطحه وبطحه أثناء قبضه وكذلك قبض العضد على الجذع  </vt:lpstr>
      <vt:lpstr>2-2- العضلة  العضدية(Brachialis)  وتقع خلف ذات الرأسين وتغطى عظم العضد من الامام وتنشأ فى عظم العضد الأمامى وتندغم فى السطح الأمامى للنتوء القرنى(coronoid process) لعظم الزند   وعملها هو قبض الساعد على العضد سواء كان في وضع الكب أو البطح   </vt:lpstr>
      <vt:lpstr>2-3- العضلة  العضدية الغرابية: (Coracobrachialis) وهى تقع بالجهة الانسية العليا للعضد وتنشأ مع الرأس القصير للعضلة  العضدية ذات الرأسين وتندغم فى منتصف عظم العضد من الجهة الانسية   عملها قبض وتقريب العضد من الجذع   2-4- العضلة  ذات الرؤوس الثلاثة: (Triceps) وهى العضلة  التى تغطى السطح الخلفى لعظم العضد وتنشأ بثلاث رؤوس أولها الرأس الطويل وينشأ من أسفل الحفرة العنابية لعظم اللوح وثانيها الرأس الوحشي وينشأ من الجهة العليا الوحشية للسطح الخلفى لعظم العضد وثالثها الرأس الأنسى وينشأ من السطح الخلفى لعظم العضد أسفل الميزاب الحلزونى(spiral groove) وتندغم العضلة  فى السطح العلوى للنتوء المرفقى (olecranon process) لعظم الزند وعملها هو بسط الساعد على العضد  . </vt:lpstr>
      <vt:lpstr>المجموعه الثالثه ( عضلات الساعد): </vt:lpstr>
      <vt:lpstr>العضلة  القابضة للأصابع الغائرة : (flexor digitorum profundus) العضلة  الكابة المستديرة : (pronator teres)3 العضلة  الكابة المربعة: (pronator Quadratus) العضلة  القابضة الطويلة للإبهام (Flexor policis longus) </vt:lpstr>
      <vt:lpstr>عضلات الفخذ  وتنقسم هذه الى ثلاث مجموعات، عضلات أمامية تقع الى الأمام والوحشية من عظم الفخذ ومعظم عضلات هذه المجموعة عضلات باسطة، عضلات أنسية مقربة ، عضلات خلفية قابضة وذلك بالاضافة إلى عضلة واحدة وحشية وهى العضلة  الموترة للصفاق الفخذى القصبى  </vt:lpstr>
      <vt:lpstr>عضلات الفخذ الخلفية : (Hamstrings)</vt:lpstr>
      <vt:lpstr>المادة العلمية تحت مسئولية أستاذ المقرر ودون أدنى مسئولية على الكلية أو الجامعة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بنها</dc:title>
  <dc:creator>Hesham Ahmed</dc:creator>
  <cp:lastModifiedBy>Hesham Ahmed</cp:lastModifiedBy>
  <cp:revision>31</cp:revision>
  <dcterms:created xsi:type="dcterms:W3CDTF">2020-03-15T19:02:31Z</dcterms:created>
  <dcterms:modified xsi:type="dcterms:W3CDTF">2020-03-15T20:53:52Z</dcterms:modified>
</cp:coreProperties>
</file>