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61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9754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467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9147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9088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530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99758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30309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2941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2085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268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1487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9316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468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9108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445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9074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A829-73D2-438B-BA95-3026D8B1A33C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96CD72-355F-4F54-8152-CF89257BCFE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0964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147008"/>
            <a:ext cx="7766936" cy="3000724"/>
          </a:xfrm>
        </p:spPr>
        <p:txBody>
          <a:bodyPr/>
          <a:lstStyle/>
          <a:p>
            <a:pPr algn="ctr"/>
            <a:r>
              <a:rPr lang="ar-EG" sz="2800" dirty="0" smtClean="0">
                <a:solidFill>
                  <a:srgbClr val="C00000"/>
                </a:solidFill>
              </a:rPr>
              <a:t/>
            </a:r>
            <a:br>
              <a:rPr lang="ar-EG" sz="2800" dirty="0" smtClean="0">
                <a:solidFill>
                  <a:srgbClr val="C00000"/>
                </a:solidFill>
              </a:rPr>
            </a:br>
            <a:r>
              <a:rPr lang="ar-EG" sz="2800" dirty="0">
                <a:solidFill>
                  <a:srgbClr val="C00000"/>
                </a:solidFill>
              </a:rPr>
              <a:t/>
            </a:r>
            <a:br>
              <a:rPr lang="ar-EG" sz="2800" dirty="0">
                <a:solidFill>
                  <a:srgbClr val="C00000"/>
                </a:solidFill>
              </a:rPr>
            </a:br>
            <a:r>
              <a:rPr lang="ar-EG" sz="2800" dirty="0" smtClean="0">
                <a:solidFill>
                  <a:srgbClr val="C00000"/>
                </a:solidFill>
              </a:rPr>
              <a:t/>
            </a:r>
            <a:br>
              <a:rPr lang="ar-EG" sz="2800" dirty="0" smtClean="0">
                <a:solidFill>
                  <a:srgbClr val="C00000"/>
                </a:solidFill>
              </a:rPr>
            </a:br>
            <a:r>
              <a:rPr lang="ar-EG" sz="2800" dirty="0">
                <a:solidFill>
                  <a:srgbClr val="C00000"/>
                </a:solidFill>
              </a:rPr>
              <a:t/>
            </a:r>
            <a:br>
              <a:rPr lang="ar-EG" sz="2800" dirty="0">
                <a:solidFill>
                  <a:srgbClr val="C00000"/>
                </a:solidFill>
              </a:rPr>
            </a:br>
            <a:r>
              <a:rPr lang="ar-EG" sz="2800" b="1" dirty="0" smtClean="0">
                <a:solidFill>
                  <a:srgbClr val="C00000"/>
                </a:solidFill>
              </a:rPr>
              <a:t>كلية التربية الرياضية</a:t>
            </a:r>
            <a:br>
              <a:rPr lang="ar-EG" sz="2800" b="1" dirty="0" smtClean="0">
                <a:solidFill>
                  <a:srgbClr val="C00000"/>
                </a:solidFill>
              </a:rPr>
            </a:br>
            <a:r>
              <a:rPr lang="ar-EG" sz="2800" b="1" dirty="0" smtClean="0">
                <a:solidFill>
                  <a:srgbClr val="C00000"/>
                </a:solidFill>
              </a:rPr>
              <a:t>قسم المنازلات والرياضات الفردية</a:t>
            </a:r>
            <a:br>
              <a:rPr lang="ar-EG" sz="2800" b="1" dirty="0" smtClean="0">
                <a:solidFill>
                  <a:srgbClr val="C00000"/>
                </a:solidFill>
              </a:rPr>
            </a:br>
            <a:r>
              <a:rPr lang="ar-EG" sz="2800" b="1" dirty="0" smtClean="0">
                <a:solidFill>
                  <a:srgbClr val="C00000"/>
                </a:solidFill>
              </a:rPr>
              <a:t>(مقرر رفع الاثقال)</a:t>
            </a:r>
            <a:br>
              <a:rPr lang="ar-EG" sz="2800" b="1" dirty="0" smtClean="0">
                <a:solidFill>
                  <a:srgbClr val="C00000"/>
                </a:solidFill>
              </a:rPr>
            </a:br>
            <a:r>
              <a:rPr lang="ar-EG" sz="2800" b="1" dirty="0" smtClean="0">
                <a:solidFill>
                  <a:srgbClr val="C00000"/>
                </a:solidFill>
              </a:rPr>
              <a:t>الفرقة الاولى</a:t>
            </a:r>
            <a:br>
              <a:rPr lang="ar-EG" sz="2800" b="1" dirty="0" smtClean="0">
                <a:solidFill>
                  <a:srgbClr val="C00000"/>
                </a:solidFill>
              </a:rPr>
            </a:br>
            <a:r>
              <a:rPr lang="ar-EG" sz="2800" b="1" dirty="0" smtClean="0">
                <a:solidFill>
                  <a:srgbClr val="C00000"/>
                </a:solidFill>
              </a:rPr>
              <a:t>المحاضرة الاولى</a:t>
            </a:r>
            <a:br>
              <a:rPr lang="ar-EG" sz="2800" b="1" dirty="0" smtClean="0">
                <a:solidFill>
                  <a:srgbClr val="C00000"/>
                </a:solidFill>
              </a:rPr>
            </a:br>
            <a:r>
              <a:rPr lang="ar-EG" sz="2800" b="1" dirty="0" smtClean="0">
                <a:solidFill>
                  <a:srgbClr val="C00000"/>
                </a:solidFill>
              </a:rPr>
              <a:t>اعداد </a:t>
            </a:r>
            <a:br>
              <a:rPr lang="ar-EG" sz="2800" b="1" dirty="0" smtClean="0">
                <a:solidFill>
                  <a:srgbClr val="C00000"/>
                </a:solidFill>
              </a:rPr>
            </a:br>
            <a:r>
              <a:rPr lang="ar-EG" sz="2800" b="1" dirty="0" smtClean="0">
                <a:solidFill>
                  <a:srgbClr val="C00000"/>
                </a:solidFill>
              </a:rPr>
              <a:t>الدكتور مصطفى رمضان على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034" y="409904"/>
            <a:ext cx="2084353" cy="13272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2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المادة العلمية تحت مسئولية استاذ المقرر ودون ادنى مسئولية على الكلية او الجامعة</a:t>
            </a:r>
            <a:endParaRPr lang="ar-EG" sz="44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768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u="sng" dirty="0" smtClean="0"/>
              <a:t>المرا</a:t>
            </a:r>
            <a:r>
              <a:rPr lang="ar-EG" b="1" u="sng" dirty="0" smtClean="0"/>
              <a:t>ح</a:t>
            </a:r>
            <a:r>
              <a:rPr lang="ar-SA" b="1" u="sng" dirty="0" smtClean="0"/>
              <a:t>ل </a:t>
            </a:r>
            <a:r>
              <a:rPr lang="ar-SA" b="1" u="sng" dirty="0"/>
              <a:t>الفنية لرفعة الكلين </a:t>
            </a:r>
            <a:r>
              <a:rPr lang="ar-SA" b="1" u="sng" dirty="0" smtClean="0"/>
              <a:t>والنطر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أن </a:t>
            </a:r>
            <a:r>
              <a:rPr lang="ar-SA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رفعة الكلين والنطر تؤدى في جزئين هما :</a:t>
            </a:r>
            <a:endParaRPr lang="en-US" sz="2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r>
              <a:rPr lang="ar-SA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الجزء الأول : الكلين 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clean</a:t>
            </a:r>
            <a:r>
              <a:rPr lang="ar-SA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( الرفع حتى أعلى الصدر ) </a:t>
            </a:r>
            <a:endParaRPr lang="en-US" sz="2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r>
              <a:rPr lang="ar-SA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الجزء الثاني : النطر 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jerk</a:t>
            </a:r>
            <a:r>
              <a:rPr lang="ar-SA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( رفع الثقل من الكتفين حتى أقصى امتداد للذراعين فوق الرأس) </a:t>
            </a:r>
            <a:endParaRPr lang="en-US" sz="2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026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اولا : الكلين ( الرفع حتى أعلى الصدر)</a:t>
            </a:r>
            <a:r>
              <a:rPr lang="en-US" dirty="0"/>
              <a:t/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3462" y="1718442"/>
            <a:ext cx="6010540" cy="387831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ar-SA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 وضع البدء   </a:t>
            </a:r>
            <a:r>
              <a:rPr lang="en-US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Starting position</a:t>
            </a:r>
          </a:p>
          <a:p>
            <a:pPr>
              <a:lnSpc>
                <a:spcPct val="120000"/>
              </a:lnSpc>
            </a:pPr>
            <a:r>
              <a:rPr lang="ar-SA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يتخذ اللاعب وضع البدء ويكون شكل جسمه كالأتي : </a:t>
            </a:r>
            <a:endPara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يقف اللاعب بحيث تكون القدمين باتساع الحوض ، والقدمين تكون متوازيتين او المشطين للخارج قليلا بحيث يكون عمود الأثقال عمودي على الثلث الأول من القدمين .</a:t>
            </a:r>
            <a:endPara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يقوم اللاعب بثي الركبتين للقبض على عمود الأثقال باستخدام القبضة الخطافية بحيث تكون المسافة بين اليدين باتساع الكتفين وزاوية الركبتين تكون من 90 –100 ْ.</a:t>
            </a:r>
            <a:endPara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زاوية مفصل الكاحل 70 –80 ْ.</a:t>
            </a:r>
            <a:endPara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الجذع يكون مائل للأمام بحيث تكون زاوية الفخذ 55-60 ْ والظهر يكون مشدود بفعل انقباض العضلات المادة للظهر حتى يحدث تجويف في المنطقة الظهرية القطنية .</a:t>
            </a:r>
            <a:endPara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>
              <a:lnSpc>
                <a:spcPct val="120000"/>
              </a:lnSpc>
            </a:pPr>
            <a:r>
              <a:rPr lang="ar-SA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وهناك بعض المعلمون أو المدربون يوجهون لاعبيهم لإحداث هذا التقوس البسيط في الظهر مع الاحتفاظ بالشد القوي للعضلات في وضع البدء .</a:t>
            </a:r>
            <a:endPara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الكتفين تكون عمودية فوق عمود الأثقال أو تتعدى مستوى عمود الأثقال بقليل للأمام وتكون الذراعين مفرودتان تماما .</a:t>
            </a:r>
            <a:endPara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الرأس تكون في وضع حر بدون تشنج ، والنظر يكون للأمام بمسافة 1 – 1.5م .</a:t>
            </a:r>
            <a:endPara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وزن الجسم يكون موزع على القدمين بالتساوي بحيث يكون 60% من وزن الجسم على الكعبين ، و40 % على المشطين .</a:t>
            </a:r>
            <a:endPara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E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270234"/>
            <a:ext cx="2190840" cy="255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2840" y="609601"/>
            <a:ext cx="6641161" cy="6011916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2-  السحب </a:t>
            </a:r>
            <a:r>
              <a:rPr lang="en-US" b="1" dirty="0"/>
              <a:t>The pull</a:t>
            </a:r>
            <a:endParaRPr lang="en-US" dirty="0"/>
          </a:p>
          <a:p>
            <a:r>
              <a:rPr lang="ar-SA" b="1" dirty="0"/>
              <a:t>وتؤدى في مرحلتين :</a:t>
            </a:r>
            <a:endParaRPr lang="en-US" dirty="0"/>
          </a:p>
          <a:p>
            <a:r>
              <a:rPr lang="ar-SA" b="1" dirty="0"/>
              <a:t>أ. السحبة الأولى  </a:t>
            </a:r>
            <a:r>
              <a:rPr lang="en-US" b="1" dirty="0"/>
              <a:t>First pull </a:t>
            </a:r>
            <a:endParaRPr lang="en-US" dirty="0"/>
          </a:p>
          <a:p>
            <a:pPr lvl="0"/>
            <a:r>
              <a:rPr lang="ar-SA" dirty="0"/>
              <a:t>بعد اتخاذ اللاعب وضع البدء ، يبدأ اللاعب بنزع الثقل من مربع الرفع بفعل العضلات المادة للرجلين حتى يصل الثقل مستوى الركبتين .</a:t>
            </a:r>
            <a:endParaRPr lang="en-US" dirty="0"/>
          </a:p>
          <a:p>
            <a:pPr lvl="0"/>
            <a:r>
              <a:rPr lang="ar-SA" dirty="0"/>
              <a:t>تتغير زوايا مفاصل القدمين والركبتين والحوض نتيجة هذه الحركة .</a:t>
            </a:r>
            <a:endParaRPr lang="en-US" dirty="0"/>
          </a:p>
          <a:p>
            <a:pPr lvl="0"/>
            <a:r>
              <a:rPr lang="ar-SA" dirty="0"/>
              <a:t>زاوية الركبتين تصل إلى 160 ْ - 170 ْ ، وزاوية القدمين تصبح 90 ْ.</a:t>
            </a:r>
            <a:endParaRPr lang="en-US" dirty="0"/>
          </a:p>
          <a:p>
            <a:pPr lvl="0"/>
            <a:r>
              <a:rPr lang="ar-SA" dirty="0"/>
              <a:t> الظهر يصبح موازيا للأرض تقريبا مع ملاحظة أن يكون مشدود وفي وضع منتصب .</a:t>
            </a:r>
            <a:endParaRPr lang="en-US" dirty="0"/>
          </a:p>
          <a:p>
            <a:r>
              <a:rPr lang="ar-SA" dirty="0"/>
              <a:t> الكتفين تتعدى مستوى عمود الأثقال للأمام قليلا ، والذراعين تكون ممتدة وليس فيها أي انثناء .  </a:t>
            </a:r>
            <a:endParaRPr lang="en-US" dirty="0"/>
          </a:p>
          <a:p>
            <a:r>
              <a:rPr lang="ar-SA" b="1" dirty="0"/>
              <a:t>ب- السحبة الثانية حتى الوصول إلى الامتداد الكامل .  </a:t>
            </a:r>
            <a:r>
              <a:rPr lang="en-US" b="1" dirty="0"/>
              <a:t>The </a:t>
            </a:r>
            <a:r>
              <a:rPr lang="en-US" b="1" dirty="0" err="1"/>
              <a:t>scond</a:t>
            </a:r>
            <a:r>
              <a:rPr lang="en-US" b="1" dirty="0"/>
              <a:t> pull</a:t>
            </a:r>
            <a:endParaRPr lang="en-US" dirty="0"/>
          </a:p>
          <a:p>
            <a:r>
              <a:rPr lang="ar-SA" dirty="0"/>
              <a:t>قبل أداء هذه المرحلة يقوم اللاعب بالتحرك بال</a:t>
            </a:r>
            <a:r>
              <a:rPr lang="ar-EG" dirty="0"/>
              <a:t>ر</a:t>
            </a:r>
            <a:r>
              <a:rPr lang="ar-SA" dirty="0"/>
              <a:t>كبتين للدخول أسفل عمود الأثقال وتكون أمام القبضة ، وتكون الذراعين ممتدتين في هذا الوضع والثقل معلقا فيها ، ومن الخطأ الجسيم استخدام الذراعين في هذه اللحظة قبل البدء في مرحلة الامتداد الكامل للجسم ، وفي هذه اللحظة يقوم اللاعب بسحب الثقل بقوة وبسرعة اعتمادا على عضلات الظهر والرجلين معا للوصول إلى الفرد الكامل للجسم . وبالتالي يتم كالأتي :</a:t>
            </a:r>
            <a:endParaRPr lang="en-US" dirty="0"/>
          </a:p>
          <a:p>
            <a:pPr lvl="0"/>
            <a:r>
              <a:rPr lang="ar-SA" dirty="0"/>
              <a:t>يتم الدفع بالحوض لأعلى وللأمام وذلك لتقليل ذراع المقاومة عن طريق ت</a:t>
            </a:r>
            <a:r>
              <a:rPr lang="ar-EG" dirty="0"/>
              <a:t>ق</a:t>
            </a:r>
            <a:r>
              <a:rPr lang="ar-SA" dirty="0"/>
              <a:t>ريب مركز ثقل عمود الأثقال من مركز ثقل الجسم .</a:t>
            </a:r>
            <a:endParaRPr lang="en-US" dirty="0"/>
          </a:p>
          <a:p>
            <a:pPr lvl="0"/>
            <a:r>
              <a:rPr lang="ar-SA" dirty="0"/>
              <a:t>يتم الارتكاز على المشطين استعدادا للسقوط أسفل الثقل .</a:t>
            </a:r>
            <a:endParaRPr lang="en-US" dirty="0"/>
          </a:p>
          <a:p>
            <a:pPr lvl="0"/>
            <a:r>
              <a:rPr lang="ar-SA" dirty="0"/>
              <a:t>يتم رفع الكتفين لأعلى بسرعة في نهاية السحبة .</a:t>
            </a:r>
            <a:endParaRPr lang="en-US" dirty="0"/>
          </a:p>
          <a:p>
            <a:pPr lvl="0"/>
            <a:r>
              <a:rPr lang="ar-SA" dirty="0"/>
              <a:t>الذراعين تكون مفرودتين أو يكون فيها انثناء بسيط في مفصل المرفقين .</a:t>
            </a:r>
            <a:endParaRPr lang="en-US" dirty="0"/>
          </a:p>
          <a:p>
            <a:r>
              <a:rPr lang="ar-SA" dirty="0"/>
              <a:t>ونتيجة عمل المجموعتين العضليتين الكبيرتين </a:t>
            </a:r>
            <a:r>
              <a:rPr lang="ar-EG" dirty="0"/>
              <a:t>( </a:t>
            </a:r>
            <a:r>
              <a:rPr lang="ar-SA" dirty="0"/>
              <a:t>عضلات الظهر </a:t>
            </a:r>
            <a:r>
              <a:rPr lang="ar-EG" dirty="0"/>
              <a:t>- </a:t>
            </a:r>
            <a:r>
              <a:rPr lang="ar-SA" dirty="0"/>
              <a:t>وعضلات الرجلين ) في هذه المرحلة تؤدي إلى إكساب الثقل عجلة قصوى ( متفجرة ) بجانب حركة الكتفين السريعة التي تزيد من سرعة الثقل لأعلى ، وهذه الحركة تحقق فائدة عظيمة للاعب تمكنه من السقوط بسهولة أسفل الثقل .   </a:t>
            </a:r>
            <a:endParaRPr lang="en-US" dirty="0"/>
          </a:p>
          <a:p>
            <a:endParaRPr lang="ar-E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11" y="2554015"/>
            <a:ext cx="2243328" cy="335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8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3-  الغطس لاستقبال الثقل بثني الركبتين </a:t>
            </a:r>
            <a:r>
              <a:rPr lang="en-US" b="1" dirty="0"/>
              <a:t>Squat drop </a:t>
            </a:r>
            <a:endParaRPr lang="en-US" dirty="0"/>
          </a:p>
          <a:p>
            <a:r>
              <a:rPr lang="ar-SA" dirty="0"/>
              <a:t>قبل بدء هذه المرحلة يكون اللاعب قد وصل إلى وضع الامتداد الكامل للجسم ، ويكون الثقل في مستوى عظم العانة أو أعلى بقليل وذلك عندما يتم ثني طفيف في الذراعين ، وهذه الحركة تعطي سرعة ق</a:t>
            </a:r>
            <a:r>
              <a:rPr lang="ar-EG" dirty="0"/>
              <a:t>ص</a:t>
            </a:r>
            <a:r>
              <a:rPr lang="ar-SA" dirty="0"/>
              <a:t>وى للثقل</a:t>
            </a:r>
            <a:r>
              <a:rPr lang="ar-EG" dirty="0"/>
              <a:t> ،</a:t>
            </a:r>
            <a:r>
              <a:rPr lang="ar-SA" dirty="0"/>
              <a:t> ففي هذه اللحظة من طيران الثقل يقوم اللاعب بحركة طيران وذلك بفصل القدمين عن الأرض للسقوط بسرعة أسفل الثقل ويتم فتح القدمين للجانب لتتخذ وضع جديد في الارتكاز ويكون </a:t>
            </a:r>
            <a:r>
              <a:rPr lang="ar-EG" dirty="0"/>
              <a:t>ب</a:t>
            </a:r>
            <a:r>
              <a:rPr lang="ar-SA" dirty="0"/>
              <a:t>اتساع الكتفين تقريبا</a:t>
            </a:r>
            <a:r>
              <a:rPr lang="ar-EG" dirty="0"/>
              <a:t> ،</a:t>
            </a:r>
            <a:r>
              <a:rPr lang="ar-SA" dirty="0"/>
              <a:t> مع الدوران السريع للمرفقين حول المحور الطولي لعمود الأثقال لاستقباله على الكتفين حتى يصل اللاعب إلى الثني الكامل للركبتين أسفل الثقل ويكون شكل جسمه كالتالي :   </a:t>
            </a:r>
            <a:endParaRPr lang="en-US" dirty="0"/>
          </a:p>
          <a:p>
            <a:pPr lvl="0"/>
            <a:r>
              <a:rPr lang="ar-SA" dirty="0"/>
              <a:t> القدمين تكون باتساع الكتفين تقريبا ، والمشطين للخارج قليلا ، ومن الخطأ فتح القدمين للجانب بقيمة أكبر من اتساع الكتفين فالقيمة العريضة تسبب صعوبة للاعب للنهوض من وضع القرفصاء وخاصة عند رفع اللاعب الأثقال الكبيرة .</a:t>
            </a:r>
            <a:endParaRPr lang="en-US" dirty="0"/>
          </a:p>
          <a:p>
            <a:pPr lvl="0"/>
            <a:r>
              <a:rPr lang="ar-SA" dirty="0"/>
              <a:t> الركبتين في وضع الثني الكامل إلى أن تصل العضلات الخلفية للرجلين إلى ملامسة سمانة القدم وتكون الركبتين للخارج قليلا في اتجاه المشطين .</a:t>
            </a:r>
            <a:endParaRPr lang="en-US" dirty="0"/>
          </a:p>
          <a:p>
            <a:pPr lvl="0"/>
            <a:r>
              <a:rPr lang="ar-SA" dirty="0"/>
              <a:t> عند السقوط يتم اللف السريع للمرفقين حتى تشير للأمام ، وتفيد هذه الحركة في جعل عمود الأثقال مستقرا على الكتفين ، وليس على رسغ اليدين وذلك لضمان عدم سقوط الثقل للأمام</a:t>
            </a:r>
            <a:r>
              <a:rPr lang="ar-EG" dirty="0"/>
              <a:t> ،</a:t>
            </a:r>
            <a:r>
              <a:rPr lang="ar-SA" dirty="0"/>
              <a:t> وأيضا لضمان عدم لمس الكوعين للركبتين في وضع ثني الركبتين (الطريقة الألمانية ) حتى لا تحتسب خطأ قانوني يؤدي إلى فشل المحاولة ، ولكي </a:t>
            </a:r>
            <a:r>
              <a:rPr lang="ar-EG" dirty="0"/>
              <a:t>يتم ال</a:t>
            </a:r>
            <a:r>
              <a:rPr lang="ar-SA" dirty="0"/>
              <a:t>تعود على الوضع الصحيح للكوعين بدون التفكير في ذلك كثيرا يتم ضم الكوعين للداخل</a:t>
            </a:r>
            <a:r>
              <a:rPr lang="ar-EG" dirty="0"/>
              <a:t> ،</a:t>
            </a:r>
            <a:r>
              <a:rPr lang="ar-SA" dirty="0"/>
              <a:t> وسوف تجد الحركة أصبحت سهله وصحيحة .</a:t>
            </a:r>
            <a:endParaRPr lang="en-US" dirty="0"/>
          </a:p>
          <a:p>
            <a:pPr lvl="0"/>
            <a:r>
              <a:rPr lang="ar-SA" dirty="0"/>
              <a:t> وضع المرفقين للأمام والثني الكامل للركبتين يجعل الجذع في وضع عمودي تقريبا ومستقيم. </a:t>
            </a:r>
            <a:endParaRPr lang="en-US" dirty="0"/>
          </a:p>
          <a:p>
            <a:pPr lvl="0"/>
            <a:r>
              <a:rPr lang="ar-SA" dirty="0"/>
              <a:t> وزن الجسم موزع على القدمين بالتساوي والقدمين تكون بالكامل على الأرض حتى يمكن الحفاظ على اتزان الجسم أسفل الثقل .</a:t>
            </a:r>
            <a:endParaRPr lang="en-US" dirty="0"/>
          </a:p>
          <a:p>
            <a:r>
              <a:rPr lang="ar-SA" dirty="0"/>
              <a:t> الرأس تكون في وضع حر في وضعها الطبيعي .     </a:t>
            </a:r>
            <a:endParaRPr lang="en-US" dirty="0"/>
          </a:p>
          <a:p>
            <a:r>
              <a:rPr lang="ar-SA" b="1" dirty="0"/>
              <a:t>4-  النهوض بالثقل ( الوقوف )   </a:t>
            </a:r>
            <a:r>
              <a:rPr lang="en-US" b="1" dirty="0"/>
              <a:t>Rising with weight</a:t>
            </a:r>
            <a:r>
              <a:rPr lang="ar-SA" b="1" dirty="0"/>
              <a:t>  </a:t>
            </a:r>
            <a:endParaRPr lang="en-US" dirty="0"/>
          </a:p>
          <a:p>
            <a:r>
              <a:rPr lang="ar-SA" dirty="0"/>
              <a:t> يتم بعد استقبال الثقل على الكتفين النهوض بالثقل بفعل العضلات المادة للرجلين والظهر معا مع المحافظة على وضع المرفقين والجذع في وضع عمودي ، ولكن في بعض الأحيان تكون قوة عضلات الرجلين غير فعاله في النهوض فيقوم اللاعب بالميل بجذعه للأمام قليلا وتقوم عضلات الظهر بعمل فعال بمعاونة العمود الفقري على النهوض ، وهذه الحركة تؤدي باللاعب إلى فقد توازنه وفي بعض الأحيان تكون سببا في سقوط الثقل .</a:t>
            </a:r>
            <a:endParaRPr lang="en-US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9324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ثانيا : النطر </a:t>
            </a:r>
            <a:r>
              <a:rPr lang="en-US" b="1" dirty="0" smtClean="0"/>
              <a:t>Jerk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3268" y="2160589"/>
            <a:ext cx="5190733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SA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بعد </a:t>
            </a:r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النهوض بالثقل من الكلين يقوم</a:t>
            </a: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اللاعب بضم القدمين قليلا حتى تكون باتساع الحوض أو أقل قليلا ، وتكون القدمين بالكامل على الأرض ، والثقل يكون أعلى الصدر وعلى الكتفين والمرفقين للأمام ، ولكن هناك بعض اللاعبين ينزلون بالمرفقين لأسفل حتى يكون الساعد عموديا على الأرض تقريبا وهذا فنيا يعتبر غير</a:t>
            </a:r>
            <a:r>
              <a:rPr lang="ar-E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صحيح</a:t>
            </a:r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، حيث يجعل الثقل عرضة للسقوط عند ثني الركبتين لأسفل استعدادا للنطر . </a:t>
            </a:r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E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99" y="1930400"/>
            <a:ext cx="2869653" cy="36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9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b="1" dirty="0"/>
              <a:t>حركة النطر </a:t>
            </a:r>
            <a:r>
              <a:rPr lang="ar-SA" b="1" dirty="0" smtClean="0"/>
              <a:t>التمهيدية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ar-SA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يقوم اللاعب بثني الركبتين قليلا وسريعا بحيث يحتفظ بوضع الظهر المنتصب والقدمين تكون بالكامل على الأرض ووضع المرفقين تكون للأمام تقريبا ، ثم يتم التوقف المفاجئ ( فرملة ) ثم يتبعه مد سريع وقوي للرجلين ، وبهذا يحصل اللاعب على حركة ارتداد جيد للثقل حيث يستغل اللاعب قوة عضلات الرجلين والتي تمنح قوة إضافية للارتفاع لأعلى وذلك بمدها كاملا ، وهنا قد يكون الثقل قد بدأ بمغادرة اكتفين لأعلى ، واللاعبين المتقدمين يستغلون مرونة عمود الأثقال مع نتيجة المد السريع والمفاجئ حتى يرتكز اللاعب على مشطيه استعدادا لفتح الرجلين للأمام وللخلف.</a:t>
            </a:r>
            <a:endParaRPr lang="en-US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15605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الغطس بفتح الرجلين </a:t>
            </a:r>
            <a:r>
              <a:rPr lang="en-US" b="1" dirty="0"/>
              <a:t>Split </a:t>
            </a:r>
            <a:r>
              <a:rPr lang="en-US" b="1" dirty="0" smtClean="0"/>
              <a:t>dip 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862" y="2160589"/>
            <a:ext cx="7382140" cy="388077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ar-SA" b="1" dirty="0"/>
              <a:t>- </a:t>
            </a:r>
            <a:r>
              <a:rPr lang="ar-SA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بمجرد </a:t>
            </a: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أن يصل اللاعب إلى وضع الامتداد الكامل والثقل قد غادر الكتفين متجها لأعلى بفعل الحركة التمهيدية وتقوم الذراعين بتعزيز هذه القوة وترفع الثقل لأعلى ، ثم تنطلق الرجلين بأقصى سرعة للأمام وللخلف وان سرعة حركة القدمين تحقق فائدة كبيرة للرفعة وتساعد على إنجازها بنجاح ، ويكون شكل الجسم في هذه المرحلة كالأتي :</a:t>
            </a:r>
            <a:endParaRPr lang="en-US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تقوم القدم الأمامية بلمس مربع الرفع بالكعب أولا ثم بالمشط حتى تكون القدم الأمامية بالكامل على الأرض وتتم بسرعة كبيرة لدرجة أنها لا تميز من سرعتها ، لذلك يرافق هذه الحركة صوت القدم عند التقائها مع مربع الرفع ،  وتكون الرجل الأمامية منثنية من مفصل الركبة بزاوية 90</a:t>
            </a:r>
            <a:r>
              <a:rPr lang="en-US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º</a:t>
            </a: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.</a:t>
            </a:r>
            <a:endParaRPr lang="en-US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الرجل الخلفية تكون مرتكزة على المشط وتكون شبه مفرودة أو فيها انثناء قليل في مفصل الركبة .</a:t>
            </a:r>
            <a:endParaRPr lang="en-US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المشطين يكونان للداخل قليلا .</a:t>
            </a:r>
            <a:endParaRPr lang="en-US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يكون وزن الجسم موزع على الرجلين بحيث يقع الحمل الأكبر على الرجل الأمامية أكثر من الخلفية .</a:t>
            </a:r>
            <a:endParaRPr lang="en-US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القدمين تكون باتساع الحوض وليست على خط واحد .</a:t>
            </a:r>
            <a:endParaRPr lang="en-US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</a:pP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الجذع يكون منتصب وعمودي على الأرض ليس فيه أي ميل للأمام او للخلف . </a:t>
            </a:r>
            <a:endParaRPr lang="en-US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>
              <a:lnSpc>
                <a:spcPct val="120000"/>
              </a:lnSpc>
            </a:pP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الذراعين مفرودتين على كامل امتدادهما فوق الرأس بحيث يكون عمود الأثقال عمودي على خط الكتفين </a:t>
            </a:r>
            <a:r>
              <a:rPr lang="ar-SA" dirty="0"/>
              <a:t>.    </a:t>
            </a:r>
            <a:endParaRPr lang="en-US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07023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b="1" dirty="0">
                <a:solidFill>
                  <a:srgbClr val="C00000"/>
                </a:solidFill>
              </a:rPr>
              <a:t>النهوض وتثبيت الثقل ( الوقوف) </a:t>
            </a:r>
            <a:r>
              <a:rPr lang="en-US" b="1" dirty="0">
                <a:solidFill>
                  <a:srgbClr val="C00000"/>
                </a:solidFill>
              </a:rPr>
              <a:t>The rising and fixing the weight </a:t>
            </a:r>
            <a:r>
              <a:rPr lang="en-US" dirty="0"/>
              <a:t/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ar-SA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</a:t>
            </a:r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حركة النهوض يقوم اللاعب بإسقاط رأسه للأمام قليلا ويضغط بذقنه لأسفل ويقوم بمد الرجل الأمامية ويدفع الأرض بالقدم لسحبها للخلف نصف خطوة ، ثم يعقبها حركة سحب القدم الخلفية للأمام بجانب القدم الأمامية وتكون على خط واحد متوازيتين بحيث تكون القدمين باتساع الكتفين أو اقل بقليل ، وفي تثبيت الثقل يجب أن تكون الذراعين على كامل امتدادها فوق الرأس أو عمودية على خط الكتفين ، والثقل يكون على كلوة اليد أي يستقر الثقل على الفتحة بين إصبع الإبهام والسبابة ويكون اتجاه الكف قطريا ، فاللاعب يجد صعوبة في الرفع عند وقوع الثقل على راحة اليد .   </a:t>
            </a:r>
            <a:endParaRPr lang="en-US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2104200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1373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Simplified Arabic</vt:lpstr>
      <vt:lpstr>Tahoma</vt:lpstr>
      <vt:lpstr>Trebuchet MS</vt:lpstr>
      <vt:lpstr>Wingdings 3</vt:lpstr>
      <vt:lpstr>Facet</vt:lpstr>
      <vt:lpstr>    كلية التربية الرياضية قسم المنازلات والرياضات الفردية (مقرر رفع الاثقال) الفرقة الاولى المحاضرة الاولى اعداد  الدكتور مصطفى رمضان على</vt:lpstr>
      <vt:lpstr>المراحل الفنية لرفعة الكلين والنطر</vt:lpstr>
      <vt:lpstr>اولا : الكلين ( الرفع حتى أعلى الصدر) </vt:lpstr>
      <vt:lpstr>PowerPoint Presentation</vt:lpstr>
      <vt:lpstr>PowerPoint Presentation</vt:lpstr>
      <vt:lpstr>ثانيا : النطر Jerk </vt:lpstr>
      <vt:lpstr>حركة النطر التمهيدية</vt:lpstr>
      <vt:lpstr>الغطس بفتح الرجلين Split dip  </vt:lpstr>
      <vt:lpstr>النهوض وتثبيت الثقل ( الوقوف) The rising and fixing the weight 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التربية الرياضية قسم المنازلات والرياضات الفردية مقرر رفع الاثقال الفرقة الاولى اعداد  الدكتور مصطفى رمضان على</dc:title>
  <dc:creator>drmostafa</dc:creator>
  <cp:lastModifiedBy>drmostafa</cp:lastModifiedBy>
  <cp:revision>3</cp:revision>
  <dcterms:created xsi:type="dcterms:W3CDTF">2020-03-15T17:36:06Z</dcterms:created>
  <dcterms:modified xsi:type="dcterms:W3CDTF">2020-03-15T17:58:36Z</dcterms:modified>
</cp:coreProperties>
</file>