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74" d="100"/>
          <a:sy n="74" d="100"/>
        </p:scale>
        <p:origin x="-37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3/25/2020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3/25/2020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3/25/2020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3/25/2020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EG" sz="7200" b="1" smtClean="0">
                <a:solidFill>
                  <a:srgbClr val="FFFF00"/>
                </a:solidFill>
              </a:rPr>
              <a:t>المحاضرة </a:t>
            </a:r>
            <a:r>
              <a:rPr lang="ar-EG" sz="7200" b="1" smtClean="0">
                <a:solidFill>
                  <a:srgbClr val="FFFF00"/>
                </a:solidFill>
              </a:rPr>
              <a:t>الثامنة</a:t>
            </a:r>
            <a:br>
              <a:rPr lang="ar-EG" sz="7200" b="1" smtClean="0">
                <a:solidFill>
                  <a:srgbClr val="FFFF00"/>
                </a:solidFill>
              </a:rPr>
            </a:br>
            <a:r>
              <a:rPr lang="ar-EG" sz="7200" b="1" dirty="0" smtClean="0">
                <a:solidFill>
                  <a:srgbClr val="FFFF00"/>
                </a:solidFill>
              </a:rPr>
              <a:t/>
            </a:r>
            <a:br>
              <a:rPr lang="ar-EG" sz="7200" b="1" dirty="0" smtClean="0">
                <a:solidFill>
                  <a:srgbClr val="FFFF00"/>
                </a:solidFill>
              </a:rPr>
            </a:br>
            <a:r>
              <a:rPr lang="ar-EG" sz="7200" b="1" dirty="0" smtClean="0">
                <a:solidFill>
                  <a:srgbClr val="FFFF00"/>
                </a:solidFill>
              </a:rPr>
              <a:t>الفرق الاولى</a:t>
            </a:r>
            <a:br>
              <a:rPr lang="ar-EG" sz="7200" b="1" dirty="0" smtClean="0">
                <a:solidFill>
                  <a:srgbClr val="FFFF00"/>
                </a:solidFill>
              </a:rPr>
            </a:br>
            <a:r>
              <a:rPr lang="ar-EG" sz="7200" b="1" dirty="0" smtClean="0">
                <a:solidFill>
                  <a:srgbClr val="FFFF00"/>
                </a:solidFill>
              </a:rPr>
              <a:t>مقرر رفع الاثقال</a:t>
            </a:r>
            <a:endParaRPr lang="ar-EG" sz="7200" b="1" dirty="0">
              <a:solidFill>
                <a:srgbClr val="FFFF00"/>
              </a:solidFill>
            </a:endParaRPr>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529593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algn="just"/>
            <a:r>
              <a:rPr lang="ar-SA" sz="3600" b="1" dirty="0"/>
              <a:t>التقويم   </a:t>
            </a:r>
            <a:r>
              <a:rPr lang="en-US" sz="3600" b="1" dirty="0"/>
              <a:t> Evaluation</a:t>
            </a:r>
            <a:r>
              <a:rPr lang="ar-SA" sz="3600" b="1" dirty="0"/>
              <a:t>  </a:t>
            </a:r>
            <a:endParaRPr lang="en-US" sz="3600" b="1" dirty="0"/>
          </a:p>
          <a:p>
            <a:pPr marL="0" indent="0" algn="just">
              <a:buNone/>
            </a:pPr>
            <a:r>
              <a:rPr lang="ar-SA" sz="3600" b="1" dirty="0"/>
              <a:t>نتائج الاختبار والمقياس لا تعطى أي مدلول أو معنى في حد ذاتها ، ويضيف أن التقويم هو"العملية التي تستخدم المقاييس بغرض جمع البيانات وتفسير هذه البيانات لتحديد المستويات حتى يمكن اتخاذ القرار".</a:t>
            </a:r>
            <a:endParaRPr lang="en-US" sz="3600" b="1" dirty="0"/>
          </a:p>
          <a:p>
            <a:pPr marL="0" indent="0">
              <a:buNone/>
            </a:pPr>
            <a:endParaRPr lang="ar-EG" dirty="0"/>
          </a:p>
        </p:txBody>
      </p:sp>
    </p:spTree>
    <p:extLst>
      <p:ext uri="{BB962C8B-B14F-4D97-AF65-F5344CB8AC3E}">
        <p14:creationId xmlns:p14="http://schemas.microsoft.com/office/powerpoint/2010/main" val="17238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67103"/>
            <a:ext cx="8761413" cy="813529"/>
          </a:xfrm>
        </p:spPr>
        <p:txBody>
          <a:bodyPr/>
          <a:lstStyle/>
          <a:p>
            <a:pPr algn="ctr"/>
            <a:r>
              <a:rPr lang="ar-SA" b="1" dirty="0"/>
              <a:t>الانتقاء </a:t>
            </a:r>
            <a:r>
              <a:rPr lang="ar-EG" b="1" dirty="0" smtClean="0"/>
              <a:t>فى رياضة رفع الاثقال</a:t>
            </a:r>
            <a:r>
              <a:rPr lang="en-US" dirty="0"/>
              <a:t/>
            </a:r>
            <a:br>
              <a:rPr lang="en-US" dirty="0"/>
            </a:br>
            <a:endParaRPr lang="ar-EG" dirty="0"/>
          </a:p>
        </p:txBody>
      </p:sp>
      <p:sp>
        <p:nvSpPr>
          <p:cNvPr id="3" name="Content Placeholder 2"/>
          <p:cNvSpPr>
            <a:spLocks noGrp="1"/>
          </p:cNvSpPr>
          <p:nvPr>
            <p:ph idx="1"/>
          </p:nvPr>
        </p:nvSpPr>
        <p:spPr>
          <a:xfrm>
            <a:off x="693684" y="2603500"/>
            <a:ext cx="9286930" cy="3416300"/>
          </a:xfrm>
        </p:spPr>
        <p:txBody>
          <a:bodyPr>
            <a:normAutofit/>
          </a:bodyPr>
          <a:lstStyle/>
          <a:p>
            <a:r>
              <a:rPr lang="ar-SA" b="1" dirty="0"/>
              <a:t>أن الانتقاء الرياضي يعنى عملية اختيار دقيق للاعبين في مراحل الإعداد عن طريق اختبار قدراتهم البدنية والوظيفية والنفسية والذهنية وقياس الخصائص الأنثروبومترية الخاصة بنوع النشاط الرياضي المعنى .</a:t>
            </a:r>
            <a:endParaRPr lang="en-US" b="1" dirty="0"/>
          </a:p>
          <a:p>
            <a:r>
              <a:rPr lang="ar-SA" b="1" dirty="0"/>
              <a:t>أن الإطلاع على ما هو متوفر من دراسات في مجال الكشف عن المواهب في المجال الرياضي يقودنا إلى أن هناك تباين واضح في وجهات النظر حول المنهجيات التي يمكن إتباعها في هذا الخصوص ، من هنا لابد من البداية أن نحدد ما نقصده بالكشف عن الموهبة "أنه العملية التي يتم من خلالها تشجيع الأطفال على المشاركة في الرياضات التي من المحتمل أن تكون لهم فيها فرص أكبر للنجاح ، وذلك بناءاً على نتائجهم في اختبارات محددة اختيرت للتنبؤ بالقدرة على الأداء مع الأخذ في الاعتبار الحالة الحالية لنضج ولياقة الطفل </a:t>
            </a:r>
            <a:r>
              <a:rPr lang="en-US" b="1" dirty="0"/>
              <a:t> ."</a:t>
            </a:r>
            <a:r>
              <a:rPr lang="en-US" b="1" dirty="0" err="1"/>
              <a:t>Themson</a:t>
            </a:r>
            <a:r>
              <a:rPr lang="en-US" b="1" dirty="0"/>
              <a:t> And </a:t>
            </a:r>
            <a:r>
              <a:rPr lang="en-US" b="1" dirty="0" err="1"/>
              <a:t>Pearis</a:t>
            </a:r>
            <a:r>
              <a:rPr lang="en-US" b="1" dirty="0"/>
              <a:t> </a:t>
            </a:r>
          </a:p>
          <a:p>
            <a:r>
              <a:rPr lang="ar-SA" b="1" dirty="0"/>
              <a:t>وويشير بعض العلماء أن الانتقاء </a:t>
            </a:r>
            <a:r>
              <a:rPr lang="en-US" b="1" dirty="0"/>
              <a:t>Selection</a:t>
            </a:r>
            <a:r>
              <a:rPr lang="ar-SA" b="1" dirty="0"/>
              <a:t> والتوجيه </a:t>
            </a:r>
            <a:r>
              <a:rPr lang="en-US" b="1" dirty="0"/>
              <a:t> </a:t>
            </a:r>
            <a:r>
              <a:rPr lang="en-US" b="1" dirty="0" err="1"/>
              <a:t>Guidence</a:t>
            </a:r>
            <a:r>
              <a:rPr lang="ar-SA" b="1" dirty="0"/>
              <a:t> في المجال الرياضي وجهان لعملة واحدة ، حيث ظهرت الحاجة إليها نتيجة لاختلاف خصائص الأفراد في القدرات البدنية والعقلية والنفسية تبعاً لنظرية الفروق الفردية ، وأن توجيه الناشئ إلى نوع النشاط الرياضي الذي يتناسب مع استعداداته وإمكانياته يعتبر أساس الوصول إلى المستويات الرياضية العليا</a:t>
            </a:r>
            <a:endParaRPr lang="en-US" b="1" dirty="0"/>
          </a:p>
          <a:p>
            <a:pPr marL="0" indent="0">
              <a:buNone/>
            </a:pPr>
            <a:endParaRPr lang="ar-EG" dirty="0"/>
          </a:p>
        </p:txBody>
      </p:sp>
    </p:spTree>
    <p:extLst>
      <p:ext uri="{BB962C8B-B14F-4D97-AF65-F5344CB8AC3E}">
        <p14:creationId xmlns:p14="http://schemas.microsoft.com/office/powerpoint/2010/main" val="3614022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أهداف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92500" lnSpcReduction="10000"/>
          </a:bodyPr>
          <a:lstStyle/>
          <a:p>
            <a:pPr marL="0" indent="0">
              <a:buNone/>
            </a:pPr>
            <a:r>
              <a:rPr lang="ar-SA" sz="3600" b="1" dirty="0"/>
              <a:t>يتفق العديد من العلماء أن نظرية الانتقاء  تمثل الطريق المضمون في صناعة البطل الرياضي ، فالاكتشاف المبكر للمواهب ، وتوجيه الراغبين في ممارسة الأنشطة الرياضية إلى المجالات المناسبة لقدراتهم وميولهم، وتحديد الصفات النموذجية التي يتطلبها كل نشاط ، وأيضاً المساعدة لإنجاح عملية التخطيط السليم المبنى على الأسس العلمية والتنبؤ كلها أهداف الانتقاء الرياضي. </a:t>
            </a:r>
            <a:endParaRPr lang="en-US" sz="3600" b="1" dirty="0"/>
          </a:p>
          <a:p>
            <a:pPr marL="0" indent="0">
              <a:buNone/>
            </a:pPr>
            <a:endParaRPr lang="ar-EG" dirty="0"/>
          </a:p>
        </p:txBody>
      </p:sp>
    </p:spTree>
    <p:extLst>
      <p:ext uri="{BB962C8B-B14F-4D97-AF65-F5344CB8AC3E}">
        <p14:creationId xmlns:p14="http://schemas.microsoft.com/office/powerpoint/2010/main" val="37990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مراحل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85000" lnSpcReduction="10000"/>
          </a:bodyPr>
          <a:lstStyle/>
          <a:p>
            <a:pPr algn="justLow"/>
            <a:r>
              <a:rPr lang="ar-SA" sz="3200" b="1" dirty="0"/>
              <a:t>المرحلة الأولى " الانتقاء المبدئي" </a:t>
            </a:r>
            <a:endParaRPr lang="en-US" sz="3200" b="1" dirty="0"/>
          </a:p>
          <a:p>
            <a:pPr algn="justLow"/>
            <a:r>
              <a:rPr lang="ar-SA" sz="3200" b="1" dirty="0"/>
              <a:t>أن هذه المرحلة تهدف إلى تحديد الحالة الصحية العامة تحديداً دقيقاً من خلال الكشف الطبي الشامل على أجهزة الجسم الحيوية ، وكذلك تحديد الخصائص الجسمية والوظيفية والسمات الشخصية الخاصة بالفرد ، وتختلف البداية من نشاط رياضي لأخر ويراعى فى ذلك العمر البيولوجى إلى جانب العمر الزمني وتستمر من 6شهور وحتى عام ونصف وتعطى فرصة سنتين على الأقل من التدريب المنتظم لكل لاعب لكي يتمكن من إظهار قدراتة وإمكاناتة سواء كانت بدنية أو حركية أو وظيفية</a:t>
            </a:r>
            <a:endParaRPr lang="en-US" sz="3200" b="1" dirty="0"/>
          </a:p>
          <a:p>
            <a:pPr marL="0" indent="0">
              <a:buNone/>
            </a:pPr>
            <a:endParaRPr lang="ar-EG" dirty="0"/>
          </a:p>
        </p:txBody>
      </p:sp>
    </p:spTree>
    <p:extLst>
      <p:ext uri="{BB962C8B-B14F-4D97-AF65-F5344CB8AC3E}">
        <p14:creationId xmlns:p14="http://schemas.microsoft.com/office/powerpoint/2010/main" val="8618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r>
              <a:rPr lang="ar-SA" sz="2400" b="1" dirty="0"/>
              <a:t>المرحلة الثانية " الانتقاء الخاص " </a:t>
            </a:r>
            <a:endParaRPr lang="en-US" sz="2400" b="1" dirty="0"/>
          </a:p>
          <a:p>
            <a:r>
              <a:rPr lang="ar-SA" sz="2400" b="1" dirty="0"/>
              <a:t>أن هذه المرحلة تتضمن قياسات اللياقة البدنية العامة </a:t>
            </a:r>
            <a:r>
              <a:rPr lang="en-US" sz="2400" b="1" dirty="0"/>
              <a:t> General Physical Fitness</a:t>
            </a:r>
            <a:r>
              <a:rPr lang="ar-SA" sz="2400" b="1" dirty="0"/>
              <a:t>والقياسات الأنثروبومترية </a:t>
            </a:r>
            <a:r>
              <a:rPr lang="en-US" sz="2400" b="1" dirty="0"/>
              <a:t>Anthropometric Measurements</a:t>
            </a:r>
            <a:r>
              <a:rPr lang="ar-SA" sz="2400" b="1" dirty="0"/>
              <a:t> ونمط الجسم</a:t>
            </a:r>
            <a:r>
              <a:rPr lang="en-US" sz="2400" b="1" dirty="0" err="1"/>
              <a:t>Somato</a:t>
            </a:r>
            <a:r>
              <a:rPr lang="en-US" sz="2400" b="1" dirty="0"/>
              <a:t> Type </a:t>
            </a:r>
            <a:r>
              <a:rPr lang="ar-SA" sz="2400" b="1" dirty="0"/>
              <a:t> والكفاءة الوظيفية وخاصة ما يتعلق منها بسلامة القلب والجهازين الدوري والتنفسي ، وتهدف هذه المرحلة إلى انتقاء أفضل العناصر من بين من نجحوا في المرحلة الأولى وتوجيههم إلى نوع النشاط الرياضي المناسب والذي يتلائم مع إمكانياتهم وقدراتهم ، ويمكن استمرار هذه المرحلة من ثلاث سنوات إلى أربعة سنوات حتى يتمكن اللاعب من إظهار قدراتة البدنية والمهارية والوظيفية والنفسية الأكثر صدقاً وثباتاً من المرحلة الأولى. </a:t>
            </a:r>
            <a:endParaRPr lang="en-US" sz="2400" b="1" dirty="0"/>
          </a:p>
          <a:p>
            <a:pPr marL="0" indent="0">
              <a:buNone/>
            </a:pPr>
            <a:endParaRPr lang="ar-EG" dirty="0"/>
          </a:p>
        </p:txBody>
      </p:sp>
    </p:spTree>
    <p:extLst>
      <p:ext uri="{BB962C8B-B14F-4D97-AF65-F5344CB8AC3E}">
        <p14:creationId xmlns:p14="http://schemas.microsoft.com/office/powerpoint/2010/main" val="3497095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85000" lnSpcReduction="10000"/>
          </a:bodyPr>
          <a:lstStyle/>
          <a:p>
            <a:pPr algn="justLow"/>
            <a:r>
              <a:rPr lang="ar-SA" sz="3200" b="1" dirty="0"/>
              <a:t>المرحلة الثالثة " انتقاء نخبة المستويات العليا " </a:t>
            </a:r>
            <a:endParaRPr lang="en-US" sz="3200" b="1" dirty="0"/>
          </a:p>
          <a:p>
            <a:pPr algn="justLow"/>
            <a:r>
              <a:rPr lang="ar-SA" sz="3200" b="1" dirty="0"/>
              <a:t>مرحلة الانتقاء النهائي تتضمن اختبارات متقدمة ودقيقة ومتعمقة للنواحي الفسيولوجية والنفسية والتأكيد على المواصفات الموضوعية الملائمة لكل نشاط رياضي نمط الجسم وكذلك اختبارات اللياقة البدنية الخاصة </a:t>
            </a:r>
            <a:r>
              <a:rPr lang="en-US" sz="3200" b="1" dirty="0"/>
              <a:t> Special Physical Fitness</a:t>
            </a:r>
            <a:r>
              <a:rPr lang="ar-SA" sz="3200" b="1" dirty="0"/>
              <a:t> بالنشاط الرياضي التخصصي ، وفى نهاية هذه المرحلة يجب استخدام منافسات عالية الشدة ، يكفى لهذه المرحلة من ثلاث إلى أربعة سنوات حتى تتمكن الصفوة من تحقيق مستوى متميز لهم حيث يؤهلون بذلك إلى المستويات الرياضية العليا.</a:t>
            </a:r>
            <a:endParaRPr lang="en-US" sz="3200" b="1" dirty="0"/>
          </a:p>
          <a:p>
            <a:pPr marL="0" indent="0">
              <a:buNone/>
            </a:pPr>
            <a:endParaRPr lang="ar-EG" dirty="0"/>
          </a:p>
        </p:txBody>
      </p:sp>
    </p:spTree>
    <p:extLst>
      <p:ext uri="{BB962C8B-B14F-4D97-AF65-F5344CB8AC3E}">
        <p14:creationId xmlns:p14="http://schemas.microsoft.com/office/powerpoint/2010/main" val="3030623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الأدوات العلمية المستخدمة في عملية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92500"/>
          </a:bodyPr>
          <a:lstStyle/>
          <a:p>
            <a:pPr marL="0" indent="0" algn="justLow">
              <a:buNone/>
            </a:pPr>
            <a:r>
              <a:rPr lang="ar-SA" sz="3200" b="1" dirty="0"/>
              <a:t>أن الإختبارت والمقاييس تمثل الأدوات العلمية التي يمكن الاستعانة بها للحصول على قيم كمية لمتغيرات الانتقاء ، وحيث أن هذه القيم تمثل الدليل المرشد لاستمرارية عملية الانتقاء وعلى صحة وسلامة هذه الاختبارات ، لذا يلزم انتقاء أفضل الاختبارات والمقاييس المتاحة حيث يجب أن تكون صادقة</a:t>
            </a:r>
            <a:r>
              <a:rPr lang="en-US" sz="3200" b="1" dirty="0"/>
              <a:t> Validity </a:t>
            </a:r>
            <a:r>
              <a:rPr lang="ar-SA" sz="3200" b="1" dirty="0"/>
              <a:t>، وثابتة </a:t>
            </a:r>
            <a:r>
              <a:rPr lang="en-US" sz="3200" b="1" dirty="0"/>
              <a:t>Reliability</a:t>
            </a:r>
            <a:r>
              <a:rPr lang="ar-SA" sz="3200" b="1" dirty="0"/>
              <a:t>، وموضوعية </a:t>
            </a:r>
            <a:r>
              <a:rPr lang="en-US" sz="3200" b="1" dirty="0"/>
              <a:t> Objectivity</a:t>
            </a:r>
            <a:r>
              <a:rPr lang="ar-SA" sz="3200" b="1" dirty="0"/>
              <a:t>، ويجب أن يكون لها معايير </a:t>
            </a:r>
            <a:r>
              <a:rPr lang="en-US" sz="3200" b="1" dirty="0"/>
              <a:t>Norms</a:t>
            </a:r>
            <a:r>
              <a:rPr lang="ar-SA" sz="3200" b="1" dirty="0"/>
              <a:t> دقيقة وأن تكون قادرة على التمييز الدقيق </a:t>
            </a:r>
            <a:r>
              <a:rPr lang="en-US" sz="3200" b="1" dirty="0"/>
              <a:t>Discrimination</a:t>
            </a:r>
            <a:r>
              <a:rPr lang="ar-SA" sz="3200" b="1" dirty="0"/>
              <a:t>. </a:t>
            </a:r>
            <a:endParaRPr lang="en-US" sz="3200" b="1" dirty="0"/>
          </a:p>
          <a:p>
            <a:pPr marL="0" indent="0">
              <a:buNone/>
            </a:pPr>
            <a:endParaRPr lang="ar-EG" dirty="0"/>
          </a:p>
        </p:txBody>
      </p:sp>
    </p:spTree>
    <p:extLst>
      <p:ext uri="{BB962C8B-B14F-4D97-AF65-F5344CB8AC3E}">
        <p14:creationId xmlns:p14="http://schemas.microsoft.com/office/powerpoint/2010/main" val="1630934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1154954" y="2603500"/>
            <a:ext cx="8825659" cy="4254500"/>
          </a:xfrm>
        </p:spPr>
        <p:txBody>
          <a:bodyPr>
            <a:noAutofit/>
          </a:bodyPr>
          <a:lstStyle/>
          <a:p>
            <a:pPr algn="just"/>
            <a:r>
              <a:rPr lang="ar-SA" sz="2800" b="1" dirty="0"/>
              <a:t>القياس </a:t>
            </a:r>
            <a:r>
              <a:rPr lang="en-US" sz="2800" b="1" dirty="0"/>
              <a:t> Measurement</a:t>
            </a:r>
            <a:r>
              <a:rPr lang="ar-SA" sz="2800" b="1" dirty="0"/>
              <a:t> </a:t>
            </a:r>
            <a:endParaRPr lang="en-US" sz="2800" b="1" dirty="0"/>
          </a:p>
          <a:p>
            <a:pPr marL="0" indent="0" algn="just">
              <a:buNone/>
            </a:pPr>
            <a:r>
              <a:rPr lang="ar-SA" sz="2800" b="1" dirty="0"/>
              <a:t>القياس" يعنى وصف البيانات في صورة رقمية وهذا بدوره يتيح فرصة للمزايا العديدة التي تنتج عن التعامل مع الأرقام ومع التفكير الحسابي". </a:t>
            </a:r>
            <a:endParaRPr lang="en-US" sz="2800" b="1" dirty="0"/>
          </a:p>
          <a:p>
            <a:pPr marL="0" indent="0" algn="just">
              <a:buNone/>
            </a:pPr>
            <a:r>
              <a:rPr lang="ar-SA" sz="2800" b="1" dirty="0"/>
              <a:t>ويرى دونالد </a:t>
            </a:r>
            <a:r>
              <a:rPr lang="en-US" sz="2800" b="1" dirty="0"/>
              <a:t> Donald</a:t>
            </a:r>
            <a:r>
              <a:rPr lang="ar-SA" sz="2800" b="1" dirty="0"/>
              <a:t>1972م أن القياس هو علم وصف ودراسة الشكل الخارجي لجسم الإنسان. </a:t>
            </a:r>
            <a:endParaRPr lang="en-US" sz="2800" b="1" dirty="0"/>
          </a:p>
          <a:p>
            <a:pPr marL="0" indent="0" algn="just">
              <a:buNone/>
            </a:pPr>
            <a:r>
              <a:rPr lang="ar-SA" sz="2800" b="1" dirty="0"/>
              <a:t>ومن أهم أهداف القياس هي تحديد الفروق الفردية بأنواعها المختلفة كالفروق بين الأفراد </a:t>
            </a:r>
            <a:r>
              <a:rPr lang="en-US" sz="2800" b="1" dirty="0"/>
              <a:t> Inter Individual</a:t>
            </a:r>
            <a:r>
              <a:rPr lang="ar-SA" sz="2800" b="1" dirty="0"/>
              <a:t>، وهذا النوع يقارن الفرد بغيره من أقرانة (نفس العمر أو المهنة أو البيئة)وبهدف تحديد مركزه في المجموعة</a:t>
            </a:r>
            <a:endParaRPr lang="ar-EG" sz="2800" b="1" dirty="0"/>
          </a:p>
        </p:txBody>
      </p:sp>
    </p:spTree>
    <p:extLst>
      <p:ext uri="{BB962C8B-B14F-4D97-AF65-F5344CB8AC3E}">
        <p14:creationId xmlns:p14="http://schemas.microsoft.com/office/powerpoint/2010/main" val="821448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62500" lnSpcReduction="20000"/>
          </a:bodyPr>
          <a:lstStyle/>
          <a:p>
            <a:pPr algn="justLow"/>
            <a:r>
              <a:rPr lang="ar-SA" sz="3200" b="1" dirty="0"/>
              <a:t>الاختبار </a:t>
            </a:r>
            <a:r>
              <a:rPr lang="en-US" sz="3200" b="1" dirty="0"/>
              <a:t> Test </a:t>
            </a:r>
          </a:p>
          <a:p>
            <a:pPr marL="0" indent="0" algn="justLow">
              <a:buNone/>
            </a:pPr>
            <a:r>
              <a:rPr lang="ar-SA" sz="3200" b="1" dirty="0"/>
              <a:t>" موقف يتم تصميمه لإظهار عينة من سلوك الفرد " أهم ما يميز القياس عن الاختبار هو أن جميع المقاييس تعطينا أعداد أو درجات أو أرقام ، في حين توجد بعض الاختبارات التىلا ينتج عن تطبيقها أرقام بل قد تشير إلى نوع من السلوك أو الأداء أو الاستجابة وفى هذه الحالة نستطيع أن نشير إلى هذا النوع من الاختبارات على أنها المقاييس. </a:t>
            </a:r>
            <a:endParaRPr lang="en-US" sz="3200" b="1" dirty="0"/>
          </a:p>
          <a:p>
            <a:pPr marL="0" indent="0" algn="justLow">
              <a:buNone/>
            </a:pPr>
            <a:r>
              <a:rPr lang="ar-SA" sz="3200" b="1" dirty="0"/>
              <a:t>وهناك تقسيمات متعددة للاختبارات وهى مختلفة طبقاً للشكل أو الغرض أو المحتوى فيمكن تقسيم الاختبارات إلى:</a:t>
            </a:r>
            <a:endParaRPr lang="en-US" sz="3200" b="1" dirty="0"/>
          </a:p>
          <a:p>
            <a:pPr marL="0" lvl="0" indent="0" algn="justLow">
              <a:buNone/>
            </a:pPr>
            <a:r>
              <a:rPr lang="ar-EG" sz="3200" b="1" dirty="0"/>
              <a:t>ا</a:t>
            </a:r>
            <a:r>
              <a:rPr lang="ar-SA" sz="3200" b="1" dirty="0" smtClean="0"/>
              <a:t>ختبارات </a:t>
            </a:r>
            <a:r>
              <a:rPr lang="ar-SA" sz="3200" b="1" dirty="0"/>
              <a:t>موضوعية </a:t>
            </a:r>
            <a:r>
              <a:rPr lang="en-US" sz="3200" b="1" dirty="0"/>
              <a:t> Objective Tests</a:t>
            </a:r>
            <a:r>
              <a:rPr lang="ar-SA" sz="3200" b="1" dirty="0"/>
              <a:t> وهى اختبارات تعتمد على المعايير أو المستويات أو المحكات بحيث يمكن عن طريقها إصدار أحكام موضوعية على الأفراد أو الأحداث أو الموضوعات.</a:t>
            </a:r>
            <a:endParaRPr lang="en-US" sz="3200" b="1" dirty="0"/>
          </a:p>
          <a:p>
            <a:pPr marL="0" lvl="0" indent="0" algn="justLow">
              <a:buNone/>
            </a:pPr>
            <a:r>
              <a:rPr lang="ar-SA" sz="3200" b="1" dirty="0"/>
              <a:t>اختبارات اعتبارية </a:t>
            </a:r>
            <a:r>
              <a:rPr lang="en-US" sz="3200" b="1" dirty="0"/>
              <a:t> Subjective Tests</a:t>
            </a:r>
            <a:r>
              <a:rPr lang="ar-SA" sz="3200" b="1" dirty="0"/>
              <a:t> وهى اختبارات تعتمد على التقرير الذاتي </a:t>
            </a:r>
            <a:r>
              <a:rPr lang="en-US" sz="3200" b="1" dirty="0"/>
              <a:t> </a:t>
            </a:r>
            <a:r>
              <a:rPr lang="en-US" sz="3200" b="1" dirty="0" err="1"/>
              <a:t>Egocentreic</a:t>
            </a:r>
            <a:r>
              <a:rPr lang="ar-SA" sz="3200" b="1" dirty="0"/>
              <a:t> أو الإعتبارى </a:t>
            </a:r>
            <a:r>
              <a:rPr lang="en-US" sz="3200" b="1" dirty="0"/>
              <a:t> Subjective</a:t>
            </a:r>
            <a:r>
              <a:rPr lang="ar-SA" sz="3200" b="1" dirty="0"/>
              <a:t> في تقويم الأداء. </a:t>
            </a:r>
            <a:endParaRPr lang="en-US" sz="3200" b="1" dirty="0"/>
          </a:p>
          <a:p>
            <a:pPr marL="0" indent="0">
              <a:buNone/>
            </a:pPr>
            <a:endParaRPr lang="ar-EG" dirty="0"/>
          </a:p>
        </p:txBody>
      </p:sp>
    </p:spTree>
    <p:extLst>
      <p:ext uri="{BB962C8B-B14F-4D97-AF65-F5344CB8AC3E}">
        <p14:creationId xmlns:p14="http://schemas.microsoft.com/office/powerpoint/2010/main" val="4156070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13</TotalTime>
  <Words>799</Words>
  <Application>Microsoft Office PowerPoint</Application>
  <PresentationFormat>مخصص</PresentationFormat>
  <Paragraphs>27</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Ion Boardroom</vt:lpstr>
      <vt:lpstr>المحاضرة الثامنة  الفرق الاولى مقرر رفع الاثقال</vt:lpstr>
      <vt:lpstr>الانتقاء فى رياضة رفع الاثقال </vt:lpstr>
      <vt:lpstr>أهداف الانتقاء  </vt:lpstr>
      <vt:lpstr>مراحل الانتقاء  </vt:lpstr>
      <vt:lpstr>عرض تقديمي في PowerPoint</vt:lpstr>
      <vt:lpstr>عرض تقديمي في PowerPoint</vt:lpstr>
      <vt:lpstr>الأدوات العلمية المستخدمة في عملية الانتقاء  </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الفرق الاولى مقرر رفع الاثقال</dc:title>
  <dc:creator>drmostafa</dc:creator>
  <cp:lastModifiedBy>Llian</cp:lastModifiedBy>
  <cp:revision>3</cp:revision>
  <dcterms:created xsi:type="dcterms:W3CDTF">2020-03-22T17:30:10Z</dcterms:created>
  <dcterms:modified xsi:type="dcterms:W3CDTF">2020-03-25T00:35:49Z</dcterms:modified>
</cp:coreProperties>
</file>