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74" d="100"/>
          <a:sy n="74" d="100"/>
        </p:scale>
        <p:origin x="-37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3/25/2020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43B39-165A-4B68-AA5C-581F5336313C}" type="datetimeFigureOut">
              <a:rPr lang="en-US" dirty="0"/>
              <a:t>3/25/2020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2C8C57-33F9-4259-AC4F-0E3F5BEC9B94}" type="datetimeFigureOut">
              <a:rPr lang="en-US" dirty="0"/>
              <a:t>3/25/2020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en-US" smtClean="0"/>
              <a:t>Click to edit Master title style</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48772B-8FA2-401F-A0A1-A59855EDBC3E}" type="datetimeFigureOut">
              <a:rPr lang="en-US" dirty="0"/>
              <a:t>3/25/2020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DD5BDE-5A90-4611-82E9-0FC5746D30C5}" type="datetimeFigureOut">
              <a:rPr lang="en-US" dirty="0"/>
              <a:t>3/25/2020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3/25/2020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3/25/2020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3/25/2020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3/25/2020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3/25/2020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9472EB-AC54-4713-BFC2-BEB621108C63}" type="datetimeFigureOut">
              <a:rPr lang="en-US" dirty="0"/>
              <a:t>3/25/2020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3/25/2020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3/25/2020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3/25/2020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3/25/2020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ED06B6-C816-4861-964D-15A98395707D}" type="datetimeFigureOut">
              <a:rPr lang="en-US" dirty="0"/>
              <a:t>3/25/2020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B1A8AB-EA7C-4B1B-9D73-E2551851FABE}" type="datetimeFigureOut">
              <a:rPr lang="en-US" dirty="0"/>
              <a:t>3/25/2020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3/25/2020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EG" smtClean="0">
                <a:solidFill>
                  <a:schemeClr val="bg1"/>
                </a:solidFill>
              </a:rPr>
              <a:t>المحاضرة </a:t>
            </a:r>
            <a:r>
              <a:rPr lang="ar-EG" smtClean="0">
                <a:solidFill>
                  <a:schemeClr val="bg1"/>
                </a:solidFill>
              </a:rPr>
              <a:t>التاسعة</a:t>
            </a:r>
            <a:r>
              <a:rPr lang="ar-EG" dirty="0" smtClean="0">
                <a:solidFill>
                  <a:schemeClr val="bg1"/>
                </a:solidFill>
              </a:rPr>
              <a:t/>
            </a:r>
            <a:br>
              <a:rPr lang="ar-EG" dirty="0" smtClean="0">
                <a:solidFill>
                  <a:schemeClr val="bg1"/>
                </a:solidFill>
              </a:rPr>
            </a:br>
            <a:r>
              <a:rPr lang="ar-EG" dirty="0" smtClean="0">
                <a:solidFill>
                  <a:schemeClr val="bg1"/>
                </a:solidFill>
              </a:rPr>
              <a:t>الفرقة الاولى</a:t>
            </a:r>
            <a:br>
              <a:rPr lang="ar-EG" dirty="0" smtClean="0">
                <a:solidFill>
                  <a:schemeClr val="bg1"/>
                </a:solidFill>
              </a:rPr>
            </a:br>
            <a:r>
              <a:rPr lang="ar-EG" dirty="0" smtClean="0">
                <a:solidFill>
                  <a:schemeClr val="bg1"/>
                </a:solidFill>
              </a:rPr>
              <a:t>مقرر رفع الاثقال</a:t>
            </a:r>
            <a:endParaRPr lang="ar-EG" dirty="0">
              <a:solidFill>
                <a:schemeClr val="bg1"/>
              </a:solidFill>
            </a:endParaRPr>
          </a:p>
        </p:txBody>
      </p:sp>
      <p:sp>
        <p:nvSpPr>
          <p:cNvPr id="3" name="Subtitle 2"/>
          <p:cNvSpPr>
            <a:spLocks noGrp="1"/>
          </p:cNvSpPr>
          <p:nvPr>
            <p:ph type="subTitle" idx="1"/>
          </p:nvPr>
        </p:nvSpPr>
        <p:spPr/>
        <p:txBody>
          <a:bodyPr/>
          <a:lstStyle/>
          <a:p>
            <a:endParaRPr lang="ar-EG"/>
          </a:p>
        </p:txBody>
      </p:sp>
    </p:spTree>
    <p:extLst>
      <p:ext uri="{BB962C8B-B14F-4D97-AF65-F5344CB8AC3E}">
        <p14:creationId xmlns:p14="http://schemas.microsoft.com/office/powerpoint/2010/main" val="43202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b="1" dirty="0"/>
              <a:t>الاعداد البدنى فى رياضة رفع الاثقال</a:t>
            </a:r>
            <a:r>
              <a:rPr lang="en-US" dirty="0"/>
              <a:t/>
            </a:r>
            <a:br>
              <a:rPr lang="en-US" dirty="0"/>
            </a:br>
            <a:endParaRPr lang="ar-EG" dirty="0"/>
          </a:p>
        </p:txBody>
      </p:sp>
      <p:sp>
        <p:nvSpPr>
          <p:cNvPr id="3" name="Content Placeholder 2"/>
          <p:cNvSpPr>
            <a:spLocks noGrp="1"/>
          </p:cNvSpPr>
          <p:nvPr>
            <p:ph idx="1"/>
          </p:nvPr>
        </p:nvSpPr>
        <p:spPr/>
        <p:txBody>
          <a:bodyPr>
            <a:normAutofit fontScale="92500" lnSpcReduction="20000"/>
          </a:bodyPr>
          <a:lstStyle/>
          <a:p>
            <a:pPr algn="justLow"/>
            <a:r>
              <a:rPr lang="ar-EG" sz="2400" b="1" dirty="0"/>
              <a:t>الإعداد البدني هو العملية التطبيقية لرفع المستوى الحالة التدريبية للاعب بإكسابه اللياقة البدنية والحركية.</a:t>
            </a:r>
            <a:endParaRPr lang="en-US" sz="2400" b="1" dirty="0"/>
          </a:p>
          <a:p>
            <a:pPr marL="0" indent="0" algn="justLow">
              <a:buNone/>
            </a:pPr>
            <a:r>
              <a:rPr lang="ar-EG" sz="2400" b="1" dirty="0"/>
              <a:t>   كما يعنى تنمية الصفات البدنية الأساسية والضرورية لدى الفرد الرياضي ويعتبر من هم الأسس للوصول للمستويات الرياضية العالية .</a:t>
            </a:r>
            <a:endParaRPr lang="en-US" sz="2400" b="1" dirty="0"/>
          </a:p>
          <a:p>
            <a:pPr marL="0" indent="0" algn="justLow">
              <a:buNone/>
            </a:pPr>
            <a:r>
              <a:rPr lang="ar-EG" sz="2400" b="1" dirty="0" smtClean="0"/>
              <a:t>   </a:t>
            </a:r>
            <a:r>
              <a:rPr lang="ar-EG" sz="2400" b="1" dirty="0"/>
              <a:t>ويهدف الإعداد البدني أي تطوير إمكانيات ألاعب الوظيفية لجميع أعضاء أجهزة الجسم ذات العلاقة المباشرة والغير مباشرة بالعمل العضل مثل الجهاز التنفسي  الذي يزود أنسجة الجسم بالأكسجين ويخصها من ثاني أكسيد الكربون والقلب والدورة الدموية  باعتبارها الجهاز الرئيسي لنقل المواد في جسم الإنسان  أو الجهاز العصبي باعتباره جهاز التحكم والتوجيه وغيرها من الأعضاء و الأجهزة  الأخرى . وكذالك تحسين وتطوير قدرات ألاعب البدنية والحركية لمواجهة متطلبات التقدم السريع أو أساليب ممارسة الأنشطة الرياضية والحمل العالي باستغلاله قدراته وإمكانياته عند التدريب أو المنافسة . </a:t>
            </a:r>
            <a:endParaRPr lang="en-US" sz="2400" b="1" dirty="0"/>
          </a:p>
          <a:p>
            <a:pPr marL="0" indent="0">
              <a:buNone/>
            </a:pPr>
            <a:endParaRPr lang="ar-EG" dirty="0"/>
          </a:p>
        </p:txBody>
      </p:sp>
    </p:spTree>
    <p:extLst>
      <p:ext uri="{BB962C8B-B14F-4D97-AF65-F5344CB8AC3E}">
        <p14:creationId xmlns:p14="http://schemas.microsoft.com/office/powerpoint/2010/main" val="4698690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a:t>الإعداد البدني العام </a:t>
            </a:r>
            <a:endParaRPr lang="ar-EG" dirty="0"/>
          </a:p>
        </p:txBody>
      </p:sp>
      <p:sp>
        <p:nvSpPr>
          <p:cNvPr id="3" name="Content Placeholder 2"/>
          <p:cNvSpPr>
            <a:spLocks noGrp="1"/>
          </p:cNvSpPr>
          <p:nvPr>
            <p:ph idx="1"/>
          </p:nvPr>
        </p:nvSpPr>
        <p:spPr/>
        <p:txBody>
          <a:bodyPr/>
          <a:lstStyle/>
          <a:p>
            <a:pPr marL="0" indent="0">
              <a:buNone/>
            </a:pPr>
            <a:endParaRPr lang="ar-EG" dirty="0"/>
          </a:p>
        </p:txBody>
      </p:sp>
    </p:spTree>
    <p:extLst>
      <p:ext uri="{BB962C8B-B14F-4D97-AF65-F5344CB8AC3E}">
        <p14:creationId xmlns:p14="http://schemas.microsoft.com/office/powerpoint/2010/main" val="3952769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fontScale="40000" lnSpcReduction="20000"/>
          </a:bodyPr>
          <a:lstStyle/>
          <a:p>
            <a:r>
              <a:rPr lang="ar-EG" dirty="0"/>
              <a:t> </a:t>
            </a:r>
            <a:r>
              <a:rPr lang="ar-EG" sz="3400" b="1" dirty="0">
                <a:solidFill>
                  <a:srgbClr val="FF0000"/>
                </a:solidFill>
              </a:rPr>
              <a:t>ويعنى التنمية الشاملة والمتزنة لجميع قدرات اللاعب البدنية والحركية لتأهيل الجسم وتحقيق متطلبات المستويات الرياضية العالية كما أنة يهدف إلى اكتساب ألاعب الصفات البدنية الأساسية بصورة شاملة ومتزنة . ويعتبر الإعداد البدني العام القاعدة والأساس للإعداد البدني الخاص . </a:t>
            </a:r>
            <a:endParaRPr lang="en-US" sz="3400" b="1" dirty="0">
              <a:solidFill>
                <a:srgbClr val="FF0000"/>
              </a:solidFill>
            </a:endParaRPr>
          </a:p>
          <a:p>
            <a:r>
              <a:rPr lang="ar-EG" sz="3400" b="1" dirty="0">
                <a:solidFill>
                  <a:srgbClr val="FF0000"/>
                </a:solidFill>
              </a:rPr>
              <a:t>ومن أهم الصفات البدنية الأساسية :</a:t>
            </a:r>
            <a:endParaRPr lang="en-US" sz="3400" b="1" dirty="0">
              <a:solidFill>
                <a:srgbClr val="FF0000"/>
              </a:solidFill>
            </a:endParaRPr>
          </a:p>
          <a:p>
            <a:r>
              <a:rPr lang="ar-EG" sz="3400" b="1" dirty="0">
                <a:solidFill>
                  <a:srgbClr val="FF0000"/>
                </a:solidFill>
              </a:rPr>
              <a:t>القوة العضلية  - السرعة – التحمل – المرونة – الرشاقة – التوازن .</a:t>
            </a:r>
            <a:endParaRPr lang="en-US" sz="3400" b="1" dirty="0">
              <a:solidFill>
                <a:srgbClr val="FF0000"/>
              </a:solidFill>
            </a:endParaRPr>
          </a:p>
          <a:p>
            <a:r>
              <a:rPr lang="ar-EG" sz="3400" b="1" dirty="0">
                <a:solidFill>
                  <a:srgbClr val="FF0000"/>
                </a:solidFill>
              </a:rPr>
              <a:t>تأثير الإعداد البدني العام :</a:t>
            </a:r>
            <a:endParaRPr lang="en-US" sz="3400" b="1" dirty="0">
              <a:solidFill>
                <a:srgbClr val="FF0000"/>
              </a:solidFill>
            </a:endParaRPr>
          </a:p>
          <a:p>
            <a:r>
              <a:rPr lang="ar-EG" sz="3400" b="1" dirty="0">
                <a:solidFill>
                  <a:srgbClr val="FF0000"/>
                </a:solidFill>
              </a:rPr>
              <a:t>ويؤثر الإعداد البدني العام على ألاعب بما يلي :</a:t>
            </a:r>
            <a:endParaRPr lang="en-US" sz="3400" b="1" dirty="0">
              <a:solidFill>
                <a:srgbClr val="FF0000"/>
              </a:solidFill>
            </a:endParaRPr>
          </a:p>
          <a:p>
            <a:pPr lvl="0"/>
            <a:r>
              <a:rPr lang="ar-EG" sz="3400" b="1" dirty="0">
                <a:solidFill>
                  <a:srgbClr val="FF0000"/>
                </a:solidFill>
              </a:rPr>
              <a:t>اكتساب اللاعب الصفات البدنية الأساسية ( القوة العضلية – السرعة – التحمل -  المرونة – الرشاقة – التوازن )</a:t>
            </a:r>
            <a:endParaRPr lang="en-US" sz="3400" b="1" dirty="0">
              <a:solidFill>
                <a:srgbClr val="FF0000"/>
              </a:solidFill>
            </a:endParaRPr>
          </a:p>
          <a:p>
            <a:pPr lvl="0"/>
            <a:r>
              <a:rPr lang="ar-EG" sz="3400" b="1" dirty="0">
                <a:solidFill>
                  <a:srgbClr val="FF0000"/>
                </a:solidFill>
              </a:rPr>
              <a:t>تنمية العضلات بصورة متناسقة مؤداها سرعة الاستجابة .</a:t>
            </a:r>
            <a:endParaRPr lang="en-US" sz="3400" b="1" dirty="0">
              <a:solidFill>
                <a:srgbClr val="FF0000"/>
              </a:solidFill>
            </a:endParaRPr>
          </a:p>
          <a:p>
            <a:pPr lvl="0"/>
            <a:r>
              <a:rPr lang="ar-EG" sz="3400" b="1" dirty="0">
                <a:solidFill>
                  <a:srgbClr val="FF0000"/>
                </a:solidFill>
              </a:rPr>
              <a:t>تهيئة العضلات لاستيعاب المهارات الحركية اخص باللعبة .</a:t>
            </a:r>
            <a:endParaRPr lang="en-US" sz="3400" b="1" dirty="0">
              <a:solidFill>
                <a:srgbClr val="FF0000"/>
              </a:solidFill>
            </a:endParaRPr>
          </a:p>
          <a:p>
            <a:pPr lvl="0"/>
            <a:r>
              <a:rPr lang="ar-EG" sz="3400" b="1" dirty="0">
                <a:solidFill>
                  <a:srgbClr val="FF0000"/>
                </a:solidFill>
              </a:rPr>
              <a:t>الاقتصاد في الجهد وقت الأداء الحركي .</a:t>
            </a:r>
            <a:endParaRPr lang="en-US" sz="3400" b="1" dirty="0">
              <a:solidFill>
                <a:srgbClr val="FF0000"/>
              </a:solidFill>
            </a:endParaRPr>
          </a:p>
          <a:p>
            <a:pPr lvl="0"/>
            <a:r>
              <a:rPr lang="ar-EG" sz="3400" b="1" dirty="0">
                <a:solidFill>
                  <a:srgbClr val="FF0000"/>
                </a:solidFill>
              </a:rPr>
              <a:t>زيادة كفاءة عمل القلب والدورة الدموية وكذا الجهاز التنفسي وجميع الأجهزة الحيوية الأخرى .</a:t>
            </a:r>
          </a:p>
        </p:txBody>
      </p:sp>
    </p:spTree>
    <p:extLst>
      <p:ext uri="{BB962C8B-B14F-4D97-AF65-F5344CB8AC3E}">
        <p14:creationId xmlns:p14="http://schemas.microsoft.com/office/powerpoint/2010/main" val="3938698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a:t>الإعداد البدني الخاص </a:t>
            </a:r>
            <a:endParaRPr lang="ar-EG" dirty="0"/>
          </a:p>
        </p:txBody>
      </p:sp>
      <p:sp>
        <p:nvSpPr>
          <p:cNvPr id="3" name="Content Placeholder 2"/>
          <p:cNvSpPr>
            <a:spLocks noGrp="1"/>
          </p:cNvSpPr>
          <p:nvPr>
            <p:ph idx="1"/>
          </p:nvPr>
        </p:nvSpPr>
        <p:spPr/>
        <p:txBody>
          <a:bodyPr/>
          <a:lstStyle/>
          <a:p>
            <a:endParaRPr lang="ar-EG"/>
          </a:p>
        </p:txBody>
      </p:sp>
    </p:spTree>
    <p:extLst>
      <p:ext uri="{BB962C8B-B14F-4D97-AF65-F5344CB8AC3E}">
        <p14:creationId xmlns:p14="http://schemas.microsoft.com/office/powerpoint/2010/main" val="2751778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pPr marL="0" indent="0" algn="justLow">
              <a:buNone/>
            </a:pPr>
            <a:r>
              <a:rPr lang="ar-EG" sz="2800" b="1" dirty="0"/>
              <a:t>ويعنى تحسين وتطوير القدرات البدنية والحركية الأزمة لممارسة رياضة المصارعة والعمل على دوام تطويرها إلى أقصى مدى حتى يمكن الوصول باللاعب لا على مستوى ممكن وترتبط عملية تنمية الصفات البدنية الضرورية ارتباطا وثيقا بعملية تنمية المهارات الحركية  ، كما أن الإعداد البدني الخاص للرباعين يعنى كفاءة أعضاء معينة من الجسم وتدريبها تدريبا خاصة الذراعين والجذع والرجلين .</a:t>
            </a:r>
            <a:endParaRPr lang="en-US" sz="2800" b="1" dirty="0"/>
          </a:p>
          <a:p>
            <a:pPr marL="0" indent="0">
              <a:buNone/>
            </a:pPr>
            <a:endParaRPr lang="ar-EG" dirty="0"/>
          </a:p>
        </p:txBody>
      </p:sp>
    </p:spTree>
    <p:extLst>
      <p:ext uri="{BB962C8B-B14F-4D97-AF65-F5344CB8AC3E}">
        <p14:creationId xmlns:p14="http://schemas.microsoft.com/office/powerpoint/2010/main" val="32652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EG" b="1" dirty="0"/>
              <a:t>ويعتمد الإعداد البدني الخاص على </a:t>
            </a:r>
            <a:endParaRPr lang="ar-EG" dirty="0"/>
          </a:p>
        </p:txBody>
      </p:sp>
      <p:sp>
        <p:nvSpPr>
          <p:cNvPr id="3" name="Content Placeholder 2"/>
          <p:cNvSpPr>
            <a:spLocks noGrp="1"/>
          </p:cNvSpPr>
          <p:nvPr>
            <p:ph idx="1"/>
          </p:nvPr>
        </p:nvSpPr>
        <p:spPr/>
        <p:txBody>
          <a:bodyPr>
            <a:normAutofit fontScale="92500" lnSpcReduction="10000"/>
          </a:bodyPr>
          <a:lstStyle/>
          <a:p>
            <a:r>
              <a:rPr lang="ar-EG" sz="2400" b="1" dirty="0"/>
              <a:t>تمرينات المنافسة : </a:t>
            </a:r>
            <a:endParaRPr lang="en-US" sz="2400" b="1" dirty="0"/>
          </a:p>
          <a:p>
            <a:pPr marL="0" indent="0">
              <a:buNone/>
            </a:pPr>
            <a:r>
              <a:rPr lang="ar-EG" sz="2400" b="1" dirty="0"/>
              <a:t>ويقصد بها الحركات التي تؤدى طبقا لقواعد رفع الاثقال والتي يراعى في أدائها استخدم جميع الأسس الحركية  التي تتطلبها رياضة رفع الاثقال وبهذا المعنى يتشابه مصطلح تمرينات المنافسة مع مصطلح المباراة أو المسابقة  إلى حد ما </a:t>
            </a:r>
            <a:endParaRPr lang="en-US" sz="2400" b="1" dirty="0"/>
          </a:p>
          <a:p>
            <a:r>
              <a:rPr lang="ar-EG" sz="2400" b="1" dirty="0"/>
              <a:t>تمرينات خاصة :</a:t>
            </a:r>
            <a:endParaRPr lang="en-US" sz="2400" b="1" dirty="0"/>
          </a:p>
          <a:p>
            <a:pPr marL="0" indent="0">
              <a:buNone/>
            </a:pPr>
            <a:r>
              <a:rPr lang="ar-EG" sz="2400" b="1" dirty="0"/>
              <a:t>وهى تلك التمرينات التي تعمل بطريقة مباشرة على تطوير وتنمية العناصر البدنية الخاصة باحتياجات ومتطلبات المصارعة . وهذا النوع من التمرينات يتضمن التمرينات التي تعمل أثنائها المجموعة العضلية ونفس الطريقة أو بطريقة مشابهة للطريقة التي تعمل بها أثناء أداء المهارات الحركية للمصارعة وذلك من حيث اتجاه الحرة وقوة وزمن أدائها.</a:t>
            </a:r>
            <a:endParaRPr lang="en-US" sz="2400" b="1" dirty="0"/>
          </a:p>
          <a:p>
            <a:pPr marL="0" indent="0">
              <a:buNone/>
            </a:pPr>
            <a:endParaRPr lang="ar-EG" dirty="0"/>
          </a:p>
        </p:txBody>
      </p:sp>
    </p:spTree>
    <p:extLst>
      <p:ext uri="{BB962C8B-B14F-4D97-AF65-F5344CB8AC3E}">
        <p14:creationId xmlns:p14="http://schemas.microsoft.com/office/powerpoint/2010/main" val="3787447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EG"/>
          </a:p>
        </p:txBody>
      </p:sp>
      <p:sp>
        <p:nvSpPr>
          <p:cNvPr id="3" name="Content Placeholder 2"/>
          <p:cNvSpPr>
            <a:spLocks noGrp="1"/>
          </p:cNvSpPr>
          <p:nvPr>
            <p:ph idx="1"/>
          </p:nvPr>
        </p:nvSpPr>
        <p:spPr/>
        <p:txBody>
          <a:bodyPr>
            <a:normAutofit/>
          </a:bodyPr>
          <a:lstStyle/>
          <a:p>
            <a:r>
              <a:rPr lang="ar-EG" sz="2400" b="1" dirty="0">
                <a:solidFill>
                  <a:srgbClr val="FF0000"/>
                </a:solidFill>
              </a:rPr>
              <a:t>ويتوقف تنفيذ الإعداد البدني العام والخاص على :</a:t>
            </a:r>
            <a:endParaRPr lang="en-US" sz="2400" b="1" dirty="0">
              <a:solidFill>
                <a:srgbClr val="FF0000"/>
              </a:solidFill>
            </a:endParaRPr>
          </a:p>
          <a:p>
            <a:pPr lvl="0"/>
            <a:r>
              <a:rPr lang="ar-EG" sz="2400" b="1" dirty="0">
                <a:solidFill>
                  <a:srgbClr val="FF0000"/>
                </a:solidFill>
              </a:rPr>
              <a:t>الهدف المرد الوصول إلية .</a:t>
            </a:r>
            <a:endParaRPr lang="en-US" sz="2400" b="1" dirty="0">
              <a:solidFill>
                <a:srgbClr val="FF0000"/>
              </a:solidFill>
            </a:endParaRPr>
          </a:p>
          <a:p>
            <a:pPr lvl="0"/>
            <a:r>
              <a:rPr lang="ar-EG" sz="2400" b="1" dirty="0">
                <a:solidFill>
                  <a:srgbClr val="FF0000"/>
                </a:solidFill>
              </a:rPr>
              <a:t>مستوى الحالة التدريبية ألاعب .</a:t>
            </a:r>
            <a:endParaRPr lang="en-US" sz="2400" b="1" dirty="0">
              <a:solidFill>
                <a:srgbClr val="FF0000"/>
              </a:solidFill>
            </a:endParaRPr>
          </a:p>
          <a:p>
            <a:pPr lvl="0"/>
            <a:r>
              <a:rPr lang="ar-EG" sz="2400" b="1" dirty="0">
                <a:solidFill>
                  <a:srgbClr val="FF0000"/>
                </a:solidFill>
              </a:rPr>
              <a:t>العمر الزمني لاعب .</a:t>
            </a:r>
            <a:endParaRPr lang="en-US" sz="2400" b="1" dirty="0">
              <a:solidFill>
                <a:srgbClr val="FF0000"/>
              </a:solidFill>
            </a:endParaRPr>
          </a:p>
          <a:p>
            <a:pPr lvl="0"/>
            <a:r>
              <a:rPr lang="ar-EG" sz="2400" b="1" dirty="0">
                <a:solidFill>
                  <a:srgbClr val="FF0000"/>
                </a:solidFill>
              </a:rPr>
              <a:t>الجنس .</a:t>
            </a:r>
            <a:endParaRPr lang="en-US" sz="2400" b="1" dirty="0">
              <a:solidFill>
                <a:srgbClr val="FF0000"/>
              </a:solidFill>
            </a:endParaRPr>
          </a:p>
          <a:p>
            <a:pPr lvl="0"/>
            <a:r>
              <a:rPr lang="ar-EG" sz="2400" b="1" dirty="0">
                <a:solidFill>
                  <a:srgbClr val="FF0000"/>
                </a:solidFill>
              </a:rPr>
              <a:t>مرحلة التدريب ( ناشئين – شباب – كبار )</a:t>
            </a:r>
            <a:endParaRPr lang="en-US" sz="2400" b="1" dirty="0">
              <a:solidFill>
                <a:srgbClr val="FF0000"/>
              </a:solidFill>
            </a:endParaRPr>
          </a:p>
          <a:p>
            <a:r>
              <a:rPr lang="ar-EG" sz="2400" b="1" dirty="0">
                <a:solidFill>
                  <a:srgbClr val="FF0000"/>
                </a:solidFill>
              </a:rPr>
              <a:t>الموسم السنوي للتدريب ( أعداد – منافسة – فترة انتقالية ).</a:t>
            </a:r>
          </a:p>
        </p:txBody>
      </p:sp>
    </p:spTree>
    <p:extLst>
      <p:ext uri="{BB962C8B-B14F-4D97-AF65-F5344CB8AC3E}">
        <p14:creationId xmlns:p14="http://schemas.microsoft.com/office/powerpoint/2010/main" val="42897865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8</TotalTime>
  <Words>461</Words>
  <Application>Microsoft Office PowerPoint</Application>
  <PresentationFormat>مخصص</PresentationFormat>
  <Paragraphs>30</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Ion Boardroom</vt:lpstr>
      <vt:lpstr>المحاضرة التاسعة الفرقة الاولى مقرر رفع الاثقال</vt:lpstr>
      <vt:lpstr>الاعداد البدنى فى رياضة رفع الاثقال </vt:lpstr>
      <vt:lpstr>الإعداد البدني العام </vt:lpstr>
      <vt:lpstr>عرض تقديمي في PowerPoint</vt:lpstr>
      <vt:lpstr>الإعداد البدني الخاص </vt:lpstr>
      <vt:lpstr>عرض تقديمي في PowerPoint</vt:lpstr>
      <vt:lpstr>ويعتمد الإعداد البدني الخاص على </vt:lpstr>
      <vt:lpstr>عرض تقديمي في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الرابعة الفرقة الاولى مقرر رفع الاثقال</dc:title>
  <dc:creator>drmostafa</dc:creator>
  <cp:lastModifiedBy>Llian</cp:lastModifiedBy>
  <cp:revision>2</cp:revision>
  <dcterms:created xsi:type="dcterms:W3CDTF">2020-03-22T17:45:01Z</dcterms:created>
  <dcterms:modified xsi:type="dcterms:W3CDTF">2020-03-25T00:36:12Z</dcterms:modified>
</cp:coreProperties>
</file>