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3" r:id="rId3"/>
    <p:sldId id="257" r:id="rId4"/>
    <p:sldId id="258" r:id="rId5"/>
    <p:sldId id="259" r:id="rId6"/>
    <p:sldId id="260" r:id="rId7"/>
    <p:sldId id="261" r:id="rId8"/>
    <p:sldId id="262"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39" autoAdjust="0"/>
    <p:restoredTop sz="94660"/>
  </p:normalViewPr>
  <p:slideViewPr>
    <p:cSldViewPr snapToGrid="0">
      <p:cViewPr varScale="1">
        <p:scale>
          <a:sx n="61" d="100"/>
          <a:sy n="61" d="100"/>
        </p:scale>
        <p:origin x="72" y="3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8" name="Group 17"/>
          <p:cNvGrpSpPr/>
          <p:nvPr/>
        </p:nvGrpSpPr>
        <p:grpSpPr>
          <a:xfrm>
            <a:off x="0" y="0"/>
            <a:ext cx="12192000" cy="6858000"/>
            <a:chOff x="0" y="0"/>
            <a:chExt cx="12192000" cy="6858000"/>
          </a:xfrm>
        </p:grpSpPr>
        <p:sp>
          <p:nvSpPr>
            <p:cNvPr id="8" name="Rectangle 7"/>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Oval 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Oval 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Oval 10"/>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76279" y="1792223"/>
            <a:ext cx="990599" cy="304799"/>
          </a:xfrm>
        </p:spPr>
        <p:txBody>
          <a:bodyPr anchor="t"/>
          <a:lstStyle>
            <a:lvl1pPr algn="l">
              <a:defRPr b="0" i="0">
                <a:solidFill>
                  <a:schemeClr val="bg1"/>
                </a:solidFill>
              </a:defRPr>
            </a:lvl1pPr>
          </a:lstStyle>
          <a:p>
            <a:fld id="{D200B3F0-A9BC-48CE-8EB6-ECE965069900}" type="datetimeFigureOut">
              <a:rPr lang="en-US" dirty="0"/>
              <a:pPr/>
              <a:t>3/22/2020</a:t>
            </a:fld>
            <a:endParaRPr lang="en-US" dirty="0"/>
          </a:p>
        </p:txBody>
      </p:sp>
      <p:sp>
        <p:nvSpPr>
          <p:cNvPr id="5" name="Footer Placeholder 4"/>
          <p:cNvSpPr>
            <a:spLocks noGrp="1"/>
          </p:cNvSpPr>
          <p:nvPr>
            <p:ph type="ftr" sz="quarter" idx="11"/>
          </p:nvPr>
        </p:nvSpPr>
        <p:spPr bwMode="gray">
          <a:xfrm rot="5400000">
            <a:off x="8963575" y="3226820"/>
            <a:ext cx="3859795" cy="304801"/>
          </a:xfrm>
        </p:spPr>
        <p:txBody>
          <a:bodyPr anchor="b"/>
          <a:lstStyle>
            <a:lvl1pPr>
              <a:defRPr b="0" i="0">
                <a:solidFill>
                  <a:schemeClr val="bg1"/>
                </a:solidFill>
              </a:defRPr>
            </a:lvl1pPr>
          </a:lstStyle>
          <a:p>
            <a:r>
              <a:rPr lang="en-US" dirty="0"/>
              <a:t>
              </a:t>
            </a:r>
          </a:p>
        </p:txBody>
      </p:sp>
      <p:sp>
        <p:nvSpPr>
          <p:cNvPr id="17" name="Rectangle 16"/>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10" name="Group 9"/>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4965945"/>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bwMode="gray">
          <a:xfrm>
            <a:off x="1154956" y="5532683"/>
            <a:ext cx="8825656"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F9FFFF-3106-4DDB-AA62-0C80862170D6}" type="datetimeFigureOut">
              <a:rPr lang="en-US" dirty="0"/>
              <a:t>3/22/2020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3" name="Rectangle 12"/>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0" name="Rectangle 9"/>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3416"/>
            <a:ext cx="8825659" cy="1379755"/>
          </a:xfrm>
        </p:spPr>
        <p:txBody>
          <a:bodyPr anchor="ct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3DA38B7-AE95-4DC8-9A51-7A71F545B098}" type="datetimeFigureOut">
              <a:rPr lang="en-US" dirty="0"/>
              <a:t>3/22/2020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6" name="Rectangle 15"/>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2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1" name="TextBox 10"/>
          <p:cNvSpPr txBox="1"/>
          <p:nvPr/>
        </p:nvSpPr>
        <p:spPr bwMode="gray">
          <a:xfrm>
            <a:off x="898295" y="603589"/>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13" name="TextBox 12"/>
          <p:cNvSpPr txBox="1"/>
          <p:nvPr/>
        </p:nvSpPr>
        <p:spPr bwMode="gray">
          <a:xfrm>
            <a:off x="9705137" y="2613787"/>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2" name="Title 1"/>
          <p:cNvSpPr>
            <a:spLocks noGrp="1"/>
          </p:cNvSpPr>
          <p:nvPr>
            <p:ph type="title"/>
          </p:nvPr>
        </p:nvSpPr>
        <p:spPr>
          <a:xfrm>
            <a:off x="1574801" y="980517"/>
            <a:ext cx="8460983" cy="2705034"/>
          </a:xfrm>
        </p:spPr>
        <p:txBody>
          <a:bodyPr anchor="ct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86515"/>
            <a:ext cx="7725772" cy="342174"/>
          </a:xfrm>
        </p:spPr>
        <p:txBody>
          <a:bodyPr anchor="t">
            <a:normAutofit/>
          </a:bodyPr>
          <a:lstStyle>
            <a:lvl1pPr marL="0" indent="0">
              <a:buNone/>
              <a:defRPr lang="en-US" sz="1400" b="0" i="0" kern="1200" cap="small" dirty="0">
                <a:solidFill>
                  <a:schemeClr val="accent1"/>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5014393"/>
            <a:ext cx="8825659" cy="1012664"/>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6F1EC2B-8188-4AC2-9F0D-8D09C51D505A}" type="datetimeFigureOut">
              <a:rPr lang="en-US" dirty="0"/>
              <a:t>3/22/2020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24" name="Rectangle 23"/>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0" name="Rectangle 9"/>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2404477"/>
            <a:ext cx="8825659" cy="178870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38587" y="5024967"/>
            <a:ext cx="8825658"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212B75E-944F-430B-BE5F-C69FA8823C04}" type="datetimeFigureOut">
              <a:rPr lang="en-US" dirty="0"/>
              <a:t>3/22/2020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2" name="Rectangle 11"/>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7" name="Title Placeholder 1"/>
          <p:cNvSpPr>
            <a:spLocks noGrp="1"/>
          </p:cNvSpPr>
          <p:nvPr>
            <p:ph type="title"/>
          </p:nvPr>
        </p:nvSpPr>
        <p:spPr>
          <a:xfrm>
            <a:off x="1154954" y="947920"/>
            <a:ext cx="8761413" cy="72848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10999"/>
            <a:ext cx="312916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4" y="3187261"/>
            <a:ext cx="3129168" cy="283979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10999"/>
            <a:ext cx="314538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87261"/>
            <a:ext cx="3145380" cy="283979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6701" y="2603500"/>
            <a:ext cx="3157448"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6700" y="3187261"/>
            <a:ext cx="3161029" cy="2839794"/>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22" name="Straight Connector 21"/>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79AE0DC7-7F53-471C-A711-B3DA6F2535F3}" type="datetimeFigureOut">
              <a:rPr lang="en-US" dirty="0"/>
              <a:t>3/22/2020</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20744" cy="576263"/>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1334552" y="2611246"/>
            <a:ext cx="2691242" cy="1583764"/>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3" y="5109107"/>
            <a:ext cx="3020745"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68865" y="4532845"/>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4748463" y="2642840"/>
            <a:ext cx="2691242" cy="155217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68865" y="5109107"/>
            <a:ext cx="3050438" cy="92140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3434" y="4532845"/>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8163031" y="2618992"/>
            <a:ext cx="2691242" cy="1576018"/>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3434" y="5109107"/>
            <a:ext cx="3054127" cy="89634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21" name="Straight Connector 20"/>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3C1F4C9D-4618-451D-80C1-6A376BB42AB4}" type="datetimeFigureOut">
              <a:rPr lang="en-US" dirty="0"/>
              <a:t>3/22/2020</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 name="Title Placeholder 1"/>
          <p:cNvSpPr>
            <a:spLocks noGrp="1"/>
          </p:cNvSpPr>
          <p:nvPr>
            <p:ph type="title"/>
          </p:nvPr>
        </p:nvSpPr>
        <p:spPr>
          <a:xfrm>
            <a:off x="1154954" y="947920"/>
            <a:ext cx="8761413" cy="72848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54D2318-CE40-42F6-962A-4C6D6CF697DB}" type="datetimeFigureOut">
              <a:rPr lang="en-US" dirty="0"/>
              <a:t>3/22/2020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Rectangle 12"/>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2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97430"/>
            <a:ext cx="1409965" cy="4729626"/>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97429"/>
            <a:ext cx="6247546" cy="472962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C476AC1-EB7F-4BEF-90D9-5764B50DAF8A}" type="datetimeFigureOut">
              <a:rPr lang="en-US" dirty="0"/>
              <a:t>3/22/2020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8" name="Rectangle 17"/>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 name="Title Placeholder 1"/>
          <p:cNvSpPr>
            <a:spLocks noGrp="1"/>
          </p:cNvSpPr>
          <p:nvPr>
            <p:ph type="title"/>
          </p:nvPr>
        </p:nvSpPr>
        <p:spPr>
          <a:xfrm>
            <a:off x="1154954" y="947920"/>
            <a:ext cx="8761413" cy="72848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B20712A-F861-4AB0-A754-4F5A2033CD4B}" type="datetimeFigureOut">
              <a:rPr lang="en-US" dirty="0"/>
              <a:t>3/22/2020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10" name="Group 9"/>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4"/>
            <a:ext cx="4351023" cy="2283823"/>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24507B7-F2DC-4B2C-B14D-58A9766807A2}" type="datetimeFigureOut">
              <a:rPr lang="en-US" dirty="0"/>
              <a:t>3/22/2020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5" name="Rectangle 14"/>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1368" y="2603500"/>
            <a:ext cx="4828744"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1" y="2603500"/>
            <a:ext cx="4825159" cy="3377705"/>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04A483D-5CB4-4842-8F2F-05D5276ACF63}" type="datetimeFigureOut">
              <a:rPr lang="en-US" dirty="0"/>
              <a:t>3/22/2020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36063"/>
            <a:ext cx="482515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212326"/>
            <a:ext cx="4825158" cy="2807476"/>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1" y="2603499"/>
            <a:ext cx="4825160" cy="608825"/>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2" y="3212327"/>
            <a:ext cx="4825159" cy="2807474"/>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1CE32E-9DC0-47C8-A657-48F5C3E4A10B}" type="datetimeFigureOut">
              <a:rPr lang="en-US" dirty="0"/>
              <a:t>3/22/2020</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BDF5C0D-8C3A-4771-A43D-83937FC700D4}" type="datetimeFigureOut">
              <a:rPr lang="en-US" dirty="0"/>
              <a:t>3/22/2020</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03D2D6-FCC2-425A-A4A7-8058E8C01CB1}" type="datetimeFigureOut">
              <a:rPr lang="en-US" dirty="0"/>
              <a:t>3/22/2020</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6" name="Rectangle 5"/>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11" name="Group 10"/>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5"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5" y="3129280"/>
            <a:ext cx="2793158" cy="2895599"/>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CF2683-E6E7-4CC3-9EEE-7854DD4F3545}" type="datetimeFigureOut">
              <a:rPr lang="en-US" dirty="0"/>
              <a:t>3/22/2020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5" name="Rectangle 14"/>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10" name="Group 9"/>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8" name="Rectangle 7"/>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59" cy="173566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2" y="1143000"/>
            <a:ext cx="3227192"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120F81-B39D-4CBB-8BF3-5D6E395D0F72}" type="datetimeFigureOut">
              <a:rPr lang="en-US" dirty="0"/>
              <a:t>3/22/2020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5" name="Rectangle 14"/>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5" name="Rectangle 14"/>
            <p:cNvSpPr/>
            <p:nvPr/>
          </p:nvSpPr>
          <p:spPr>
            <a:xfrm>
              <a:off x="0" y="0"/>
              <a:ext cx="12192000" cy="6858000"/>
            </a:xfrm>
            <a:prstGeom prst="rect">
              <a:avLst/>
            </a:prstGeom>
            <a:blipFill>
              <a:blip r:embed="rId19">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Oval 40"/>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9" name="Oval 3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8" name="Oval 3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49" name="Oval 48"/>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6"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47920"/>
            <a:ext cx="8761413" cy="72848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561110" y="6391839"/>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en-US" dirty="0"/>
              <a:t>
              </a:t>
            </a:r>
          </a:p>
        </p:txBody>
      </p:sp>
      <p:sp>
        <p:nvSpPr>
          <p:cNvPr id="4" name="Date Placeholder 3"/>
          <p:cNvSpPr>
            <a:spLocks noGrp="1"/>
          </p:cNvSpPr>
          <p:nvPr>
            <p:ph type="dt" sz="half" idx="2"/>
          </p:nvPr>
        </p:nvSpPr>
        <p:spPr>
          <a:xfrm>
            <a:off x="10650938" y="6394407"/>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564B320A-89BA-47B2-A525-92E8D10B06E4}" type="datetimeFigureOut">
              <a:rPr lang="en-US" dirty="0"/>
              <a:t>3/22/2020</a:t>
            </a:fld>
            <a:endParaRPr lang="en-US" dirty="0"/>
          </a:p>
        </p:txBody>
      </p:sp>
      <p:sp>
        <p:nvSpPr>
          <p:cNvPr id="20" name="Rectangle 19"/>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1" eaLnBrk="1" latinLnBrk="0" hangingPunct="1">
        <a:spcBef>
          <a:spcPct val="0"/>
        </a:spcBef>
        <a:buNone/>
        <a:defRPr sz="3600" b="0" i="0" kern="1200">
          <a:solidFill>
            <a:schemeClr val="bg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ar-EG" b="1" dirty="0" smtClean="0">
                <a:solidFill>
                  <a:schemeClr val="tx1">
                    <a:lumMod val="95000"/>
                    <a:lumOff val="5000"/>
                  </a:schemeClr>
                </a:solidFill>
              </a:rPr>
              <a:t>المحاضرة الحادية عشر</a:t>
            </a:r>
            <a:br>
              <a:rPr lang="ar-EG" b="1" dirty="0" smtClean="0">
                <a:solidFill>
                  <a:schemeClr val="tx1">
                    <a:lumMod val="95000"/>
                    <a:lumOff val="5000"/>
                  </a:schemeClr>
                </a:solidFill>
              </a:rPr>
            </a:br>
            <a:r>
              <a:rPr lang="ar-EG" b="1" dirty="0" smtClean="0">
                <a:solidFill>
                  <a:schemeClr val="tx1">
                    <a:lumMod val="95000"/>
                    <a:lumOff val="5000"/>
                  </a:schemeClr>
                </a:solidFill>
              </a:rPr>
              <a:t>مقرر رفع الاثقال</a:t>
            </a:r>
            <a:br>
              <a:rPr lang="ar-EG" b="1" dirty="0" smtClean="0">
                <a:solidFill>
                  <a:schemeClr val="tx1">
                    <a:lumMod val="95000"/>
                    <a:lumOff val="5000"/>
                  </a:schemeClr>
                </a:solidFill>
              </a:rPr>
            </a:br>
            <a:r>
              <a:rPr lang="ar-EG" b="1" dirty="0" smtClean="0">
                <a:solidFill>
                  <a:schemeClr val="tx1">
                    <a:lumMod val="95000"/>
                    <a:lumOff val="5000"/>
                  </a:schemeClr>
                </a:solidFill>
              </a:rPr>
              <a:t>الفرقة الاولى</a:t>
            </a:r>
            <a:endParaRPr lang="ar-EG" b="1" dirty="0">
              <a:solidFill>
                <a:schemeClr val="tx1">
                  <a:lumMod val="95000"/>
                  <a:lumOff val="5000"/>
                </a:schemeClr>
              </a:solidFill>
            </a:endParaRPr>
          </a:p>
        </p:txBody>
      </p:sp>
      <p:sp>
        <p:nvSpPr>
          <p:cNvPr id="3" name="Subtitle 2"/>
          <p:cNvSpPr>
            <a:spLocks noGrp="1"/>
          </p:cNvSpPr>
          <p:nvPr>
            <p:ph type="subTitle" idx="1"/>
          </p:nvPr>
        </p:nvSpPr>
        <p:spPr/>
        <p:txBody>
          <a:bodyPr/>
          <a:lstStyle/>
          <a:p>
            <a:endParaRPr lang="ar-EG" dirty="0"/>
          </a:p>
        </p:txBody>
      </p:sp>
    </p:spTree>
    <p:extLst>
      <p:ext uri="{BB962C8B-B14F-4D97-AF65-F5344CB8AC3E}">
        <p14:creationId xmlns:p14="http://schemas.microsoft.com/office/powerpoint/2010/main" val="29853065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dirty="0">
                <a:solidFill>
                  <a:schemeClr val="tx1">
                    <a:lumMod val="95000"/>
                    <a:lumOff val="5000"/>
                  </a:schemeClr>
                </a:solidFill>
              </a:rPr>
              <a:t>الإعداد المهاري في خطة التدريب السنوية : </a:t>
            </a:r>
            <a:r>
              <a:rPr lang="en-US" dirty="0">
                <a:solidFill>
                  <a:schemeClr val="tx1">
                    <a:lumMod val="95000"/>
                    <a:lumOff val="5000"/>
                  </a:schemeClr>
                </a:solidFill>
              </a:rPr>
              <a:t/>
            </a:r>
            <a:br>
              <a:rPr lang="en-US" dirty="0">
                <a:solidFill>
                  <a:schemeClr val="tx1">
                    <a:lumMod val="95000"/>
                    <a:lumOff val="5000"/>
                  </a:schemeClr>
                </a:solidFill>
              </a:rPr>
            </a:br>
            <a:endParaRPr lang="ar-EG" dirty="0"/>
          </a:p>
        </p:txBody>
      </p:sp>
      <p:sp>
        <p:nvSpPr>
          <p:cNvPr id="3" name="Content Placeholder 2"/>
          <p:cNvSpPr>
            <a:spLocks noGrp="1"/>
          </p:cNvSpPr>
          <p:nvPr>
            <p:ph idx="1"/>
          </p:nvPr>
        </p:nvSpPr>
        <p:spPr/>
        <p:txBody>
          <a:bodyPr/>
          <a:lstStyle/>
          <a:p>
            <a:endParaRPr lang="ar-EG"/>
          </a:p>
        </p:txBody>
      </p:sp>
    </p:spTree>
    <p:extLst>
      <p:ext uri="{BB962C8B-B14F-4D97-AF65-F5344CB8AC3E}">
        <p14:creationId xmlns:p14="http://schemas.microsoft.com/office/powerpoint/2010/main" val="39658211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sp>
        <p:nvSpPr>
          <p:cNvPr id="3" name="Content Placeholder 2"/>
          <p:cNvSpPr>
            <a:spLocks noGrp="1"/>
          </p:cNvSpPr>
          <p:nvPr>
            <p:ph idx="1"/>
          </p:nvPr>
        </p:nvSpPr>
        <p:spPr/>
        <p:txBody>
          <a:bodyPr/>
          <a:lstStyle/>
          <a:p>
            <a:r>
              <a:rPr lang="ar-SA" dirty="0"/>
              <a:t>الإعداد المهاري في وحدة التدريب : </a:t>
            </a:r>
            <a:endParaRPr lang="en-US" dirty="0"/>
          </a:p>
          <a:p>
            <a:r>
              <a:rPr lang="ar-EG" dirty="0"/>
              <a:t>تعتبر الوحدة التدريبية هي الأساس التنظيمي لعمليتي التربية والتعليم بالنسبة للرياضيين ، وتخطيط وتنفيذ الوحدة التدريبية ينطلق من مبدأ هام وهو ( وحدة عمليتي التربية والتعليم ) باعتبار أن مفهوم التوحد بين التربية والتعليم في التدريب الرياضي هو الأساس في إعطاء ملاحظات مهمه وجيدة حول شروط وإمكانات بناء القدرات والصفات المميزة للرياضي بالإضافة إلى إعطاء الرياضي ملاحظات مهمة للتقدير الذاتي والتقييم الشخصي ولتأكيد على الثقة بالنفس وتطوير مستوى الطموح وكلها أمور تربوية غاية في الأهمية بالنسبة للرياضيين ذوي المستوى العالي</a:t>
            </a:r>
            <a:r>
              <a:rPr lang="ar-SA" dirty="0"/>
              <a:t> . </a:t>
            </a:r>
            <a:endParaRPr lang="en-US" dirty="0"/>
          </a:p>
          <a:p>
            <a:pPr marL="0" indent="0">
              <a:buNone/>
            </a:pPr>
            <a:endParaRPr lang="ar-EG" dirty="0"/>
          </a:p>
        </p:txBody>
      </p:sp>
    </p:spTree>
    <p:extLst>
      <p:ext uri="{BB962C8B-B14F-4D97-AF65-F5344CB8AC3E}">
        <p14:creationId xmlns:p14="http://schemas.microsoft.com/office/powerpoint/2010/main" val="12165874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sp>
        <p:nvSpPr>
          <p:cNvPr id="3" name="Content Placeholder 2"/>
          <p:cNvSpPr>
            <a:spLocks noGrp="1"/>
          </p:cNvSpPr>
          <p:nvPr>
            <p:ph idx="1"/>
          </p:nvPr>
        </p:nvSpPr>
        <p:spPr/>
        <p:txBody>
          <a:bodyPr/>
          <a:lstStyle/>
          <a:p>
            <a:r>
              <a:rPr lang="ar-SA" dirty="0"/>
              <a:t>البناء الأساسي للوحدة التدريبية : </a:t>
            </a:r>
            <a:endParaRPr lang="en-US" dirty="0"/>
          </a:p>
          <a:p>
            <a:r>
              <a:rPr lang="ar-EG" dirty="0"/>
              <a:t>إن البناء الأساسي للوحدة التدريبية ينطلق من نقاط فسيولوجية ونفسية وتربوية معينة ، والفترة الزمنية للوحدة التدريبية تثبت تبعاً لتأثير الحافز الحركي ونوع النشاط والقابلية الشخصية للرياضي . </a:t>
            </a:r>
            <a:endParaRPr lang="en-US" dirty="0"/>
          </a:p>
          <a:p>
            <a:r>
              <a:rPr lang="ar-EG" dirty="0"/>
              <a:t>ومن هنا فإن الوحدة التدريبية يجب أن تقسم إلى ثلاث أقسام رئيسية هي : </a:t>
            </a:r>
            <a:endParaRPr lang="en-US" dirty="0"/>
          </a:p>
          <a:p>
            <a:r>
              <a:rPr lang="ar-EG" dirty="0"/>
              <a:t>القسم التحضيري – القسم الرئيسي – القسم النهائي </a:t>
            </a:r>
            <a:endParaRPr lang="en-US" dirty="0"/>
          </a:p>
          <a:p>
            <a:endParaRPr lang="ar-EG" dirty="0"/>
          </a:p>
        </p:txBody>
      </p:sp>
    </p:spTree>
    <p:extLst>
      <p:ext uri="{BB962C8B-B14F-4D97-AF65-F5344CB8AC3E}">
        <p14:creationId xmlns:p14="http://schemas.microsoft.com/office/powerpoint/2010/main" val="20464327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sp>
        <p:nvSpPr>
          <p:cNvPr id="3" name="Content Placeholder 2"/>
          <p:cNvSpPr>
            <a:spLocks noGrp="1"/>
          </p:cNvSpPr>
          <p:nvPr>
            <p:ph idx="1"/>
          </p:nvPr>
        </p:nvSpPr>
        <p:spPr/>
        <p:txBody>
          <a:bodyPr/>
          <a:lstStyle/>
          <a:p>
            <a:r>
              <a:rPr lang="ar-SA" dirty="0"/>
              <a:t>البناء الأساسي للوحدة التدريبية : </a:t>
            </a:r>
            <a:endParaRPr lang="en-US" dirty="0"/>
          </a:p>
          <a:p>
            <a:r>
              <a:rPr lang="ar-EG" dirty="0"/>
              <a:t>إن البناء الأساسي للوحدة التدريبية ينطلق من نقاط فسيولوجية ونفسية وتربوية معينة ، والفترة الزمنية للوحدة التدريبية تثبت تبعاً لتأثير الحافز الحركي ونوع النشاط والقابلية الشخصية للرياضي . </a:t>
            </a:r>
            <a:endParaRPr lang="en-US" dirty="0"/>
          </a:p>
          <a:p>
            <a:r>
              <a:rPr lang="ar-EG" dirty="0"/>
              <a:t>ومن هنا فإن الوحدة التدريبية يجب أن تقسم إلى ثلاث أقسام رئيسية هي : </a:t>
            </a:r>
            <a:endParaRPr lang="en-US" dirty="0"/>
          </a:p>
          <a:p>
            <a:r>
              <a:rPr lang="ar-EG" dirty="0"/>
              <a:t>القسم التحضيري – القسم الرئيسي – القسم النهائي </a:t>
            </a:r>
            <a:endParaRPr lang="en-US" dirty="0"/>
          </a:p>
          <a:p>
            <a:endParaRPr lang="ar-EG" dirty="0"/>
          </a:p>
        </p:txBody>
      </p:sp>
    </p:spTree>
    <p:extLst>
      <p:ext uri="{BB962C8B-B14F-4D97-AF65-F5344CB8AC3E}">
        <p14:creationId xmlns:p14="http://schemas.microsoft.com/office/powerpoint/2010/main" val="17328577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dirty="0">
                <a:solidFill>
                  <a:schemeClr val="tx1">
                    <a:lumMod val="95000"/>
                    <a:lumOff val="5000"/>
                  </a:schemeClr>
                </a:solidFill>
              </a:rPr>
              <a:t>أولاً : القسم التحضيري : </a:t>
            </a:r>
            <a:r>
              <a:rPr lang="en-US" b="1" dirty="0">
                <a:solidFill>
                  <a:schemeClr val="tx1">
                    <a:lumMod val="95000"/>
                    <a:lumOff val="5000"/>
                  </a:schemeClr>
                </a:solidFill>
              </a:rPr>
              <a:t/>
            </a:r>
            <a:br>
              <a:rPr lang="en-US" b="1" dirty="0">
                <a:solidFill>
                  <a:schemeClr val="tx1">
                    <a:lumMod val="95000"/>
                    <a:lumOff val="5000"/>
                  </a:schemeClr>
                </a:solidFill>
              </a:rPr>
            </a:br>
            <a:endParaRPr lang="ar-EG" b="1" dirty="0">
              <a:solidFill>
                <a:schemeClr val="tx1">
                  <a:lumMod val="95000"/>
                  <a:lumOff val="5000"/>
                </a:schemeClr>
              </a:solidFill>
            </a:endParaRPr>
          </a:p>
        </p:txBody>
      </p:sp>
      <p:sp>
        <p:nvSpPr>
          <p:cNvPr id="3" name="Content Placeholder 2"/>
          <p:cNvSpPr>
            <a:spLocks noGrp="1"/>
          </p:cNvSpPr>
          <p:nvPr>
            <p:ph idx="1"/>
          </p:nvPr>
        </p:nvSpPr>
        <p:spPr/>
        <p:txBody>
          <a:bodyPr/>
          <a:lstStyle/>
          <a:p>
            <a:r>
              <a:rPr lang="ar-EG" dirty="0" smtClean="0"/>
              <a:t>يفهم </a:t>
            </a:r>
            <a:r>
              <a:rPr lang="ar-EG" dirty="0"/>
              <a:t>تحت مصطلح التحضير هو جعل الرياضي في وضع مناسب لحل الواجبات التدريبية بمساعدة التمرينات البدنية طبقاً للقواعد التربوية والنفسية للتدريب ن وهو إجراء يعكس إيجابية التدريب ويرفع من فاعليته ويهيئ الأجهزة العضوية لتأثيرات الأحمال التدريبية تدريجياً ، لأن المتطلبات التدريبية العالية والمفاجئة تؤدي دائماً إلى الإصابات وتقلل من فعالية المحفزات الحركية . </a:t>
            </a:r>
            <a:endParaRPr lang="en-US" dirty="0"/>
          </a:p>
          <a:p>
            <a:r>
              <a:rPr lang="ar-EG" dirty="0"/>
              <a:t>وعموماً فإن القسم التحضيري للوحدة التدريبية تقع عليه مسئولية حل الواجبات الفسيولوجية والتربوية والنفسية التالية : </a:t>
            </a:r>
            <a:endParaRPr lang="en-US" dirty="0"/>
          </a:p>
          <a:p>
            <a:pPr marL="0" indent="0">
              <a:buNone/>
            </a:pPr>
            <a:endParaRPr lang="ar-EG" dirty="0"/>
          </a:p>
        </p:txBody>
      </p:sp>
    </p:spTree>
    <p:extLst>
      <p:ext uri="{BB962C8B-B14F-4D97-AF65-F5344CB8AC3E}">
        <p14:creationId xmlns:p14="http://schemas.microsoft.com/office/powerpoint/2010/main" val="4223287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sp>
        <p:nvSpPr>
          <p:cNvPr id="3" name="Content Placeholder 2"/>
          <p:cNvSpPr>
            <a:spLocks noGrp="1"/>
          </p:cNvSpPr>
          <p:nvPr>
            <p:ph idx="1"/>
          </p:nvPr>
        </p:nvSpPr>
        <p:spPr/>
        <p:txBody>
          <a:bodyPr>
            <a:normAutofit fontScale="62500" lnSpcReduction="20000"/>
          </a:bodyPr>
          <a:lstStyle/>
          <a:p>
            <a:r>
              <a:rPr lang="ar-SA" dirty="0"/>
              <a:t>– الارتخاء : </a:t>
            </a:r>
            <a:endParaRPr lang="en-US" dirty="0"/>
          </a:p>
          <a:p>
            <a:r>
              <a:rPr lang="ar-EG" dirty="0"/>
              <a:t>	هو التهيئة للعمل العضلي ومحاولة الوصول إلى المطاطية الكاملة للعضلات والقابلية الحركية</a:t>
            </a:r>
            <a:r>
              <a:rPr lang="ar-SA" dirty="0"/>
              <a:t> . </a:t>
            </a:r>
            <a:endParaRPr lang="en-US" dirty="0"/>
          </a:p>
          <a:p>
            <a:r>
              <a:rPr lang="ar-SA" dirty="0"/>
              <a:t>ب – الإحماء والحمل الأولى : </a:t>
            </a:r>
            <a:endParaRPr lang="en-US" dirty="0"/>
          </a:p>
          <a:p>
            <a:r>
              <a:rPr lang="ar-EG" dirty="0"/>
              <a:t>وهو يهدف بالدرجة الأولى إلى زيادة عدد ضربات القلب وكمية الدم المدفوعة في الدقيقة الواحدة ، والحمل الأولى يساعد على تهيئة الدورة الدموية وفتح وتوسيع الشعيرات الدموية وزيادة عمليات التنفس في الرئتين ورفع درجة حرارة الجسم</a:t>
            </a:r>
            <a:r>
              <a:rPr lang="ar-SA" dirty="0"/>
              <a:t> . </a:t>
            </a:r>
            <a:endParaRPr lang="en-US" dirty="0"/>
          </a:p>
          <a:p>
            <a:r>
              <a:rPr lang="ar-SA" dirty="0"/>
              <a:t>جـ - التنظيم الحركي : </a:t>
            </a:r>
            <a:endParaRPr lang="en-US" dirty="0"/>
          </a:p>
          <a:p>
            <a:r>
              <a:rPr lang="ar-EG" dirty="0"/>
              <a:t>والمقصود به هو أداء الحركات الخاصة ، ومحاولة الوصول إلى القابلية الجيدة لردود الأفعال والاستجابات الحركية للأجهزة العضوية والجهاز العضلي .</a:t>
            </a:r>
            <a:r>
              <a:rPr lang="ar-SA" dirty="0"/>
              <a:t> </a:t>
            </a:r>
            <a:endParaRPr lang="en-US" dirty="0"/>
          </a:p>
          <a:p>
            <a:r>
              <a:rPr lang="ar-SA" dirty="0"/>
              <a:t>د – التجهيز النفسي الجيد : </a:t>
            </a:r>
            <a:endParaRPr lang="en-US" dirty="0"/>
          </a:p>
          <a:p>
            <a:r>
              <a:rPr lang="ar-EG" dirty="0"/>
              <a:t>وهو محاولة الوصول إلى أنسب الظروف للجهاز العصبي للتركيز على الواجبات الرئيسية والوصول إلى أقصى درجات الاستعداد للقابلية التدريبية</a:t>
            </a:r>
            <a:r>
              <a:rPr lang="ar-SA" dirty="0"/>
              <a:t> . </a:t>
            </a:r>
            <a:endParaRPr lang="en-US" dirty="0"/>
          </a:p>
          <a:p>
            <a:r>
              <a:rPr lang="ar-SA" dirty="0"/>
              <a:t>هـ - التهيئة التربوية : </a:t>
            </a:r>
            <a:endParaRPr lang="en-US" dirty="0"/>
          </a:p>
          <a:p>
            <a:r>
              <a:rPr lang="ar-EG" dirty="0"/>
              <a:t>والمقصود بها هو الوصول إلى وضع تربوي معين قبل زيادة قوة شدة التمرينات والحمل تدريجياً وهناك نوعان من التهيئة ( العامة والخاصة ) . </a:t>
            </a:r>
            <a:endParaRPr lang="en-US" dirty="0"/>
          </a:p>
          <a:p>
            <a:r>
              <a:rPr lang="ar-EG" dirty="0"/>
              <a:t>فالتهيئة العامة تسبق التهيئة الخاصة والتمرينات تكون شاملة وهي عبارة عن تمرينات جري خفيف ترتبط بأداء بعض تمرينات الارتخاء والتمدد العضلي . </a:t>
            </a:r>
            <a:endParaRPr lang="en-US" dirty="0"/>
          </a:p>
          <a:p>
            <a:r>
              <a:rPr lang="ar-EG" dirty="0"/>
              <a:t>أما التهيئة الخاصة فهي التي تهيئ الرياضي على الواجب الرئيسي للوحدة التدريبية وذلك عن طريق أداء بعض التمرينات الخاصة وتمرينات المنافسة ، إضافة إلى ذلك فإن درجة حرارة الجو والجهاز العصبي للرياضي يلعبان دوراً مهماً في تحديد زمن القسم التحضيري بمكوناته السابقة والذي غالباً ما يتراوح بين 15 – 30 دقيقة </a:t>
            </a:r>
            <a:endParaRPr lang="en-US" dirty="0"/>
          </a:p>
          <a:p>
            <a:pPr marL="0" indent="0">
              <a:buNone/>
            </a:pPr>
            <a:endParaRPr lang="ar-EG" dirty="0"/>
          </a:p>
        </p:txBody>
      </p:sp>
    </p:spTree>
    <p:extLst>
      <p:ext uri="{BB962C8B-B14F-4D97-AF65-F5344CB8AC3E}">
        <p14:creationId xmlns:p14="http://schemas.microsoft.com/office/powerpoint/2010/main" val="829567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a:t>ثانياً : القسم الرئيسي : </a:t>
            </a:r>
            <a:r>
              <a:rPr lang="en-US" dirty="0"/>
              <a:t/>
            </a:r>
            <a:br>
              <a:rPr lang="en-US" dirty="0"/>
            </a:br>
            <a:endParaRPr lang="ar-EG" dirty="0"/>
          </a:p>
        </p:txBody>
      </p:sp>
      <p:sp>
        <p:nvSpPr>
          <p:cNvPr id="3" name="Content Placeholder 2"/>
          <p:cNvSpPr>
            <a:spLocks noGrp="1"/>
          </p:cNvSpPr>
          <p:nvPr>
            <p:ph idx="1"/>
          </p:nvPr>
        </p:nvSpPr>
        <p:spPr/>
        <p:txBody>
          <a:bodyPr/>
          <a:lstStyle/>
          <a:p>
            <a:r>
              <a:rPr lang="ar-EG" dirty="0"/>
              <a:t>إن القسم الرئيسي للوحدة التدريبية يحتوي على الواجبات التي تعمل على تثبيت وتطوير حالة التدريب ، ويتميز هذا القسم بكثرة الواجبات الفردية التي تهدف في الغالب إلى التعلم المهاري والخططي وتطوير القابلية الجسمية ، وكذلك يتميز بكثرة أداء تمارين متابعة من المستوى </a:t>
            </a:r>
            <a:endParaRPr lang="ar-EG" dirty="0"/>
          </a:p>
        </p:txBody>
      </p:sp>
    </p:spTree>
    <p:extLst>
      <p:ext uri="{BB962C8B-B14F-4D97-AF65-F5344CB8AC3E}">
        <p14:creationId xmlns:p14="http://schemas.microsoft.com/office/powerpoint/2010/main" val="25180339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a:t>ثالثاً : القسم النهائي : </a:t>
            </a:r>
            <a:r>
              <a:rPr lang="en-US" dirty="0"/>
              <a:t/>
            </a:r>
            <a:br>
              <a:rPr lang="en-US" dirty="0"/>
            </a:br>
            <a:endParaRPr lang="ar-EG" dirty="0"/>
          </a:p>
        </p:txBody>
      </p:sp>
      <p:sp>
        <p:nvSpPr>
          <p:cNvPr id="3" name="Content Placeholder 2"/>
          <p:cNvSpPr>
            <a:spLocks noGrp="1"/>
          </p:cNvSpPr>
          <p:nvPr>
            <p:ph idx="1"/>
          </p:nvPr>
        </p:nvSpPr>
        <p:spPr/>
        <p:txBody>
          <a:bodyPr/>
          <a:lstStyle/>
          <a:p>
            <a:r>
              <a:rPr lang="ar-EG" dirty="0"/>
              <a:t>إن القسم النهائي للوحدة التدريبية هو الذي تلعب فيه الراحة دوراً أساسياً ، فهو يهدف بالدرجة الأولى إلى محاولة عودة الأجهزة والأعضاء الداخلية إلى وضعها الطبيعي ، ولتحقيق هذا الهدف يجب الهبوط بشدة الحمل تدريجياً وذلك بأن تكون التمرينات المستخدمة لها صفة الراحة الإيجابية خاصة إذا كانت درجة الحمل التدريبي لها تأثير كبير على القلب والدورة الدموية أثناء القسم الرئيسي للوحدة التدريبية ، وفي أنواع الأنشطة الرياضية التي تحتاج إلى متطلبات عالية من قابلية التركيز وعناصر القوة ، فإن الألعاب الصغيرة هي الأكثر مناسبة لأحداث الاسترخاء رغم أن هذه الألعاب تشكل حملاً تدريبياً بدرجات معينة على الدور الدموية . </a:t>
            </a:r>
            <a:endParaRPr lang="en-US" dirty="0"/>
          </a:p>
          <a:p>
            <a:endParaRPr lang="ar-EG" dirty="0"/>
          </a:p>
        </p:txBody>
      </p:sp>
    </p:spTree>
    <p:extLst>
      <p:ext uri="{BB962C8B-B14F-4D97-AF65-F5344CB8AC3E}">
        <p14:creationId xmlns:p14="http://schemas.microsoft.com/office/powerpoint/2010/main" val="247057212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EE5818"/>
      </a:dk2>
      <a:lt2>
        <a:srgbClr val="EBEBEB"/>
      </a:lt2>
      <a:accent1>
        <a:srgbClr val="F5A408"/>
      </a:accent1>
      <a:accent2>
        <a:srgbClr val="FA731A"/>
      </a:accent2>
      <a:accent3>
        <a:srgbClr val="AB9281"/>
      </a:accent3>
      <a:accent4>
        <a:srgbClr val="A18CD0"/>
      </a:accent4>
      <a:accent5>
        <a:srgbClr val="8EBBD2"/>
      </a:accent5>
      <a:accent6>
        <a:srgbClr val="ACC995"/>
      </a:accent6>
      <a:hlink>
        <a:srgbClr val="FAC96A"/>
      </a:hlink>
      <a:folHlink>
        <a:srgbClr val="FCDB9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04000"/>
                <a:satMod val="128000"/>
                <a:lumMod val="104000"/>
              </a:schemeClr>
            </a:gs>
            <a:gs pos="100000">
              <a:schemeClr val="phClr">
                <a:shade val="76000"/>
                <a:hueMod val="89000"/>
                <a:satMod val="164000"/>
                <a:lumMod val="68000"/>
              </a:schemeClr>
            </a:gs>
          </a:gsLst>
          <a:path path="circle">
            <a:fillToRect l="45000" t="65000" r="125000" b="100000"/>
          </a:path>
        </a:gradFill>
        <a:blipFill rotWithShape="1">
          <a:blip xmlns:r="http://schemas.openxmlformats.org/officeDocument/2006/relationships" r:embed="rId1">
            <a:duotone>
              <a:schemeClr val="phClr">
                <a:shade val="42000"/>
                <a:hueMod val="42000"/>
                <a:satMod val="124000"/>
                <a:lumMod val="62000"/>
              </a:schemeClr>
              <a:schemeClr val="phClr">
                <a:tint val="96000"/>
                <a:satMod val="130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F1C4790-FE3C-4020-8CA7-00621DA7BBBC}"/>
    </a:ext>
  </a:extLst>
</a:theme>
</file>

<file path=docProps/app.xml><?xml version="1.0" encoding="utf-8"?>
<Properties xmlns="http://schemas.openxmlformats.org/officeDocument/2006/extended-properties" xmlns:vt="http://schemas.openxmlformats.org/officeDocument/2006/docPropsVTypes">
  <Template>Ion Boardroom</Template>
  <TotalTime>17</TotalTime>
  <Words>435</Words>
  <Application>Microsoft Office PowerPoint</Application>
  <PresentationFormat>Widescreen</PresentationFormat>
  <Paragraphs>31</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Century Gothic</vt:lpstr>
      <vt:lpstr>Times New Roman</vt:lpstr>
      <vt:lpstr>Wingdings 3</vt:lpstr>
      <vt:lpstr>Ion Boardroom</vt:lpstr>
      <vt:lpstr>المحاضرة الحادية عشر مقرر رفع الاثقال الفرقة الاولى</vt:lpstr>
      <vt:lpstr>الإعداد المهاري في خطة التدريب السنوية :  </vt:lpstr>
      <vt:lpstr>PowerPoint Presentation</vt:lpstr>
      <vt:lpstr>PowerPoint Presentation</vt:lpstr>
      <vt:lpstr>PowerPoint Presentation</vt:lpstr>
      <vt:lpstr>أولاً : القسم التحضيري :  </vt:lpstr>
      <vt:lpstr>PowerPoint Presentation</vt:lpstr>
      <vt:lpstr>ثانياً : القسم الرئيسي :  </vt:lpstr>
      <vt:lpstr>ثالثاً : القسم النهائي :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drmostafa</dc:creator>
  <cp:lastModifiedBy>drmostafa</cp:lastModifiedBy>
  <cp:revision>2</cp:revision>
  <dcterms:created xsi:type="dcterms:W3CDTF">2020-03-22T20:04:02Z</dcterms:created>
  <dcterms:modified xsi:type="dcterms:W3CDTF">2020-03-22T20:21:06Z</dcterms:modified>
</cp:coreProperties>
</file>