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9" r:id="rId4"/>
    <p:sldId id="266" r:id="rId5"/>
    <p:sldId id="268" r:id="rId6"/>
    <p:sldId id="269" r:id="rId7"/>
    <p:sldId id="270" r:id="rId8"/>
    <p:sldId id="271" r:id="rId9"/>
    <p:sldId id="272" r:id="rId10"/>
    <p:sldId id="273" r:id="rId11"/>
    <p:sldId id="274" r:id="rId12"/>
    <p:sldId id="275" r:id="rId13"/>
    <p:sldId id="276" r:id="rId14"/>
    <p:sldId id="277"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84"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3057997263"/>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270174035"/>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7798987"/>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4008884599"/>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361773895"/>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20627189"/>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1791290"/>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52625740"/>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662559091"/>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72708986"/>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10141470"/>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534426"/>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861306"/>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270189"/>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244190"/>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69074"/>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302060"/>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578497"/>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956948"/>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929316"/>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150370"/>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167007"/>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540001"/>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224387"/>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802631"/>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863464"/>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942559"/>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78392"/>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653065"/>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228010"/>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649370"/>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374036"/>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448750"/>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413022"/>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957355"/>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424000"/>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702433"/>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3169"/>
            <a:ext cx="9144001"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580009"/>
      </p:ext>
    </p:extLst>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audio" Target="../media/audio1.wav"/><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1">
            <a:lum/>
          </a:blip>
          <a:srcRect/>
          <a:stretch>
            <a:fillRect l="-11000" r="-11000"/>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solidFill>
                  <a:prstClr val="black">
                    <a:lumMod val="50000"/>
                    <a:lumOff val="50000"/>
                  </a:prstClr>
                </a:solidFill>
              </a:rPr>
              <a:pPr/>
              <a:t>3/30/2020</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34839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ransition spd="med">
    <p:dissolve/>
    <p:sndAc>
      <p:stSnd>
        <p:snd r:embed="rId40" name="chimes.wav"/>
      </p:stSnd>
    </p:sndAc>
  </p:transition>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49.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5" descr="658"/>
          <p:cNvSpPr>
            <a:spLocks noChangeArrowheads="1" noChangeShapeType="1" noTextEdit="1"/>
          </p:cNvSpPr>
          <p:nvPr/>
        </p:nvSpPr>
        <p:spPr bwMode="auto">
          <a:xfrm>
            <a:off x="2147432" y="1409700"/>
            <a:ext cx="5040313" cy="3619500"/>
          </a:xfrm>
          <a:prstGeom prst="rect">
            <a:avLst/>
          </a:prstGeom>
        </p:spPr>
        <p:txBody>
          <a:bodyPr wrap="none" fromWordArt="1">
            <a:prstTxWarp prst="textPlain">
              <a:avLst>
                <a:gd name="adj" fmla="val 50000"/>
              </a:avLst>
            </a:prstTxWarp>
          </a:bodyPr>
          <a:lstStyle/>
          <a:p>
            <a:pPr algn="ctr" rtl="1"/>
            <a:r>
              <a:rPr lang="ar-SA" sz="10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إعداد </a:t>
            </a:r>
            <a:endParaRPr lang="ar-EG" sz="102800" b="1" i="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rtl="1"/>
            <a:r>
              <a:rPr lang="ar-EG" sz="1028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شعبة المصارعة</a:t>
            </a:r>
            <a:endParaRPr lang="ar-EG" sz="1028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rtl="1"/>
            <a:r>
              <a:rPr lang="ar-EG" sz="10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قسم نظريات وتطبيقات رياضات المنازلات </a:t>
            </a:r>
          </a:p>
          <a:p>
            <a:pPr algn="ctr" rtl="1"/>
            <a:r>
              <a:rPr lang="ar-EG" sz="10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كلية التربية الرياضية بنين – جامعة بنها</a:t>
            </a:r>
            <a:endParaRPr lang="en-US" sz="10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pic>
        <p:nvPicPr>
          <p:cNvPr id="4099" name="Picture 7" descr="dove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57200"/>
            <a:ext cx="230505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dove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83300" y="4545012"/>
            <a:ext cx="230505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64_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5283647"/>
            <a:ext cx="25923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64_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35550" y="5886216"/>
            <a:ext cx="904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1" descr="64_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39975" y="5283647"/>
            <a:ext cx="25923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64_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5924316"/>
            <a:ext cx="904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3" descr="64_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76600" y="5866260"/>
            <a:ext cx="904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4" descr="1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5743575"/>
            <a:ext cx="485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5" descr="11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92738" y="5467350"/>
            <a:ext cx="619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988146"/>
      </p:ext>
    </p:extLst>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pPr marL="0" indent="0" algn="r" rtl="1">
              <a:lnSpc>
                <a:spcPct val="115000"/>
              </a:lnSpc>
              <a:spcBef>
                <a:spcPts val="600"/>
              </a:spcBef>
              <a:spcAft>
                <a:spcPts val="600"/>
              </a:spcAft>
              <a:buNone/>
            </a:pPr>
            <a:r>
              <a:rPr lang="ar-SA" dirty="0">
                <a:ea typeface="Calibri"/>
                <a:cs typeface="Simplified Arabic"/>
              </a:rPr>
              <a:t>3- عامل الاستمرار في التدريب</a:t>
            </a:r>
            <a:r>
              <a:rPr lang="en-US" dirty="0">
                <a:latin typeface="Simplified Arabic"/>
                <a:ea typeface="Calibri"/>
                <a:cs typeface="Arial"/>
              </a:rPr>
              <a:t>: </a:t>
            </a:r>
            <a:endParaRPr lang="en-US" sz="2400" dirty="0">
              <a:ea typeface="Calibri"/>
              <a:cs typeface="Arial"/>
            </a:endParaRPr>
          </a:p>
          <a:p>
            <a:pPr algn="r" rtl="1">
              <a:lnSpc>
                <a:spcPct val="115000"/>
              </a:lnSpc>
              <a:spcBef>
                <a:spcPts val="600"/>
              </a:spcBef>
              <a:spcAft>
                <a:spcPts val="600"/>
              </a:spcAft>
            </a:pPr>
            <a:r>
              <a:rPr lang="ar-SA" dirty="0">
                <a:ea typeface="Calibri"/>
                <a:cs typeface="Simplified Arabic"/>
              </a:rPr>
              <a:t>إن التحسن في مستوى قدرات اللاعب الناتج عن ممارسة النشاط البدني ما هو إلا تحسن وقتي وقابل للزيادة أو النقصان ففي حالة الانقطاع عن التدريب فان قدرة المستوى العضوي والوظيفي للفرد تنخفض وتقل وبذلك درجة التنمية السابق اكتسابها بالنسبة للصفات البدنية المختلفة ., وأثبتت التجارب أن في حالة الانقطاع عن التدريب مدة تتراوح بين</a:t>
            </a:r>
            <a:r>
              <a:rPr lang="en-US" dirty="0">
                <a:latin typeface="Simplified Arabic"/>
                <a:ea typeface="Calibri"/>
                <a:cs typeface="Arial"/>
              </a:rPr>
              <a:t> 5-7 </a:t>
            </a:r>
            <a:r>
              <a:rPr lang="ar-SA" dirty="0">
                <a:ea typeface="Calibri"/>
                <a:cs typeface="Simplified Arabic"/>
              </a:rPr>
              <a:t>أيام فان كثير من الصفات البدنية تنخفض درجتها وتكون درجة الانخفاض في بداية مرحلة الانقطاع سريعة ثم تبطئ بعد ذلك</a:t>
            </a:r>
            <a:endParaRPr lang="en-US" sz="2400" dirty="0">
              <a:ea typeface="Calibri"/>
              <a:cs typeface="Arial"/>
            </a:endParaRPr>
          </a:p>
          <a:p>
            <a:pPr algn="r" rtl="1">
              <a:lnSpc>
                <a:spcPct val="115000"/>
              </a:lnSpc>
              <a:spcBef>
                <a:spcPts val="600"/>
              </a:spcBef>
              <a:spcAft>
                <a:spcPts val="600"/>
              </a:spcAft>
            </a:pPr>
            <a:r>
              <a:rPr lang="ar-SA" dirty="0">
                <a:ea typeface="Calibri"/>
                <a:cs typeface="Simplified Arabic"/>
              </a:rPr>
              <a:t>وبذلك يعتبر عامل الاستمرار في التدريب من العوامل الهامة اللازمة لضمان الارتفاع بمستوى الصفات البدنية أو على الأقل الاحتفاظ بالمستوى الذي وصل إليه اللاعب</a:t>
            </a:r>
            <a:endParaRPr lang="en-US" sz="2400" dirty="0">
              <a:ea typeface="Calibri"/>
              <a:cs typeface="Arial"/>
            </a:endParaRPr>
          </a:p>
          <a:p>
            <a:pPr marL="0" indent="0" algn="justLow" rtl="1">
              <a:buNone/>
            </a:pPr>
            <a:endParaRPr lang="ar-EG" dirty="0"/>
          </a:p>
        </p:txBody>
      </p:sp>
    </p:spTree>
    <p:extLst>
      <p:ext uri="{BB962C8B-B14F-4D97-AF65-F5344CB8AC3E}">
        <p14:creationId xmlns:p14="http://schemas.microsoft.com/office/powerpoint/2010/main" val="804540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10000"/>
          </a:bodyPr>
          <a:lstStyle/>
          <a:p>
            <a:pPr marL="0" indent="0" algn="r" rtl="1">
              <a:lnSpc>
                <a:spcPct val="115000"/>
              </a:lnSpc>
              <a:spcBef>
                <a:spcPts val="600"/>
              </a:spcBef>
              <a:spcAft>
                <a:spcPts val="600"/>
              </a:spcAft>
              <a:buNone/>
            </a:pPr>
            <a:r>
              <a:rPr lang="ar-SA" dirty="0">
                <a:ea typeface="Calibri"/>
                <a:cs typeface="Simplified Arabic"/>
              </a:rPr>
              <a:t>4- عامل التدرج في التنمية</a:t>
            </a:r>
            <a:r>
              <a:rPr lang="en-US" dirty="0">
                <a:latin typeface="Simplified Arabic"/>
                <a:ea typeface="Calibri"/>
                <a:cs typeface="Arial"/>
              </a:rPr>
              <a:t>: </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إن الزيادة في مستوى اللاعب لا تحدث إلا تدريجيا فعامل الزمن أمر مهم وضروري لتقدم الأعضاء في أدائها الوظيفي وتغيرها الشكلي والجدير بالذكر أن نمو الصفات البدنية يحدث تدريجيا ولكن بصورة غير منتظمة</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5- عامل التكامل بين الصفات البدنية</a:t>
            </a:r>
            <a:r>
              <a:rPr lang="en-US" dirty="0">
                <a:latin typeface="Simplified Arabic"/>
                <a:ea typeface="Calibri"/>
                <a:cs typeface="Arial"/>
              </a:rPr>
              <a:t>: </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إن الصفات البدنية المختلفة كالقوة والسرعة والرشاقة وغيرها ترتبط ارتباطا وثيقا يبعضها البعض ففي غضون أي عملية من عمليات التطوير نظرا لان مختلف النواحي الوظيفية والعضوية للاعب ما هي إلا وحدة متكاملة وأثبتت البحوث أن التحسن المطرد في ناحية واحدة لا يحدث إلا في حالة تنمية مختلف الصفات البدنية الأخرى لذلك يجب مراعاة عامل التنمية الشاملة لجميع الصفات والتكامل في تنمية تلك الصفات</a:t>
            </a:r>
            <a:endParaRPr lang="en-US" sz="2400" dirty="0">
              <a:ea typeface="Calibri"/>
              <a:cs typeface="Arial"/>
            </a:endParaRPr>
          </a:p>
          <a:p>
            <a:pPr marL="0" indent="0" algn="justLow" rtl="1">
              <a:buNone/>
            </a:pPr>
            <a:endParaRPr lang="ar-EG" dirty="0"/>
          </a:p>
        </p:txBody>
      </p:sp>
    </p:spTree>
    <p:extLst>
      <p:ext uri="{BB962C8B-B14F-4D97-AF65-F5344CB8AC3E}">
        <p14:creationId xmlns:p14="http://schemas.microsoft.com/office/powerpoint/2010/main" val="804540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pPr marL="0" indent="0" algn="r" rtl="1">
              <a:lnSpc>
                <a:spcPct val="115000"/>
              </a:lnSpc>
              <a:spcBef>
                <a:spcPts val="600"/>
              </a:spcBef>
              <a:spcAft>
                <a:spcPts val="600"/>
              </a:spcAft>
              <a:buNone/>
            </a:pPr>
            <a:r>
              <a:rPr lang="ar-EG" dirty="0" smtClean="0">
                <a:ea typeface="Calibri"/>
                <a:cs typeface="Simplified Arabic"/>
              </a:rPr>
              <a:t>تنقسم </a:t>
            </a:r>
            <a:r>
              <a:rPr lang="ar-SA" dirty="0" smtClean="0">
                <a:ea typeface="Calibri"/>
                <a:cs typeface="Simplified Arabic"/>
              </a:rPr>
              <a:t>عملية </a:t>
            </a:r>
            <a:r>
              <a:rPr lang="ar-SA" dirty="0">
                <a:ea typeface="Calibri"/>
                <a:cs typeface="Simplified Arabic"/>
              </a:rPr>
              <a:t>الإعداد البدني للمصارعين </a:t>
            </a:r>
            <a:r>
              <a:rPr lang="ar-SA" dirty="0" smtClean="0">
                <a:ea typeface="Calibri"/>
                <a:cs typeface="Simplified Arabic"/>
              </a:rPr>
              <a:t>إلى</a:t>
            </a:r>
            <a:r>
              <a:rPr lang="ar-EG" dirty="0" smtClean="0">
                <a:ea typeface="Calibri"/>
                <a:cs typeface="Simplified Arabic"/>
              </a:rPr>
              <a:t> :</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أ- فترة الإعداد البدني العام</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وتهدف هذه الفترة إلى إكساب اللاعب الصفات البدنية الأساسية بصورة شاملة ومتزنة وتعتبر القوة العضلية والسرعة والتحمل والمرونة والرشاقة والتوازن من أهم الصفات الأساسية لهذه المرحلة وكذا تصحيح أخطاء اللاعبين في أداء الحركات</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ب- فترة الإعداد البدني الخاص </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وتهدف إلى تنمية الصفات البدنية لرياضة المصارعة والعمل على دوام تطويرها لأقصى مدى حتى يمكن الوصول باللاعب لأعلى المستويات الرياضية، كما أن الإعداد البدني الخاص يعنى كفاءة أعضاء معنية من الجسم وتدريباتها تدريبا خاصا كالذراعين والساقين والخصر </a:t>
            </a:r>
            <a:r>
              <a:rPr lang="ar-SA" dirty="0" smtClean="0">
                <a:ea typeface="Calibri"/>
                <a:cs typeface="Simplified Arabic"/>
              </a:rPr>
              <a:t>والر</a:t>
            </a:r>
            <a:endParaRPr lang="ar-EG" dirty="0" smtClean="0">
              <a:ea typeface="Calibri"/>
              <a:cs typeface="Simplified Arabic"/>
            </a:endParaRPr>
          </a:p>
          <a:p>
            <a:pPr marL="0" indent="0" algn="justLow" rtl="1">
              <a:buNone/>
            </a:pPr>
            <a:endParaRPr lang="ar-EG" dirty="0"/>
          </a:p>
        </p:txBody>
      </p:sp>
    </p:spTree>
    <p:extLst>
      <p:ext uri="{BB962C8B-B14F-4D97-AF65-F5344CB8AC3E}">
        <p14:creationId xmlns:p14="http://schemas.microsoft.com/office/powerpoint/2010/main" val="804540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marL="0" indent="0" algn="r" rtl="1">
              <a:lnSpc>
                <a:spcPct val="115000"/>
              </a:lnSpc>
              <a:spcBef>
                <a:spcPts val="600"/>
              </a:spcBef>
              <a:spcAft>
                <a:spcPts val="600"/>
              </a:spcAft>
              <a:buNone/>
            </a:pPr>
            <a:r>
              <a:rPr lang="ar-SA" dirty="0">
                <a:ea typeface="Calibri"/>
                <a:cs typeface="Simplified Arabic"/>
              </a:rPr>
              <a:t>طرق تنمية عناصر اللياقة البدنية الخاصة برياضة المصارعة</a:t>
            </a:r>
            <a:r>
              <a:rPr lang="ar-EG" dirty="0">
                <a:ea typeface="Calibri"/>
                <a:cs typeface="Simplified Arabic"/>
              </a:rPr>
              <a:t> :</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يتناول الطالب الصفات البدنية الخاصة برياضة المصارعة (القوة المميزة بالسرعة - التحمل – المرونة- الرشاقة) وذلك من خلال النقاط التالية</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 التعريف الصفة البدنية</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 الأنواع</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 طرق التنمية</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 مثال لبعض التدريبات</a:t>
            </a:r>
            <a:endParaRPr lang="en-US" sz="2400" dirty="0">
              <a:ea typeface="Calibri"/>
              <a:cs typeface="Arial"/>
            </a:endParaRPr>
          </a:p>
          <a:p>
            <a:pPr marL="0" indent="0" algn="justLow" rtl="1">
              <a:buNone/>
            </a:pPr>
            <a:endParaRPr lang="ar-EG" dirty="0"/>
          </a:p>
        </p:txBody>
      </p:sp>
    </p:spTree>
    <p:extLst>
      <p:ext uri="{BB962C8B-B14F-4D97-AF65-F5344CB8AC3E}">
        <p14:creationId xmlns:p14="http://schemas.microsoft.com/office/powerpoint/2010/main" val="804540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549"/>
            <a:ext cx="9144000" cy="4492333"/>
          </a:xfr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5799"/>
            <a:ext cx="9144000" cy="2387221"/>
          </a:xfrm>
          <a:prstGeom prst="rect">
            <a:avLst/>
          </a:prstGeom>
        </p:spPr>
      </p:pic>
    </p:spTree>
    <p:extLst>
      <p:ext uri="{BB962C8B-B14F-4D97-AF65-F5344CB8AC3E}">
        <p14:creationId xmlns:p14="http://schemas.microsoft.com/office/powerpoint/2010/main" val="3567988421"/>
      </p:ext>
    </p:extLst>
  </p:cSld>
  <p:clrMapOvr>
    <a:masterClrMapping/>
  </p:clrMapOvr>
  <p:transition spd="med">
    <p:dissolv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ln w="76200">
            <a:solidFill>
              <a:srgbClr val="002060"/>
            </a:solidFill>
            <a:prstDash val="solid"/>
          </a:ln>
        </p:spPr>
        <p:style>
          <a:lnRef idx="2">
            <a:schemeClr val="accent5"/>
          </a:lnRef>
          <a:fillRef idx="1">
            <a:schemeClr val="lt1"/>
          </a:fillRef>
          <a:effectRef idx="0">
            <a:schemeClr val="accent5"/>
          </a:effectRef>
          <a:fontRef idx="minor">
            <a:schemeClr val="dk1"/>
          </a:fontRef>
        </p:style>
        <p:txBody>
          <a:bodyPr rtlCol="1" anchor="ctr"/>
          <a:lstStyle/>
          <a:p>
            <a:pPr algn="ctr" rtl="0" fontAlgn="auto">
              <a:spcBef>
                <a:spcPts val="0"/>
              </a:spcBef>
              <a:spcAft>
                <a:spcPts val="0"/>
              </a:spcAft>
              <a:defRPr/>
            </a:pPr>
            <a:endParaRPr lang="ar-EG"/>
          </a:p>
        </p:txBody>
      </p:sp>
      <p:sp>
        <p:nvSpPr>
          <p:cNvPr id="5" name="Oval 4"/>
          <p:cNvSpPr/>
          <p:nvPr/>
        </p:nvSpPr>
        <p:spPr>
          <a:xfrm>
            <a:off x="152400" y="228600"/>
            <a:ext cx="8839200" cy="6477000"/>
          </a:xfrm>
          <a:prstGeom prst="ellipse">
            <a:avLst/>
          </a:prstGeom>
          <a:solidFill>
            <a:srgbClr val="FF66FF"/>
          </a:solidFill>
          <a:ln w="7620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rtl="0" fontAlgn="auto">
              <a:spcBef>
                <a:spcPts val="0"/>
              </a:spcBef>
              <a:spcAft>
                <a:spcPts val="0"/>
              </a:spcAft>
              <a:defRPr/>
            </a:pPr>
            <a:endParaRPr lang="ar-EG"/>
          </a:p>
        </p:txBody>
      </p:sp>
      <p:sp>
        <p:nvSpPr>
          <p:cNvPr id="6" name="Oval 5"/>
          <p:cNvSpPr/>
          <p:nvPr/>
        </p:nvSpPr>
        <p:spPr>
          <a:xfrm>
            <a:off x="457200" y="381000"/>
            <a:ext cx="8229600" cy="6172200"/>
          </a:xfrm>
          <a:prstGeom prst="ellipse">
            <a:avLst/>
          </a:prstGeom>
          <a:solidFill>
            <a:srgbClr val="66FF66"/>
          </a:solidFill>
          <a:ln w="76200">
            <a:solidFill>
              <a:schemeClr val="tx1"/>
            </a:solidFill>
          </a:ln>
        </p:spPr>
        <p:style>
          <a:lnRef idx="2">
            <a:schemeClr val="accent2"/>
          </a:lnRef>
          <a:fillRef idx="1002">
            <a:schemeClr val="lt2"/>
          </a:fillRef>
          <a:effectRef idx="0">
            <a:schemeClr val="accent2"/>
          </a:effectRef>
          <a:fontRef idx="minor">
            <a:schemeClr val="dk1"/>
          </a:fontRef>
        </p:style>
        <p:txBody>
          <a:bodyPr rtlCol="1" anchor="ctr"/>
          <a:lstStyle/>
          <a:p>
            <a:pPr algn="ctr" rtl="0" fontAlgn="auto">
              <a:spcBef>
                <a:spcPts val="0"/>
              </a:spcBef>
              <a:spcAft>
                <a:spcPts val="0"/>
              </a:spcAft>
              <a:defRPr/>
            </a:pPr>
            <a:endParaRPr lang="ar-EG"/>
          </a:p>
        </p:txBody>
      </p:sp>
      <p:cxnSp>
        <p:nvCxnSpPr>
          <p:cNvPr id="7" name="Straight Connector 6"/>
          <p:cNvCxnSpPr/>
          <p:nvPr/>
        </p:nvCxnSpPr>
        <p:spPr>
          <a:xfrm>
            <a:off x="4572000" y="381000"/>
            <a:ext cx="0" cy="6172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57200" y="3467100"/>
            <a:ext cx="8229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371600" y="1143000"/>
            <a:ext cx="6400800" cy="4648200"/>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rtl="0" fontAlgn="auto">
              <a:spcBef>
                <a:spcPts val="0"/>
              </a:spcBef>
              <a:spcAft>
                <a:spcPts val="0"/>
              </a:spcAft>
              <a:defRPr/>
            </a:pPr>
            <a:r>
              <a:rPr lang="ar-EG" sz="6600" b="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a typeface="Calibri"/>
                <a:cs typeface="Simplified Arabic"/>
              </a:rPr>
              <a:t>المحاضرة السادسة</a:t>
            </a:r>
            <a:endParaRPr lang="ar-SA"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a typeface="Calibri"/>
              <a:cs typeface="Simplified Arabic"/>
            </a:endParaRPr>
          </a:p>
        </p:txBody>
      </p:sp>
    </p:spTree>
    <p:extLst>
      <p:ext uri="{BB962C8B-B14F-4D97-AF65-F5344CB8AC3E}">
        <p14:creationId xmlns:p14="http://schemas.microsoft.com/office/powerpoint/2010/main" val="1905590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marL="0" indent="0" algn="r" rtl="1">
              <a:lnSpc>
                <a:spcPct val="115000"/>
              </a:lnSpc>
              <a:spcBef>
                <a:spcPts val="600"/>
              </a:spcBef>
              <a:spcAft>
                <a:spcPts val="600"/>
              </a:spcAft>
              <a:buNone/>
            </a:pPr>
            <a:r>
              <a:rPr lang="ar-EG" dirty="0">
                <a:solidFill>
                  <a:srgbClr val="FF0000"/>
                </a:solidFill>
                <a:ea typeface="Calibri"/>
                <a:cs typeface="Simplified Arabic"/>
              </a:rPr>
              <a:t>علاقة المدرب بالمصارع :</a:t>
            </a:r>
            <a:endParaRPr lang="en-US" sz="2400" dirty="0">
              <a:ea typeface="Calibri"/>
              <a:cs typeface="Arial"/>
            </a:endParaRPr>
          </a:p>
          <a:p>
            <a:pPr marL="0" indent="0" algn="r" rtl="1">
              <a:lnSpc>
                <a:spcPct val="115000"/>
              </a:lnSpc>
              <a:spcBef>
                <a:spcPts val="600"/>
              </a:spcBef>
              <a:spcAft>
                <a:spcPts val="600"/>
              </a:spcAft>
              <a:buNone/>
            </a:pPr>
            <a:r>
              <a:rPr lang="ar-EG" dirty="0">
                <a:ea typeface="Calibri"/>
                <a:cs typeface="Simplified Arabic"/>
              </a:rPr>
              <a:t>ان علاقة المدرب بالمصارع تتكون من جراء التعامل المستمر بين المصارع والمدرب وهناك مبادئ اساسية يجب ملاحظتها من اجل خلق علاقة بناءة بينهما ، علاقة تؤدى الى الاحترام المتبادل ومن ثم الى تحقيق الاهداف التى يعمل من اجلها المصارع والمدرب على حد سواء، ان هذه المبادئ تتلخص فى النقاط الاتية :</a:t>
            </a:r>
            <a:endParaRPr lang="en-US" sz="2400" dirty="0">
              <a:ea typeface="Calibri"/>
              <a:cs typeface="Arial"/>
            </a:endParaRPr>
          </a:p>
          <a:p>
            <a:pPr marL="0" indent="0" algn="r" rtl="1">
              <a:lnSpc>
                <a:spcPct val="115000"/>
              </a:lnSpc>
              <a:spcBef>
                <a:spcPts val="600"/>
              </a:spcBef>
              <a:spcAft>
                <a:spcPts val="600"/>
              </a:spcAft>
              <a:buNone/>
            </a:pPr>
            <a:r>
              <a:rPr lang="ar-EG" dirty="0">
                <a:ea typeface="Calibri"/>
                <a:cs typeface="Simplified Arabic"/>
              </a:rPr>
              <a:t>1- معرفة المدرب لكل مصارع من مصارعية معرفة تامة.    2- الصداقة والارشاد.</a:t>
            </a:r>
            <a:endParaRPr lang="en-US" sz="2400" dirty="0">
              <a:ea typeface="Calibri"/>
              <a:cs typeface="Arial"/>
            </a:endParaRPr>
          </a:p>
          <a:p>
            <a:pPr marL="0" indent="0" algn="justLow" rtl="1">
              <a:buNone/>
            </a:pPr>
            <a:endParaRPr lang="ar-EG" dirty="0"/>
          </a:p>
        </p:txBody>
      </p:sp>
    </p:spTree>
    <p:extLst>
      <p:ext uri="{BB962C8B-B14F-4D97-AF65-F5344CB8AC3E}">
        <p14:creationId xmlns:p14="http://schemas.microsoft.com/office/powerpoint/2010/main" val="1422451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a:bodyPr>
          <a:lstStyle/>
          <a:p>
            <a:pPr marL="0" indent="0" algn="r" rtl="1">
              <a:lnSpc>
                <a:spcPct val="115000"/>
              </a:lnSpc>
              <a:spcBef>
                <a:spcPts val="600"/>
              </a:spcBef>
              <a:spcAft>
                <a:spcPts val="600"/>
              </a:spcAft>
              <a:buNone/>
            </a:pPr>
            <a:r>
              <a:rPr lang="ar-EG" dirty="0">
                <a:ea typeface="Calibri"/>
                <a:cs typeface="Simplified Arabic"/>
              </a:rPr>
              <a:t>3- السجلات المدرسية. </a:t>
            </a:r>
            <a:r>
              <a:rPr lang="ar-EG" dirty="0" smtClean="0">
                <a:ea typeface="Calibri"/>
                <a:cs typeface="Simplified Arabic"/>
              </a:rPr>
              <a:t>                 4- </a:t>
            </a:r>
            <a:r>
              <a:rPr lang="ar-EG" dirty="0">
                <a:ea typeface="Calibri"/>
                <a:cs typeface="Simplified Arabic"/>
              </a:rPr>
              <a:t>التغيب عن التمرين.</a:t>
            </a:r>
            <a:endParaRPr lang="en-US" sz="2400" dirty="0">
              <a:ea typeface="Calibri"/>
              <a:cs typeface="Arial"/>
            </a:endParaRPr>
          </a:p>
          <a:p>
            <a:pPr marL="0" indent="0" algn="r" rtl="1">
              <a:lnSpc>
                <a:spcPct val="115000"/>
              </a:lnSpc>
              <a:spcBef>
                <a:spcPts val="600"/>
              </a:spcBef>
              <a:spcAft>
                <a:spcPts val="600"/>
              </a:spcAft>
              <a:buNone/>
            </a:pPr>
            <a:r>
              <a:rPr lang="ar-EG" dirty="0">
                <a:ea typeface="Calibri"/>
                <a:cs typeface="Simplified Arabic"/>
              </a:rPr>
              <a:t>5- فقدان الالبسة والادوية الرياضية. </a:t>
            </a:r>
            <a:r>
              <a:rPr lang="ar-EG" dirty="0" smtClean="0">
                <a:ea typeface="Calibri"/>
                <a:cs typeface="Simplified Arabic"/>
              </a:rPr>
              <a:t>6- </a:t>
            </a:r>
            <a:r>
              <a:rPr lang="ar-EG" dirty="0">
                <a:ea typeface="Calibri"/>
                <a:cs typeface="Simplified Arabic"/>
              </a:rPr>
              <a:t>الانطباع الاول للمدرب.</a:t>
            </a:r>
            <a:endParaRPr lang="en-US" sz="2400" dirty="0">
              <a:ea typeface="Calibri"/>
              <a:cs typeface="Arial"/>
            </a:endParaRPr>
          </a:p>
          <a:p>
            <a:pPr marL="0" indent="0" algn="r" rtl="1">
              <a:lnSpc>
                <a:spcPct val="115000"/>
              </a:lnSpc>
              <a:spcBef>
                <a:spcPts val="600"/>
              </a:spcBef>
              <a:spcAft>
                <a:spcPts val="600"/>
              </a:spcAft>
              <a:buNone/>
            </a:pPr>
            <a:r>
              <a:rPr lang="ar-EG" dirty="0">
                <a:ea typeface="Calibri"/>
                <a:cs typeface="Simplified Arabic"/>
              </a:rPr>
              <a:t>7- ملابس المدرب اثناء التمرين. </a:t>
            </a:r>
            <a:r>
              <a:rPr lang="ar-EG" dirty="0" smtClean="0">
                <a:ea typeface="Calibri"/>
                <a:cs typeface="Simplified Arabic"/>
              </a:rPr>
              <a:t>8- </a:t>
            </a:r>
            <a:r>
              <a:rPr lang="ar-EG" dirty="0">
                <a:ea typeface="Calibri"/>
                <a:cs typeface="Simplified Arabic"/>
              </a:rPr>
              <a:t>لياقة المدرب البدنية.</a:t>
            </a:r>
            <a:endParaRPr lang="en-US" sz="2400" dirty="0">
              <a:ea typeface="Calibri"/>
              <a:cs typeface="Arial"/>
            </a:endParaRPr>
          </a:p>
          <a:p>
            <a:pPr marL="0" indent="0" algn="r" rtl="1">
              <a:lnSpc>
                <a:spcPct val="115000"/>
              </a:lnSpc>
              <a:spcBef>
                <a:spcPts val="600"/>
              </a:spcBef>
              <a:spcAft>
                <a:spcPts val="600"/>
              </a:spcAft>
              <a:buNone/>
            </a:pPr>
            <a:r>
              <a:rPr lang="ar-EG" dirty="0">
                <a:ea typeface="Calibri"/>
                <a:cs typeface="Simplified Arabic"/>
              </a:rPr>
              <a:t>9- الابتعاد عن المراوغة والخداع</a:t>
            </a:r>
            <a:r>
              <a:rPr lang="en-US" dirty="0">
                <a:latin typeface="Simplified Arabic"/>
                <a:ea typeface="Calibri"/>
                <a:cs typeface="Arial"/>
              </a:rPr>
              <a:t>.</a:t>
            </a:r>
            <a:r>
              <a:rPr lang="ar-EG" dirty="0">
                <a:ea typeface="Calibri"/>
                <a:cs typeface="Simplified Arabic"/>
              </a:rPr>
              <a:t> </a:t>
            </a:r>
            <a:r>
              <a:rPr lang="ar-EG" dirty="0" smtClean="0">
                <a:ea typeface="Calibri"/>
                <a:cs typeface="Simplified Arabic"/>
              </a:rPr>
              <a:t>10- </a:t>
            </a:r>
            <a:r>
              <a:rPr lang="ar-EG" dirty="0">
                <a:ea typeface="Calibri"/>
                <a:cs typeface="Simplified Arabic"/>
              </a:rPr>
              <a:t>اقتراحات الرياضين.</a:t>
            </a:r>
            <a:endParaRPr lang="en-US" sz="2400" dirty="0">
              <a:ea typeface="Calibri"/>
              <a:cs typeface="Arial"/>
            </a:endParaRPr>
          </a:p>
          <a:p>
            <a:pPr marL="0" indent="0" algn="r" rtl="1">
              <a:lnSpc>
                <a:spcPct val="115000"/>
              </a:lnSpc>
              <a:spcBef>
                <a:spcPts val="600"/>
              </a:spcBef>
              <a:spcAft>
                <a:spcPts val="600"/>
              </a:spcAft>
              <a:buNone/>
            </a:pPr>
            <a:r>
              <a:rPr lang="ar-EG" dirty="0">
                <a:ea typeface="Calibri"/>
                <a:cs typeface="Simplified Arabic"/>
              </a:rPr>
              <a:t>11- الناحية الخلقية. </a:t>
            </a:r>
            <a:r>
              <a:rPr lang="ar-EG" dirty="0" smtClean="0">
                <a:ea typeface="Calibri"/>
                <a:cs typeface="Simplified Arabic"/>
              </a:rPr>
              <a:t>12- </a:t>
            </a:r>
            <a:r>
              <a:rPr lang="ar-EG" dirty="0">
                <a:ea typeface="Calibri"/>
                <a:cs typeface="Simplified Arabic"/>
              </a:rPr>
              <a:t>رغبة الرياضين للضبط والنظام.</a:t>
            </a:r>
            <a:endParaRPr lang="en-US" sz="2400" dirty="0">
              <a:ea typeface="Calibri"/>
              <a:cs typeface="Arial"/>
            </a:endParaRPr>
          </a:p>
          <a:p>
            <a:pPr marL="0" indent="0" algn="r" rtl="1">
              <a:lnSpc>
                <a:spcPct val="115000"/>
              </a:lnSpc>
              <a:spcBef>
                <a:spcPts val="600"/>
              </a:spcBef>
              <a:spcAft>
                <a:spcPts val="600"/>
              </a:spcAft>
              <a:buNone/>
            </a:pPr>
            <a:r>
              <a:rPr lang="ar-EG" dirty="0">
                <a:ea typeface="Calibri"/>
                <a:cs typeface="Simplified Arabic"/>
              </a:rPr>
              <a:t>13- تصحيح السلوك الخاطئ بصورة شخصية.    </a:t>
            </a:r>
            <a:endParaRPr lang="ar-EG" dirty="0" smtClean="0">
              <a:ea typeface="Calibri"/>
              <a:cs typeface="Simplified Arabic"/>
            </a:endParaRPr>
          </a:p>
          <a:p>
            <a:pPr marL="0" indent="0" algn="r" rtl="1">
              <a:lnSpc>
                <a:spcPct val="115000"/>
              </a:lnSpc>
              <a:spcBef>
                <a:spcPts val="600"/>
              </a:spcBef>
              <a:spcAft>
                <a:spcPts val="600"/>
              </a:spcAft>
              <a:buNone/>
            </a:pPr>
            <a:r>
              <a:rPr lang="ar-EG" dirty="0" smtClean="0">
                <a:ea typeface="Calibri"/>
                <a:cs typeface="Simplified Arabic"/>
              </a:rPr>
              <a:t>14- </a:t>
            </a:r>
            <a:r>
              <a:rPr lang="ar-EG" dirty="0">
                <a:ea typeface="Calibri"/>
                <a:cs typeface="Simplified Arabic"/>
              </a:rPr>
              <a:t>المغالاة بالثقة بالنفس.</a:t>
            </a:r>
            <a:endParaRPr lang="en-US" sz="2400" dirty="0">
              <a:ea typeface="Calibri"/>
              <a:cs typeface="Arial"/>
            </a:endParaRPr>
          </a:p>
          <a:p>
            <a:pPr marL="0" indent="0" algn="r" rtl="1">
              <a:lnSpc>
                <a:spcPct val="115000"/>
              </a:lnSpc>
              <a:spcBef>
                <a:spcPts val="600"/>
              </a:spcBef>
              <a:spcAft>
                <a:spcPts val="600"/>
              </a:spcAft>
              <a:buNone/>
            </a:pPr>
            <a:r>
              <a:rPr lang="ar-EG" dirty="0">
                <a:ea typeface="Calibri"/>
                <a:cs typeface="Simplified Arabic"/>
              </a:rPr>
              <a:t>15- الاهتمام بالرياضين المصابين.</a:t>
            </a:r>
            <a:endParaRPr lang="en-US" sz="2400" dirty="0">
              <a:ea typeface="Calibri"/>
              <a:cs typeface="Arial"/>
            </a:endParaRPr>
          </a:p>
          <a:p>
            <a:pPr marL="0" indent="0" algn="justLow" rtl="1">
              <a:buNone/>
            </a:pPr>
            <a:endParaRPr lang="ar-EG" dirty="0"/>
          </a:p>
        </p:txBody>
      </p:sp>
    </p:spTree>
    <p:extLst>
      <p:ext uri="{BB962C8B-B14F-4D97-AF65-F5344CB8AC3E}">
        <p14:creationId xmlns:p14="http://schemas.microsoft.com/office/powerpoint/2010/main" val="804540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marL="0" indent="0" algn="r" rtl="1">
              <a:lnSpc>
                <a:spcPct val="115000"/>
              </a:lnSpc>
              <a:spcBef>
                <a:spcPts val="600"/>
              </a:spcBef>
              <a:spcAft>
                <a:spcPts val="600"/>
              </a:spcAft>
              <a:buNone/>
            </a:pPr>
            <a:r>
              <a:rPr lang="ar-EG" dirty="0">
                <a:solidFill>
                  <a:srgbClr val="FF0000"/>
                </a:solidFill>
                <a:ea typeface="Calibri"/>
                <a:cs typeface="Simplified Arabic"/>
              </a:rPr>
              <a:t>الاعداد البدني في المصارعة :</a:t>
            </a:r>
            <a:endParaRPr lang="en-US" sz="2400" dirty="0">
              <a:ea typeface="Calibri"/>
              <a:cs typeface="Arial"/>
            </a:endParaRPr>
          </a:p>
          <a:p>
            <a:pPr marL="0" indent="0" algn="r" rtl="1">
              <a:lnSpc>
                <a:spcPct val="115000"/>
              </a:lnSpc>
              <a:spcBef>
                <a:spcPts val="600"/>
              </a:spcBef>
              <a:spcAft>
                <a:spcPts val="600"/>
              </a:spcAft>
              <a:buNone/>
            </a:pPr>
            <a:r>
              <a:rPr lang="ar-EG" dirty="0">
                <a:ea typeface="Calibri"/>
                <a:cs typeface="Simplified Arabic"/>
              </a:rPr>
              <a:t>1- أهمية الإعداد البدني </a:t>
            </a:r>
            <a:r>
              <a:rPr lang="ar-EG" dirty="0" smtClean="0">
                <a:ea typeface="Calibri"/>
                <a:cs typeface="Simplified Arabic"/>
              </a:rPr>
              <a:t>للمصارعين :</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حيث ترتبط أهمية الإعداد البدني في المصارعة بأن الصراع يتم في مواقف ديناميكية معقدة بالإضافة إلى النواحي الفنية فنجد أن ذلك يتطلب النمو المتكامل من الصفات البدنية الخاصة برياضة المصارعة كما يظهر ذلك بوضوح في مواقف المسكات</a:t>
            </a:r>
            <a:endParaRPr lang="en-US" sz="2400" dirty="0">
              <a:ea typeface="Calibri"/>
              <a:cs typeface="Arial"/>
            </a:endParaRPr>
          </a:p>
          <a:p>
            <a:pPr marL="0" indent="0" algn="justLow" rtl="1">
              <a:buNone/>
            </a:pPr>
            <a:endParaRPr lang="ar-EG" dirty="0"/>
          </a:p>
        </p:txBody>
      </p:sp>
    </p:spTree>
    <p:extLst>
      <p:ext uri="{BB962C8B-B14F-4D97-AF65-F5344CB8AC3E}">
        <p14:creationId xmlns:p14="http://schemas.microsoft.com/office/powerpoint/2010/main" val="80454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marL="0" indent="0" algn="r" rtl="1">
              <a:lnSpc>
                <a:spcPct val="115000"/>
              </a:lnSpc>
              <a:spcBef>
                <a:spcPts val="600"/>
              </a:spcBef>
              <a:spcAft>
                <a:spcPts val="600"/>
              </a:spcAft>
              <a:buNone/>
            </a:pPr>
            <a:r>
              <a:rPr lang="ar-SA" b="1" dirty="0">
                <a:ea typeface="Calibri"/>
                <a:cs typeface="Simplified Arabic"/>
              </a:rPr>
              <a:t>2- المبادئ العامة لتنمية الصفات البدنية</a:t>
            </a:r>
            <a:r>
              <a:rPr lang="en-US" b="1" dirty="0">
                <a:latin typeface="Simplified Arabic"/>
                <a:ea typeface="Calibri"/>
                <a:cs typeface="Arial"/>
              </a:rPr>
              <a:t>:</a:t>
            </a:r>
            <a:endParaRPr lang="en-US" sz="2400" b="1"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1- التوقيت الصحيح لتكرار الحمل</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2- الارتفاع التدريجي بدرجة الحمل</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3-  الاستمرار في التدريب </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4- التدرج في التنمية </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5- التكامل بين الصفات البدنية</a:t>
            </a:r>
            <a:endParaRPr lang="en-US" sz="2400" dirty="0">
              <a:ea typeface="Calibri"/>
              <a:cs typeface="Arial"/>
            </a:endParaRPr>
          </a:p>
          <a:p>
            <a:pPr marL="0" indent="0" algn="justLow" rtl="1">
              <a:buNone/>
            </a:pPr>
            <a:endParaRPr lang="ar-EG" dirty="0"/>
          </a:p>
        </p:txBody>
      </p:sp>
    </p:spTree>
    <p:extLst>
      <p:ext uri="{BB962C8B-B14F-4D97-AF65-F5344CB8AC3E}">
        <p14:creationId xmlns:p14="http://schemas.microsoft.com/office/powerpoint/2010/main" val="804540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10000"/>
          </a:bodyPr>
          <a:lstStyle/>
          <a:p>
            <a:pPr marL="0" indent="0" algn="r" rtl="1">
              <a:lnSpc>
                <a:spcPct val="115000"/>
              </a:lnSpc>
              <a:spcBef>
                <a:spcPts val="600"/>
              </a:spcBef>
              <a:spcAft>
                <a:spcPts val="600"/>
              </a:spcAft>
              <a:buNone/>
            </a:pPr>
            <a:r>
              <a:rPr lang="ar-SA" dirty="0">
                <a:ea typeface="Calibri"/>
                <a:cs typeface="Simplified Arabic"/>
              </a:rPr>
              <a:t>ثم يقوم بذكر المقصود من المبادئ السابقة</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1- التوقيت الصحيح لتكرار الحمل</a:t>
            </a:r>
            <a:r>
              <a:rPr lang="en-US" dirty="0">
                <a:latin typeface="Simplified Arabic"/>
                <a:ea typeface="Calibri"/>
                <a:cs typeface="Arial"/>
              </a:rPr>
              <a:t>: </a:t>
            </a:r>
            <a:r>
              <a:rPr lang="ar-SA" dirty="0">
                <a:ea typeface="Calibri"/>
                <a:cs typeface="Simplified Arabic"/>
              </a:rPr>
              <a:t>إن قدرة الفرد على الأداء في أثناء النشاط البدني تمر بأربعة مراحل هامة هي</a:t>
            </a:r>
            <a:r>
              <a:rPr lang="en-US" dirty="0">
                <a:latin typeface="Simplified Arabic"/>
                <a:ea typeface="Calibri"/>
                <a:cs typeface="Arial"/>
              </a:rPr>
              <a:t>:</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أ-مرحلة استنفاذ الجهد</a:t>
            </a:r>
            <a:r>
              <a:rPr lang="en-US" dirty="0">
                <a:latin typeface="Simplified Arabic"/>
                <a:ea typeface="Calibri"/>
                <a:cs typeface="Arial"/>
              </a:rPr>
              <a:t>: </a:t>
            </a:r>
            <a:r>
              <a:rPr lang="ar-SA" dirty="0">
                <a:ea typeface="Calibri"/>
                <a:cs typeface="Simplified Arabic"/>
              </a:rPr>
              <a:t>عند قيام الفرد بمجهود بدني فانه يستنفذ طاقة وجهد وتنخفض قدرته على العمل تدريجيا وتظهر عليه أعراض التعب</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ب-مرحلة استعادة الشفاء</a:t>
            </a:r>
            <a:r>
              <a:rPr lang="en-US" dirty="0">
                <a:latin typeface="Simplified Arabic"/>
                <a:ea typeface="Calibri"/>
                <a:cs typeface="Arial"/>
              </a:rPr>
              <a:t>: </a:t>
            </a:r>
            <a:r>
              <a:rPr lang="ar-SA" dirty="0">
                <a:ea typeface="Calibri"/>
                <a:cs typeface="Simplified Arabic"/>
              </a:rPr>
              <a:t>عندما يعقب المجهود البدني المبذول توقف عن العمل أي فترة راحة نجد ان قدرة الفرد تعود تدريجيا إلى حالتها الأولى</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ج-مرحلة زيادة استعادة الشفاء</a:t>
            </a:r>
            <a:r>
              <a:rPr lang="en-US" dirty="0">
                <a:latin typeface="Simplified Arabic"/>
                <a:ea typeface="Calibri"/>
                <a:cs typeface="Arial"/>
              </a:rPr>
              <a:t>: </a:t>
            </a:r>
            <a:r>
              <a:rPr lang="ar-SA" dirty="0">
                <a:ea typeface="Calibri"/>
                <a:cs typeface="Simplified Arabic"/>
              </a:rPr>
              <a:t> باستمرار فترة الراحة نجد أن قدرة الفرد تزداد عما كانت عليه في البداية وتعرف باسم مرحلة التعويض الزائد</a:t>
            </a:r>
            <a:endParaRPr lang="en-US" sz="2400" dirty="0">
              <a:ea typeface="Calibri"/>
              <a:cs typeface="Arial"/>
            </a:endParaRPr>
          </a:p>
          <a:p>
            <a:pPr marL="0" indent="0" algn="r" rtl="1">
              <a:lnSpc>
                <a:spcPct val="115000"/>
              </a:lnSpc>
              <a:spcBef>
                <a:spcPts val="600"/>
              </a:spcBef>
              <a:spcAft>
                <a:spcPts val="600"/>
              </a:spcAft>
              <a:buNone/>
            </a:pPr>
            <a:r>
              <a:rPr lang="ar-SA" dirty="0">
                <a:ea typeface="Calibri"/>
                <a:cs typeface="Simplified Arabic"/>
              </a:rPr>
              <a:t>د-مرحلة العودة لنقطة البداية</a:t>
            </a:r>
            <a:r>
              <a:rPr lang="en-US" dirty="0">
                <a:latin typeface="Simplified Arabic"/>
                <a:ea typeface="Calibri"/>
                <a:cs typeface="Arial"/>
              </a:rPr>
              <a:t>: </a:t>
            </a:r>
            <a:r>
              <a:rPr lang="ar-SA" dirty="0">
                <a:ea typeface="Calibri"/>
                <a:cs typeface="Simplified Arabic"/>
              </a:rPr>
              <a:t> إذا طالت فترة الراحة أكثر من اللازم فان قدرة الفرد تعود إلى ما كانت عليه في البداية</a:t>
            </a:r>
            <a:endParaRPr lang="en-US" sz="2400" dirty="0">
              <a:ea typeface="Calibri"/>
              <a:cs typeface="Arial"/>
            </a:endParaRPr>
          </a:p>
          <a:p>
            <a:pPr marL="0" indent="0" algn="justLow" rtl="1">
              <a:buNone/>
            </a:pPr>
            <a:endParaRPr lang="ar-EG" dirty="0"/>
          </a:p>
        </p:txBody>
      </p:sp>
    </p:spTree>
    <p:extLst>
      <p:ext uri="{BB962C8B-B14F-4D97-AF65-F5344CB8AC3E}">
        <p14:creationId xmlns:p14="http://schemas.microsoft.com/office/powerpoint/2010/main" val="804540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lgn="r" rtl="1">
              <a:lnSpc>
                <a:spcPct val="115000"/>
              </a:lnSpc>
              <a:spcBef>
                <a:spcPts val="600"/>
              </a:spcBef>
              <a:spcAft>
                <a:spcPts val="600"/>
              </a:spcAft>
            </a:pPr>
            <a:r>
              <a:rPr lang="ar-SA" dirty="0">
                <a:ea typeface="Calibri"/>
                <a:cs typeface="Simplified Arabic"/>
              </a:rPr>
              <a:t>وعند تكرار الحمل في المرحلة الأخيرة (العودة للبداية) فإننا بذلك نقوم بتكرار بذل الجهد بعد اختفاء الآثار التي تركها العمل السابق مما يؤدي إلى عدم حدوث نتائج ملموسة </a:t>
            </a:r>
            <a:endParaRPr lang="en-US" sz="2400" dirty="0">
              <a:ea typeface="Calibri"/>
              <a:cs typeface="Arial"/>
            </a:endParaRPr>
          </a:p>
          <a:p>
            <a:pPr algn="r" rtl="1">
              <a:lnSpc>
                <a:spcPct val="115000"/>
              </a:lnSpc>
              <a:spcBef>
                <a:spcPts val="600"/>
              </a:spcBef>
              <a:spcAft>
                <a:spcPts val="600"/>
              </a:spcAft>
            </a:pPr>
            <a:r>
              <a:rPr lang="ar-SA" dirty="0">
                <a:ea typeface="Calibri"/>
                <a:cs typeface="Simplified Arabic"/>
              </a:rPr>
              <a:t>وعند تكرار الحمل في مرحلة استعادة الشفاء أي قبل انتهاء فترة الراحة فتكون النتيجة هبوط ملحوظ في الأداء وسرعة ظهور أعراض التعب مما يؤدي إلى عدم زيادة قدرة المستوى الوظيفي والعضوي للفرد</a:t>
            </a:r>
            <a:endParaRPr lang="en-US" sz="2400" dirty="0">
              <a:ea typeface="Calibri"/>
              <a:cs typeface="Arial"/>
            </a:endParaRPr>
          </a:p>
          <a:p>
            <a:pPr algn="r" rtl="1">
              <a:lnSpc>
                <a:spcPct val="115000"/>
              </a:lnSpc>
              <a:spcBef>
                <a:spcPts val="600"/>
              </a:spcBef>
              <a:spcAft>
                <a:spcPts val="600"/>
              </a:spcAft>
            </a:pPr>
            <a:r>
              <a:rPr lang="ar-SA" dirty="0">
                <a:ea typeface="Calibri"/>
                <a:cs typeface="Simplified Arabic"/>
              </a:rPr>
              <a:t>أما عند تكرار الحمل في مرحلة التعويض الزائد فإننا بذلك نعمل على الارتفاع بمستوى قدرة الفرد على العمل والارتقاء بالمستوى الوظيفي والعضوي</a:t>
            </a:r>
            <a:endParaRPr lang="en-US" sz="2400" dirty="0">
              <a:ea typeface="Calibri"/>
              <a:cs typeface="Arial"/>
            </a:endParaRPr>
          </a:p>
          <a:p>
            <a:pPr marL="0" indent="0" algn="justLow" rtl="1">
              <a:buNone/>
            </a:pPr>
            <a:endParaRPr lang="ar-EG" dirty="0"/>
          </a:p>
        </p:txBody>
      </p:sp>
    </p:spTree>
    <p:extLst>
      <p:ext uri="{BB962C8B-B14F-4D97-AF65-F5344CB8AC3E}">
        <p14:creationId xmlns:p14="http://schemas.microsoft.com/office/powerpoint/2010/main" val="80454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pPr marL="0" indent="0" algn="r" rtl="1">
              <a:lnSpc>
                <a:spcPct val="115000"/>
              </a:lnSpc>
              <a:spcBef>
                <a:spcPts val="600"/>
              </a:spcBef>
              <a:spcAft>
                <a:spcPts val="600"/>
              </a:spcAft>
              <a:buNone/>
            </a:pPr>
            <a:r>
              <a:rPr lang="ar-SA" dirty="0">
                <a:ea typeface="Calibri"/>
                <a:cs typeface="Simplified Arabic"/>
              </a:rPr>
              <a:t>2- الارتفاع التدريجي بمستوى الحمل</a:t>
            </a:r>
            <a:r>
              <a:rPr lang="en-US" dirty="0">
                <a:latin typeface="Simplified Arabic"/>
                <a:ea typeface="Calibri"/>
                <a:cs typeface="Arial"/>
              </a:rPr>
              <a:t>:</a:t>
            </a:r>
            <a:endParaRPr lang="en-US" sz="2400" dirty="0">
              <a:ea typeface="Calibri"/>
              <a:cs typeface="Arial"/>
            </a:endParaRPr>
          </a:p>
          <a:p>
            <a:pPr algn="r" rtl="1">
              <a:lnSpc>
                <a:spcPct val="115000"/>
              </a:lnSpc>
              <a:spcBef>
                <a:spcPts val="600"/>
              </a:spcBef>
              <a:spcAft>
                <a:spcPts val="600"/>
              </a:spcAft>
            </a:pPr>
            <a:r>
              <a:rPr lang="ar-SA" dirty="0">
                <a:ea typeface="Calibri"/>
                <a:cs typeface="Simplified Arabic"/>
              </a:rPr>
              <a:t>إن استمرار تنمية وتطوير المستوى العضوي والوظيفي للفرد لا يتطلب تكرار حمل ثابت بصورة دائمة في مرحلة التعويض الزائد إذ أن ذلك لا ينتج عنه سوى قدرة الفرد على التكيف لهذا المستوى من العمل فقط لذلك لابد من الارتفاع التدريجي بدرجة الحمل حتى ندفع أعضاء وأجهزة الجسم إلى تحقيق متطلبات أكثر وبالتالي إمكانية زيادة مستوى قدرات الفرد</a:t>
            </a:r>
            <a:endParaRPr lang="en-US" sz="2400" dirty="0">
              <a:ea typeface="Calibri"/>
              <a:cs typeface="Arial"/>
            </a:endParaRPr>
          </a:p>
          <a:p>
            <a:pPr algn="r" rtl="1">
              <a:lnSpc>
                <a:spcPct val="115000"/>
              </a:lnSpc>
              <a:spcBef>
                <a:spcPts val="600"/>
              </a:spcBef>
              <a:spcAft>
                <a:spcPts val="600"/>
              </a:spcAft>
            </a:pPr>
            <a:r>
              <a:rPr lang="ar-SA" dirty="0">
                <a:ea typeface="Calibri"/>
                <a:cs typeface="Simplified Arabic"/>
              </a:rPr>
              <a:t>ويمكن الارتفاع بدرجة الحمل بواسطة التغيير المنظم في مكونات الحمل الرئيسية وهي الشدة والحجم والكثافة وهذا لا يعني أن الحمل يزداد من يوم لآخر لكن يعني استمرار الحمل فترة معينة (من أسبوع لأسبوعين مثلا) ثم يزداد تدريجيا، ويجب مراعاة حسن اختيار توقيت زيادة الحمل بما يتناسب مع مستوى قدرات اللاعبين</a:t>
            </a:r>
            <a:endParaRPr lang="en-US" sz="2400" dirty="0">
              <a:ea typeface="Calibri"/>
              <a:cs typeface="Arial"/>
            </a:endParaRPr>
          </a:p>
          <a:p>
            <a:pPr marL="0" indent="0" algn="justLow" rtl="1">
              <a:buNone/>
            </a:pPr>
            <a:endParaRPr lang="ar-EG" dirty="0"/>
          </a:p>
        </p:txBody>
      </p:sp>
    </p:spTree>
    <p:extLst>
      <p:ext uri="{BB962C8B-B14F-4D97-AF65-F5344CB8AC3E}">
        <p14:creationId xmlns:p14="http://schemas.microsoft.com/office/powerpoint/2010/main" val="804540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مصارعه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مصارعه2</Template>
  <TotalTime>0</TotalTime>
  <Words>899</Words>
  <Application>Microsoft Office PowerPoint</Application>
  <PresentationFormat>On-screen Show (4:3)</PresentationFormat>
  <Paragraphs>55</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مصارعه2</vt:lpstr>
      <vt:lpstr>دفق الهواء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PROBOOK</dc:creator>
  <cp:lastModifiedBy>PROBOOK</cp:lastModifiedBy>
  <cp:revision>1</cp:revision>
  <dcterms:created xsi:type="dcterms:W3CDTF">2020-03-30T13:40:53Z</dcterms:created>
  <dcterms:modified xsi:type="dcterms:W3CDTF">2020-03-30T13:41:24Z</dcterms:modified>
</cp:coreProperties>
</file>