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82946" name="Group 2"/>
          <p:cNvGrpSpPr>
            <a:grpSpLocks/>
          </p:cNvGrpSpPr>
          <p:nvPr/>
        </p:nvGrpSpPr>
        <p:grpSpPr bwMode="auto">
          <a:xfrm>
            <a:off x="0" y="0"/>
            <a:ext cx="8458200" cy="5943600"/>
            <a:chOff x="0" y="0"/>
            <a:chExt cx="5328" cy="3744"/>
          </a:xfrm>
        </p:grpSpPr>
        <p:sp>
          <p:nvSpPr>
            <p:cNvPr id="82947" name="Freeform 3"/>
            <p:cNvSpPr>
              <a:spLocks/>
            </p:cNvSpPr>
            <p:nvPr/>
          </p:nvSpPr>
          <p:spPr bwMode="hidden">
            <a:xfrm>
              <a:off x="0" y="1440"/>
              <a:ext cx="5155" cy="2304"/>
            </a:xfrm>
            <a:custGeom>
              <a:avLst/>
              <a:gdLst>
                <a:gd name="T0" fmla="*/ 5154 w 5155"/>
                <a:gd name="T1" fmla="*/ 1769 h 2304"/>
                <a:gd name="T2" fmla="*/ 0 w 5155"/>
                <a:gd name="T3" fmla="*/ 2304 h 2304"/>
                <a:gd name="T4" fmla="*/ 0 w 5155"/>
                <a:gd name="T5" fmla="*/ 1252 h 2304"/>
                <a:gd name="T6" fmla="*/ 5155 w 5155"/>
                <a:gd name="T7" fmla="*/ 0 h 2304"/>
                <a:gd name="T8" fmla="*/ 5155 w 5155"/>
                <a:gd name="T9" fmla="*/ 1416 h 2304"/>
                <a:gd name="T10" fmla="*/ 5154 w 5155"/>
                <a:gd name="T11" fmla="*/ 1769 h 2304"/>
              </a:gdLst>
              <a:ahLst/>
              <a:cxnLst>
                <a:cxn ang="0">
                  <a:pos x="T0" y="T1"/>
                </a:cxn>
                <a:cxn ang="0">
                  <a:pos x="T2" y="T3"/>
                </a:cxn>
                <a:cxn ang="0">
                  <a:pos x="T4" y="T5"/>
                </a:cxn>
                <a:cxn ang="0">
                  <a:pos x="T6" y="T7"/>
                </a:cxn>
                <a:cxn ang="0">
                  <a:pos x="T8" y="T9"/>
                </a:cxn>
                <a:cxn ang="0">
                  <a:pos x="T10" y="T11"/>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EG" smtClean="0">
                <a:solidFill>
                  <a:srgbClr val="FFFFFF"/>
                </a:solidFill>
              </a:endParaRPr>
            </a:p>
          </p:txBody>
        </p:sp>
        <p:sp>
          <p:nvSpPr>
            <p:cNvPr id="82948" name="Freeform 4"/>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Lst>
              <a:ahLst/>
              <a:cxnLst>
                <a:cxn ang="0">
                  <a:pos x="T0" y="T1"/>
                </a:cxn>
                <a:cxn ang="0">
                  <a:pos x="T2" y="T3"/>
                </a:cxn>
                <a:cxn ang="0">
                  <a:pos x="T4" y="T5"/>
                </a:cxn>
                <a:cxn ang="0">
                  <a:pos x="T6" y="T7"/>
                </a:cxn>
                <a:cxn ang="0">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r" rtl="1" fontAlgn="base">
                <a:spcBef>
                  <a:spcPct val="0"/>
                </a:spcBef>
                <a:spcAft>
                  <a:spcPct val="0"/>
                </a:spcAft>
              </a:pPr>
              <a:endParaRPr lang="ar-EG" smtClean="0">
                <a:solidFill>
                  <a:srgbClr val="FFFFFF"/>
                </a:solidFill>
              </a:endParaRPr>
            </a:p>
          </p:txBody>
        </p:sp>
      </p:grpSp>
      <p:sp>
        <p:nvSpPr>
          <p:cNvPr id="82949"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82950" name="Rectangle 6"/>
          <p:cNvSpPr>
            <a:spLocks noGrp="1" noChangeArrowheads="1"/>
          </p:cNvSpPr>
          <p:nvPr>
            <p:ph type="dt" sz="quarter" idx="2"/>
          </p:nvPr>
        </p:nvSpPr>
        <p:spPr/>
        <p:txBody>
          <a:bodyPr/>
          <a:lstStyle>
            <a:lvl1pPr>
              <a:defRPr/>
            </a:lvl1pPr>
          </a:lstStyle>
          <a:p>
            <a:endParaRPr lang="en-US">
              <a:solidFill>
                <a:srgbClr val="FFFFFF"/>
              </a:solidFill>
            </a:endParaRPr>
          </a:p>
        </p:txBody>
      </p:sp>
      <p:sp>
        <p:nvSpPr>
          <p:cNvPr id="82951" name="Rectangle 7"/>
          <p:cNvSpPr>
            <a:spLocks noGrp="1" noChangeArrowheads="1"/>
          </p:cNvSpPr>
          <p:nvPr>
            <p:ph type="ftr" sz="quarter" idx="3"/>
          </p:nvPr>
        </p:nvSpPr>
        <p:spPr/>
        <p:txBody>
          <a:bodyPr/>
          <a:lstStyle>
            <a:lvl1pPr>
              <a:defRPr/>
            </a:lvl1pPr>
          </a:lstStyle>
          <a:p>
            <a:endParaRPr lang="en-US">
              <a:solidFill>
                <a:srgbClr val="FFFFFF"/>
              </a:solidFill>
            </a:endParaRPr>
          </a:p>
        </p:txBody>
      </p:sp>
      <p:sp>
        <p:nvSpPr>
          <p:cNvPr id="82952" name="Rectangle 8"/>
          <p:cNvSpPr>
            <a:spLocks noGrp="1" noChangeArrowheads="1"/>
          </p:cNvSpPr>
          <p:nvPr>
            <p:ph type="sldNum" sz="quarter" idx="4"/>
          </p:nvPr>
        </p:nvSpPr>
        <p:spPr/>
        <p:txBody>
          <a:bodyPr/>
          <a:lstStyle>
            <a:lvl1pPr>
              <a:defRPr/>
            </a:lvl1pPr>
          </a:lstStyle>
          <a:p>
            <a:fld id="{A904AC2A-A655-4ACE-A457-39AD575ED161}" type="slidenum">
              <a:rPr lang="ar-SA">
                <a:solidFill>
                  <a:srgbClr val="FFFFFF"/>
                </a:solidFill>
              </a:rPr>
              <a:pPr/>
              <a:t>‹#›</a:t>
            </a:fld>
            <a:endParaRPr lang="en-US">
              <a:solidFill>
                <a:srgbClr val="FFFFFF"/>
              </a:solidFill>
            </a:endParaRPr>
          </a:p>
        </p:txBody>
      </p:sp>
      <p:sp>
        <p:nvSpPr>
          <p:cNvPr id="82953"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noProof="0" smtClean="0"/>
              <a:t>Click to edit Master title style</a:t>
            </a:r>
          </a:p>
        </p:txBody>
      </p:sp>
    </p:spTree>
    <p:extLst>
      <p:ext uri="{BB962C8B-B14F-4D97-AF65-F5344CB8AC3E}">
        <p14:creationId xmlns:p14="http://schemas.microsoft.com/office/powerpoint/2010/main" val="4243960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82953"/>
                                        </p:tgtEl>
                                        <p:attrNameLst>
                                          <p:attrName>style.visibility</p:attrName>
                                        </p:attrNameLst>
                                      </p:cBhvr>
                                      <p:to>
                                        <p:strVal val="visible"/>
                                      </p:to>
                                    </p:set>
                                    <p:animEffect transition="in" filter="fade">
                                      <p:cBhvr>
                                        <p:cTn id="7" dur="1000">
                                          <p:stCondLst>
                                            <p:cond delay="0"/>
                                          </p:stCondLst>
                                        </p:cTn>
                                        <p:tgtEl>
                                          <p:spTgt spid="829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82949">
                                            <p:txEl>
                                              <p:pRg st="0" end="0"/>
                                            </p:txEl>
                                          </p:spTgt>
                                        </p:tgtEl>
                                        <p:attrNameLst>
                                          <p:attrName>style.visibility</p:attrName>
                                        </p:attrNameLst>
                                      </p:cBhvr>
                                      <p:to>
                                        <p:strVal val="visible"/>
                                      </p:to>
                                    </p:set>
                                    <p:animEffect transition="in" filter="fade">
                                      <p:cBhvr>
                                        <p:cTn id="12" dur="500">
                                          <p:stCondLst>
                                            <p:cond delay="0"/>
                                          </p:stCondLst>
                                        </p:cTn>
                                        <p:tgtEl>
                                          <p:spTgt spid="829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9"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82949"/>
                        </p:tgtEl>
                        <p:attrNameLst>
                          <p:attrName>style.visibility</p:attrName>
                        </p:attrNameLst>
                      </p:cBhvr>
                      <p:to>
                        <p:strVal val="visible"/>
                      </p:to>
                    </p:set>
                    <p:animEffect transition="in" filter="fade">
                      <p:cBhvr>
                        <p:cTn dur="500">
                          <p:stCondLst>
                            <p:cond delay="0"/>
                          </p:stCondLst>
                        </p:cTn>
                        <p:tgtEl>
                          <p:spTgt spid="82949"/>
                        </p:tgtEl>
                      </p:cBhvr>
                    </p:animEffect>
                  </p:childTnLst>
                </p:cTn>
              </p:par>
            </p:tnLst>
          </p:tmpl>
        </p:tmplLst>
      </p:bldP>
      <p:bldP spid="82953" grpId="0"/>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27A5B2FA-F040-4F3A-92F5-16C1BA6DF03A}"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75007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C2C8B37A-17E5-424E-BE3A-3E6C7BCE1DBD}"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5874698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E375F6CA-0956-4E87-9680-86A36E8A5F50}"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4048103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lvl1pPr>
              <a:defRPr/>
            </a:lvl1pPr>
          </a:lstStyle>
          <a:p>
            <a:endParaRPr lang="en-US">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B8B36797-2D9A-4294-AAEC-8CC0DDD29E64}"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7016108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lvl1pPr>
              <a:defRPr/>
            </a:lvl1pPr>
          </a:lstStyle>
          <a:p>
            <a:endParaRPr lang="en-US">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27A590FD-F6DA-4122-A376-DE8810FF5746}"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6306991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6814981A-8867-45AC-A13B-B98F8D7E1889}"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782387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B4507CE7-1B00-4079-9460-94B33B22A5D6}"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72395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B27F7536-D698-4698-8292-FDF1B30DEA32}"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5779917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D15C50AD-B00D-48F6-93C3-E2918E1B8B0D}"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0938054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16627B65-405E-43E0-AE24-E15061B1017E}"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792450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1922" name="Group 2"/>
          <p:cNvGrpSpPr>
            <a:grpSpLocks/>
          </p:cNvGrpSpPr>
          <p:nvPr/>
        </p:nvGrpSpPr>
        <p:grpSpPr bwMode="auto">
          <a:xfrm>
            <a:off x="0" y="0"/>
            <a:ext cx="7242175" cy="1981200"/>
            <a:chOff x="0" y="0"/>
            <a:chExt cx="4562" cy="1248"/>
          </a:xfrm>
        </p:grpSpPr>
        <p:sp>
          <p:nvSpPr>
            <p:cNvPr id="81923" name="Freeform 3"/>
            <p:cNvSpPr>
              <a:spLocks/>
            </p:cNvSpPr>
            <p:nvPr/>
          </p:nvSpPr>
          <p:spPr bwMode="hidden">
            <a:xfrm>
              <a:off x="0" y="583"/>
              <a:ext cx="4487" cy="665"/>
            </a:xfrm>
            <a:custGeom>
              <a:avLst/>
              <a:gdLst>
                <a:gd name="T0" fmla="*/ 4800 w 4806"/>
                <a:gd name="T1" fmla="*/ 299 h 665"/>
                <a:gd name="T2" fmla="*/ 0 w 4806"/>
                <a:gd name="T3" fmla="*/ 665 h 665"/>
                <a:gd name="T4" fmla="*/ 0 w 4806"/>
                <a:gd name="T5" fmla="*/ 0 h 665"/>
                <a:gd name="T6" fmla="*/ 4806 w 4806"/>
                <a:gd name="T7" fmla="*/ 1 h 665"/>
                <a:gd name="T8" fmla="*/ 4800 w 4806"/>
                <a:gd name="T9" fmla="*/ 153 h 665"/>
                <a:gd name="T10" fmla="*/ 4800 w 4806"/>
                <a:gd name="T11" fmla="*/ 299 h 665"/>
              </a:gdLst>
              <a:ahLst/>
              <a:cxnLst>
                <a:cxn ang="0">
                  <a:pos x="T0" y="T1"/>
                </a:cxn>
                <a:cxn ang="0">
                  <a:pos x="T2" y="T3"/>
                </a:cxn>
                <a:cxn ang="0">
                  <a:pos x="T4" y="T5"/>
                </a:cxn>
                <a:cxn ang="0">
                  <a:pos x="T6" y="T7"/>
                </a:cxn>
                <a:cxn ang="0">
                  <a:pos x="T8" y="T9"/>
                </a:cxn>
                <a:cxn ang="0">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lgn="r" rtl="1" fontAlgn="base">
                <a:spcBef>
                  <a:spcPct val="0"/>
                </a:spcBef>
                <a:spcAft>
                  <a:spcPct val="0"/>
                </a:spcAft>
              </a:pPr>
              <a:endParaRPr lang="ar-EG" smtClean="0">
                <a:solidFill>
                  <a:srgbClr val="FFFFFF"/>
                </a:solidFill>
              </a:endParaRPr>
            </a:p>
          </p:txBody>
        </p:sp>
        <p:sp>
          <p:nvSpPr>
            <p:cNvPr id="81924"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Lst>
              <a:ahLst/>
              <a:cxnLst>
                <a:cxn ang="0">
                  <a:pos x="T0" y="T1"/>
                </a:cxn>
                <a:cxn ang="0">
                  <a:pos x="T2" y="T3"/>
                </a:cxn>
                <a:cxn ang="0">
                  <a:pos x="T4" y="T5"/>
                </a:cxn>
                <a:cxn ang="0">
                  <a:pos x="T6" y="T7"/>
                </a:cxn>
                <a:cxn ang="0">
                  <a:pos x="T8" y="T9"/>
                </a:cxn>
                <a:cxn ang="0">
                  <a:pos x="T10" y="T11"/>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lgn="r" rtl="1" fontAlgn="base">
                <a:spcBef>
                  <a:spcPct val="0"/>
                </a:spcBef>
                <a:spcAft>
                  <a:spcPct val="0"/>
                </a:spcAft>
              </a:pPr>
              <a:endParaRPr lang="ar-EG" smtClean="0">
                <a:solidFill>
                  <a:srgbClr val="FFFFFF"/>
                </a:solidFill>
              </a:endParaRPr>
            </a:p>
          </p:txBody>
        </p:sp>
      </p:grpSp>
      <p:sp>
        <p:nvSpPr>
          <p:cNvPr id="81925" name="Rectangle 5"/>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26" name="Rectangle 6"/>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7" name="Rectangle 7"/>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effectLst>
                  <a:outerShdw blurRad="38100" dist="38100" dir="2700000" algn="tl">
                    <a:srgbClr val="000000"/>
                  </a:outerShdw>
                </a:effectLst>
              </a:defRPr>
            </a:lvl1pPr>
          </a:lstStyle>
          <a:p>
            <a:pPr fontAlgn="base">
              <a:spcBef>
                <a:spcPct val="0"/>
              </a:spcBef>
              <a:spcAft>
                <a:spcPct val="0"/>
              </a:spcAft>
            </a:pPr>
            <a:endParaRPr lang="en-US" smtClean="0">
              <a:solidFill>
                <a:srgbClr val="FFFFFF"/>
              </a:solidFill>
            </a:endParaRPr>
          </a:p>
        </p:txBody>
      </p:sp>
      <p:sp>
        <p:nvSpPr>
          <p:cNvPr id="81928"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effectLst>
                  <a:outerShdw blurRad="38100" dist="38100" dir="2700000" algn="tl">
                    <a:srgbClr val="000000"/>
                  </a:outerShdw>
                </a:effectLst>
              </a:defRPr>
            </a:lvl1pPr>
          </a:lstStyle>
          <a:p>
            <a:pPr fontAlgn="base">
              <a:spcBef>
                <a:spcPct val="0"/>
              </a:spcBef>
              <a:spcAft>
                <a:spcPct val="0"/>
              </a:spcAft>
            </a:pPr>
            <a:endParaRPr lang="en-US" smtClean="0">
              <a:solidFill>
                <a:srgbClr val="FFFFFF"/>
              </a:solidFill>
            </a:endParaRPr>
          </a:p>
        </p:txBody>
      </p:sp>
      <p:sp>
        <p:nvSpPr>
          <p:cNvPr id="81929" name="Rectangle 9"/>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effectLst>
                  <a:outerShdw blurRad="38100" dist="38100" dir="2700000" algn="tl">
                    <a:srgbClr val="000000"/>
                  </a:outerShdw>
                </a:effectLst>
              </a:defRPr>
            </a:lvl1pPr>
          </a:lstStyle>
          <a:p>
            <a:pPr algn="r" fontAlgn="base">
              <a:spcBef>
                <a:spcPct val="0"/>
              </a:spcBef>
              <a:spcAft>
                <a:spcPct val="0"/>
              </a:spcAft>
            </a:pPr>
            <a:fld id="{3051F6F2-E603-4DF6-B8D6-CCE0AF7225D2}" type="slidenum">
              <a:rPr lang="ar-SA" smtClean="0">
                <a:solidFill>
                  <a:srgbClr val="FFFFFF"/>
                </a:solidFill>
              </a:rPr>
              <a:pPr algn="r" fontAlgn="base">
                <a:spcBef>
                  <a:spcPct val="0"/>
                </a:spcBef>
                <a:spcAft>
                  <a:spcPct val="0"/>
                </a:spcAft>
              </a:pPr>
              <a:t>‹#›</a:t>
            </a:fld>
            <a:endParaRPr lang="en-US" smtClean="0">
              <a:solidFill>
                <a:srgbClr val="FFFFFF"/>
              </a:solidFill>
            </a:endParaRPr>
          </a:p>
        </p:txBody>
      </p:sp>
    </p:spTree>
    <p:extLst>
      <p:ext uri="{BB962C8B-B14F-4D97-AF65-F5344CB8AC3E}">
        <p14:creationId xmlns:p14="http://schemas.microsoft.com/office/powerpoint/2010/main" val="3607308087"/>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81925"/>
                                        </p:tgtEl>
                                        <p:attrNameLst>
                                          <p:attrName>style.visibility</p:attrName>
                                        </p:attrNameLst>
                                      </p:cBhvr>
                                      <p:to>
                                        <p:strVal val="visible"/>
                                      </p:to>
                                    </p:set>
                                    <p:animEffect transition="in" filter="fade">
                                      <p:cBhvr>
                                        <p:cTn id="7" dur="1000">
                                          <p:stCondLst>
                                            <p:cond delay="0"/>
                                          </p:stCondLst>
                                        </p:cTn>
                                        <p:tgtEl>
                                          <p:spTgt spid="819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81926">
                                            <p:txEl>
                                              <p:pRg st="0" end="0"/>
                                            </p:txEl>
                                          </p:spTgt>
                                        </p:tgtEl>
                                        <p:attrNameLst>
                                          <p:attrName>style.visibility</p:attrName>
                                        </p:attrNameLst>
                                      </p:cBhvr>
                                      <p:to>
                                        <p:strVal val="visible"/>
                                      </p:to>
                                    </p:set>
                                    <p:animEffect transition="in" filter="fade">
                                      <p:cBhvr>
                                        <p:cTn id="12" dur="500">
                                          <p:stCondLst>
                                            <p:cond delay="0"/>
                                          </p:stCondLst>
                                        </p:cTn>
                                        <p:tgtEl>
                                          <p:spTgt spid="81926">
                                            <p:txEl>
                                              <p:pRg st="0" end="0"/>
                                            </p:txEl>
                                          </p:spTgt>
                                        </p:tgtEl>
                                      </p:cBhvr>
                                    </p:animEffect>
                                  </p:childTnLst>
                                </p:cTn>
                              </p:par>
                              <p:par>
                                <p:cTn id="13" presetID="10" presetClass="entr" presetSubtype="0" fill="hold" grpId="0" nodeType="withEffect">
                                  <p:stCondLst>
                                    <p:cond delay="0"/>
                                  </p:stCondLst>
                                  <p:iterate type="lt">
                                    <p:tmPct val="10000"/>
                                  </p:iterate>
                                  <p:childTnLst>
                                    <p:set>
                                      <p:cBhvr>
                                        <p:cTn id="14" dur="1" fill="hold">
                                          <p:stCondLst>
                                            <p:cond delay="0"/>
                                          </p:stCondLst>
                                        </p:cTn>
                                        <p:tgtEl>
                                          <p:spTgt spid="81926">
                                            <p:txEl>
                                              <p:pRg st="1" end="1"/>
                                            </p:txEl>
                                          </p:spTgt>
                                        </p:tgtEl>
                                        <p:attrNameLst>
                                          <p:attrName>style.visibility</p:attrName>
                                        </p:attrNameLst>
                                      </p:cBhvr>
                                      <p:to>
                                        <p:strVal val="visible"/>
                                      </p:to>
                                    </p:set>
                                    <p:animEffect transition="in" filter="fade">
                                      <p:cBhvr>
                                        <p:cTn id="15" dur="500">
                                          <p:stCondLst>
                                            <p:cond delay="0"/>
                                          </p:stCondLst>
                                        </p:cTn>
                                        <p:tgtEl>
                                          <p:spTgt spid="81926">
                                            <p:txEl>
                                              <p:pRg st="1" end="1"/>
                                            </p:txEl>
                                          </p:spTgt>
                                        </p:tgtEl>
                                      </p:cBhvr>
                                    </p:animEffect>
                                  </p:childTnLst>
                                </p:cTn>
                              </p:par>
                              <p:par>
                                <p:cTn id="16" presetID="10" presetClass="entr" presetSubtype="0" fill="hold" grpId="0" nodeType="withEffect">
                                  <p:stCondLst>
                                    <p:cond delay="0"/>
                                  </p:stCondLst>
                                  <p:iterate type="lt">
                                    <p:tmPct val="10000"/>
                                  </p:iterate>
                                  <p:childTnLst>
                                    <p:set>
                                      <p:cBhvr>
                                        <p:cTn id="17" dur="1" fill="hold">
                                          <p:stCondLst>
                                            <p:cond delay="0"/>
                                          </p:stCondLst>
                                        </p:cTn>
                                        <p:tgtEl>
                                          <p:spTgt spid="81926">
                                            <p:txEl>
                                              <p:pRg st="2" end="2"/>
                                            </p:txEl>
                                          </p:spTgt>
                                        </p:tgtEl>
                                        <p:attrNameLst>
                                          <p:attrName>style.visibility</p:attrName>
                                        </p:attrNameLst>
                                      </p:cBhvr>
                                      <p:to>
                                        <p:strVal val="visible"/>
                                      </p:to>
                                    </p:set>
                                    <p:animEffect transition="in" filter="fade">
                                      <p:cBhvr>
                                        <p:cTn id="18" dur="500">
                                          <p:stCondLst>
                                            <p:cond delay="0"/>
                                          </p:stCondLst>
                                        </p:cTn>
                                        <p:tgtEl>
                                          <p:spTgt spid="81926">
                                            <p:txEl>
                                              <p:pRg st="2" end="2"/>
                                            </p:txEl>
                                          </p:spTgt>
                                        </p:tgtEl>
                                      </p:cBhvr>
                                    </p:animEffect>
                                  </p:childTnLst>
                                </p:cTn>
                              </p:par>
                              <p:par>
                                <p:cTn id="19" presetID="10" presetClass="entr" presetSubtype="0" fill="hold" grpId="0" nodeType="withEffect">
                                  <p:stCondLst>
                                    <p:cond delay="0"/>
                                  </p:stCondLst>
                                  <p:iterate type="lt">
                                    <p:tmPct val="10000"/>
                                  </p:iterate>
                                  <p:childTnLst>
                                    <p:set>
                                      <p:cBhvr>
                                        <p:cTn id="20" dur="1" fill="hold">
                                          <p:stCondLst>
                                            <p:cond delay="0"/>
                                          </p:stCondLst>
                                        </p:cTn>
                                        <p:tgtEl>
                                          <p:spTgt spid="81926">
                                            <p:txEl>
                                              <p:pRg st="3" end="3"/>
                                            </p:txEl>
                                          </p:spTgt>
                                        </p:tgtEl>
                                        <p:attrNameLst>
                                          <p:attrName>style.visibility</p:attrName>
                                        </p:attrNameLst>
                                      </p:cBhvr>
                                      <p:to>
                                        <p:strVal val="visible"/>
                                      </p:to>
                                    </p:set>
                                    <p:animEffect transition="in" filter="fade">
                                      <p:cBhvr>
                                        <p:cTn id="21" dur="500">
                                          <p:stCondLst>
                                            <p:cond delay="0"/>
                                          </p:stCondLst>
                                        </p:cTn>
                                        <p:tgtEl>
                                          <p:spTgt spid="81926">
                                            <p:txEl>
                                              <p:pRg st="3" end="3"/>
                                            </p:txEl>
                                          </p:spTgt>
                                        </p:tgtEl>
                                      </p:cBhvr>
                                    </p:animEffect>
                                  </p:childTnLst>
                                </p:cTn>
                              </p:par>
                              <p:par>
                                <p:cTn id="22" presetID="10" presetClass="entr" presetSubtype="0" fill="hold" grpId="0" nodeType="withEffect">
                                  <p:stCondLst>
                                    <p:cond delay="0"/>
                                  </p:stCondLst>
                                  <p:iterate type="lt">
                                    <p:tmPct val="10000"/>
                                  </p:iterate>
                                  <p:childTnLst>
                                    <p:set>
                                      <p:cBhvr>
                                        <p:cTn id="23" dur="1" fill="hold">
                                          <p:stCondLst>
                                            <p:cond delay="0"/>
                                          </p:stCondLst>
                                        </p:cTn>
                                        <p:tgtEl>
                                          <p:spTgt spid="81926">
                                            <p:txEl>
                                              <p:pRg st="4" end="4"/>
                                            </p:txEl>
                                          </p:spTgt>
                                        </p:tgtEl>
                                        <p:attrNameLst>
                                          <p:attrName>style.visibility</p:attrName>
                                        </p:attrNameLst>
                                      </p:cBhvr>
                                      <p:to>
                                        <p:strVal val="visible"/>
                                      </p:to>
                                    </p:set>
                                    <p:animEffect transition="in" filter="fade">
                                      <p:cBhvr>
                                        <p:cTn id="24" dur="500">
                                          <p:stCondLst>
                                            <p:cond delay="0"/>
                                          </p:stCondLst>
                                        </p:cTn>
                                        <p:tgtEl>
                                          <p:spTgt spid="819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5" grpId="0"/>
      <p:bldP spid="81926" grpId="0" build="p">
        <p:tmplLst>
          <p:tmpl lvl="1">
            <p:tnLst>
              <p:par>
                <p:cTn presetID="10" presetClass="entr" presetSubtype="0" fill="hold" nodeType="clickEffect">
                  <p:stCondLst>
                    <p:cond delay="0"/>
                  </p:stCondLst>
                  <p:iterate type="lt">
                    <p:tmPct val="10000"/>
                  </p:iterate>
                  <p:childTnLst>
                    <p:set>
                      <p:cBhvr>
                        <p:cTn dur="1" fill="hold">
                          <p:stCondLst>
                            <p:cond delay="0"/>
                          </p:stCondLst>
                        </p:cTn>
                        <p:tgtEl>
                          <p:spTgt spid="81926"/>
                        </p:tgtEl>
                        <p:attrNameLst>
                          <p:attrName>style.visibility</p:attrName>
                        </p:attrNameLst>
                      </p:cBhvr>
                      <p:to>
                        <p:strVal val="visible"/>
                      </p:to>
                    </p:set>
                    <p:animEffect transition="in" filter="fade">
                      <p:cBhvr>
                        <p:cTn dur="500">
                          <p:stCondLst>
                            <p:cond delay="0"/>
                          </p:stCondLst>
                        </p:cTn>
                        <p:tgtEl>
                          <p:spTgt spid="81926"/>
                        </p:tgtEl>
                      </p:cBhvr>
                    </p:animEffect>
                  </p:childTnLst>
                </p:cTn>
              </p:par>
            </p:tnLst>
          </p:tmpl>
          <p:tmpl lvl="2">
            <p:tnLst>
              <p:par>
                <p:cTn presetID="10" presetClass="entr" presetSubtype="0" fill="hold" nodeType="withEffect">
                  <p:stCondLst>
                    <p:cond delay="0"/>
                  </p:stCondLst>
                  <p:iterate type="lt">
                    <p:tmPct val="10000"/>
                  </p:iterate>
                  <p:childTnLst>
                    <p:set>
                      <p:cBhvr>
                        <p:cTn dur="1" fill="hold">
                          <p:stCondLst>
                            <p:cond delay="0"/>
                          </p:stCondLst>
                        </p:cTn>
                        <p:tgtEl>
                          <p:spTgt spid="81926"/>
                        </p:tgtEl>
                        <p:attrNameLst>
                          <p:attrName>style.visibility</p:attrName>
                        </p:attrNameLst>
                      </p:cBhvr>
                      <p:to>
                        <p:strVal val="visible"/>
                      </p:to>
                    </p:set>
                    <p:animEffect transition="in" filter="fade">
                      <p:cBhvr>
                        <p:cTn dur="500">
                          <p:stCondLst>
                            <p:cond delay="0"/>
                          </p:stCondLst>
                        </p:cTn>
                        <p:tgtEl>
                          <p:spTgt spid="81926"/>
                        </p:tgtEl>
                      </p:cBhvr>
                    </p:animEffect>
                  </p:childTnLst>
                </p:cTn>
              </p:par>
            </p:tnLst>
          </p:tmpl>
          <p:tmpl lvl="3">
            <p:tnLst>
              <p:par>
                <p:cTn presetID="10" presetClass="entr" presetSubtype="0" fill="hold" nodeType="withEffect">
                  <p:stCondLst>
                    <p:cond delay="0"/>
                  </p:stCondLst>
                  <p:iterate type="lt">
                    <p:tmPct val="10000"/>
                  </p:iterate>
                  <p:childTnLst>
                    <p:set>
                      <p:cBhvr>
                        <p:cTn dur="1" fill="hold">
                          <p:stCondLst>
                            <p:cond delay="0"/>
                          </p:stCondLst>
                        </p:cTn>
                        <p:tgtEl>
                          <p:spTgt spid="81926"/>
                        </p:tgtEl>
                        <p:attrNameLst>
                          <p:attrName>style.visibility</p:attrName>
                        </p:attrNameLst>
                      </p:cBhvr>
                      <p:to>
                        <p:strVal val="visible"/>
                      </p:to>
                    </p:set>
                    <p:animEffect transition="in" filter="fade">
                      <p:cBhvr>
                        <p:cTn dur="500">
                          <p:stCondLst>
                            <p:cond delay="0"/>
                          </p:stCondLst>
                        </p:cTn>
                        <p:tgtEl>
                          <p:spTgt spid="81926"/>
                        </p:tgtEl>
                      </p:cBhvr>
                    </p:animEffect>
                  </p:childTnLst>
                </p:cTn>
              </p:par>
            </p:tnLst>
          </p:tmpl>
          <p:tmpl lvl="4">
            <p:tnLst>
              <p:par>
                <p:cTn presetID="10" presetClass="entr" presetSubtype="0" fill="hold" nodeType="withEffect">
                  <p:stCondLst>
                    <p:cond delay="0"/>
                  </p:stCondLst>
                  <p:iterate type="lt">
                    <p:tmPct val="10000"/>
                  </p:iterate>
                  <p:childTnLst>
                    <p:set>
                      <p:cBhvr>
                        <p:cTn dur="1" fill="hold">
                          <p:stCondLst>
                            <p:cond delay="0"/>
                          </p:stCondLst>
                        </p:cTn>
                        <p:tgtEl>
                          <p:spTgt spid="81926"/>
                        </p:tgtEl>
                        <p:attrNameLst>
                          <p:attrName>style.visibility</p:attrName>
                        </p:attrNameLst>
                      </p:cBhvr>
                      <p:to>
                        <p:strVal val="visible"/>
                      </p:to>
                    </p:set>
                    <p:animEffect transition="in" filter="fade">
                      <p:cBhvr>
                        <p:cTn dur="500">
                          <p:stCondLst>
                            <p:cond delay="0"/>
                          </p:stCondLst>
                        </p:cTn>
                        <p:tgtEl>
                          <p:spTgt spid="81926"/>
                        </p:tgtEl>
                      </p:cBhvr>
                    </p:animEffect>
                  </p:childTnLst>
                </p:cTn>
              </p:par>
            </p:tnLst>
          </p:tmpl>
          <p:tmpl lvl="5">
            <p:tnLst>
              <p:par>
                <p:cTn presetID="10" presetClass="entr" presetSubtype="0" fill="hold" nodeType="withEffect">
                  <p:stCondLst>
                    <p:cond delay="0"/>
                  </p:stCondLst>
                  <p:iterate type="lt">
                    <p:tmPct val="10000"/>
                  </p:iterate>
                  <p:childTnLst>
                    <p:set>
                      <p:cBhvr>
                        <p:cTn dur="1" fill="hold">
                          <p:stCondLst>
                            <p:cond delay="0"/>
                          </p:stCondLst>
                        </p:cTn>
                        <p:tgtEl>
                          <p:spTgt spid="81926"/>
                        </p:tgtEl>
                        <p:attrNameLst>
                          <p:attrName>style.visibility</p:attrName>
                        </p:attrNameLst>
                      </p:cBhvr>
                      <p:to>
                        <p:strVal val="visible"/>
                      </p:to>
                    </p:set>
                    <p:animEffect transition="in" filter="fade">
                      <p:cBhvr>
                        <p:cTn dur="500">
                          <p:stCondLst>
                            <p:cond delay="0"/>
                          </p:stCondLst>
                        </p:cTn>
                        <p:tgtEl>
                          <p:spTgt spid="81926"/>
                        </p:tgtEl>
                      </p:cBhvr>
                    </p:animEffect>
                  </p:childTnLst>
                </p:cTn>
              </p:par>
            </p:tnLst>
          </p:tmpl>
        </p:tmplLst>
      </p:bldP>
    </p:bldLst>
  </p:timing>
  <p:txStyles>
    <p:titleStyle>
      <a:lvl1pPr algn="ctr" rtl="1"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r" rtl="1" fontAlgn="base">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8" Type="http://schemas.openxmlformats.org/officeDocument/2006/relationships/hyperlink" Target="http://ar.wikipedia.org/wiki/%D8%BA%D8%B6%D8%B1%D9%88%D9%81_%D8%AF%D8%B1%D9%82%D9%8A" TargetMode="External"/><Relationship Id="rId13" Type="http://schemas.openxmlformats.org/officeDocument/2006/relationships/image" Target="../media/image2.jpeg"/><Relationship Id="rId3" Type="http://schemas.openxmlformats.org/officeDocument/2006/relationships/image" Target="../media/image1.png"/><Relationship Id="rId7" Type="http://schemas.openxmlformats.org/officeDocument/2006/relationships/hyperlink" Target="http://ar.wikipedia.org/wiki/%D8%B0%D9%82%D9%86" TargetMode="External"/><Relationship Id="rId12" Type="http://schemas.openxmlformats.org/officeDocument/2006/relationships/hyperlink" Target="http://ar.wikipedia.org/wiki/%D8%A7%D9%84%D9%87%D9%8A%D9%83%D9%84_%D8%A7%D9%84%D8%B9%D8%B8%D9%85%D9%8A" TargetMode="External"/><Relationship Id="rId2" Type="http://schemas.openxmlformats.org/officeDocument/2006/relationships/hyperlink" Target="http://ar.wikipedia.org/wiki/%D9%85%D9%84%D9%81:Gray1194.png" TargetMode="External"/><Relationship Id="rId1" Type="http://schemas.openxmlformats.org/officeDocument/2006/relationships/slideLayout" Target="../slideLayouts/slideLayout13.xml"/><Relationship Id="rId6" Type="http://schemas.openxmlformats.org/officeDocument/2006/relationships/hyperlink" Target="http://ar.wikipedia.org/wiki/%D8%B1%D9%82%D8%A8%D8%A9" TargetMode="External"/><Relationship Id="rId11" Type="http://schemas.openxmlformats.org/officeDocument/2006/relationships/hyperlink" Target="http://ar.wikipedia.org/wiki/%D9%84%D8%B3%D8%A7%D9%86_%D8%A7%D9%84%D9%85%D8%B2%D9%85%D8%A7%D8%B1" TargetMode="External"/><Relationship Id="rId5" Type="http://schemas.openxmlformats.org/officeDocument/2006/relationships/hyperlink" Target="http://ar.wikipedia.org/wiki/%D8%AD%D8%AF%D9%88%D8%A9" TargetMode="External"/><Relationship Id="rId10" Type="http://schemas.openxmlformats.org/officeDocument/2006/relationships/hyperlink" Target="http://ar.wikipedia.org/wiki/%D8%A7%D9%84%D8%AC%D9%85%D8%AC%D9%85%D8%A9" TargetMode="External"/><Relationship Id="rId4" Type="http://schemas.openxmlformats.org/officeDocument/2006/relationships/hyperlink" Target="http://ar.wikipedia.org/wiki/%D8%B9%D8%B8%D9%85" TargetMode="External"/><Relationship Id="rId9" Type="http://schemas.openxmlformats.org/officeDocument/2006/relationships/hyperlink" Target="http://ar.wikipedia.org/wiki/%D8%A7%D9%84%D9%84%D8%B3%D8%A7%D9%86" TargetMode="External"/><Relationship Id="rId1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body" idx="1"/>
          </p:nvPr>
        </p:nvSpPr>
        <p:spPr>
          <a:xfrm>
            <a:off x="0" y="1295400"/>
            <a:ext cx="9144000" cy="5562600"/>
          </a:xfrm>
        </p:spPr>
        <p:txBody>
          <a:bodyPr/>
          <a:lstStyle/>
          <a:p>
            <a:pPr>
              <a:lnSpc>
                <a:spcPct val="90000"/>
              </a:lnSpc>
            </a:pPr>
            <a:r>
              <a:rPr lang="ar-EG" sz="2400"/>
              <a:t>يتكون الجهاز العظمي من جملة من العظام المختلفة الشكل والتي تشترك مع عدة غضاريف في تكوين الهيكل العظمي للجسم	.</a:t>
            </a:r>
          </a:p>
          <a:p>
            <a:pPr>
              <a:lnSpc>
                <a:spcPct val="90000"/>
              </a:lnSpc>
            </a:pPr>
            <a:r>
              <a:rPr lang="ar-EG" sz="2400"/>
              <a:t>تشكل العظام حوالى 15 : 19 % من وزن الجسم فى الرجال و16 %من النساء و14 %من المواليد</a:t>
            </a:r>
          </a:p>
          <a:p>
            <a:pPr>
              <a:lnSpc>
                <a:spcPct val="90000"/>
              </a:lnSpc>
            </a:pPr>
            <a:r>
              <a:rPr lang="ar-EG" sz="2400"/>
              <a:t>ويبلغ عدد العظام المكونة للجسم البشري 206 عظمة تختلف أطوالها، فمنها القصير ومنها الطويل وتنشأ العظام على هيئة غضاريف قبل ولادة الجنين بزمن طويل.</a:t>
            </a:r>
          </a:p>
          <a:p>
            <a:pPr>
              <a:lnSpc>
                <a:spcPct val="90000"/>
              </a:lnSpc>
            </a:pPr>
            <a:r>
              <a:rPr lang="ar-EG" sz="2400"/>
              <a:t>والغضروف نسيج متين ولكنه لين ويبقى زمن طويل وينمو الجنين وتتقلص الغضاريف أي يترسب عليها أملاح الكالسيوم فتصبح نسيجاً عظمياً صلباً وأول عظم يتقلص في الجسم هو عظم الترقوة. وفيما يلي قائمة بعدد العظام بخلاف الـ 6 عظمات الخاصة بالأذن	:</a:t>
            </a:r>
          </a:p>
          <a:p>
            <a:pPr>
              <a:lnSpc>
                <a:spcPct val="90000"/>
              </a:lnSpc>
            </a:pPr>
            <a:r>
              <a:rPr lang="ar-EG" sz="2400"/>
              <a:t> 22 عظمة موجودة في الجمجمة.	</a:t>
            </a:r>
          </a:p>
          <a:p>
            <a:pPr>
              <a:lnSpc>
                <a:spcPct val="90000"/>
              </a:lnSpc>
            </a:pPr>
            <a:r>
              <a:rPr lang="ar-EG" sz="2400"/>
              <a:t> 1 العظم اللامي.	</a:t>
            </a:r>
          </a:p>
          <a:p>
            <a:pPr>
              <a:lnSpc>
                <a:spcPct val="90000"/>
              </a:lnSpc>
            </a:pPr>
            <a:r>
              <a:rPr lang="ar-EG" sz="2400"/>
              <a:t> 51 عظمة موجودة في العمود الفقري الأضلاع والقص.	</a:t>
            </a:r>
          </a:p>
          <a:p>
            <a:pPr>
              <a:lnSpc>
                <a:spcPct val="90000"/>
              </a:lnSpc>
            </a:pPr>
            <a:r>
              <a:rPr lang="ar-EG" sz="2400"/>
              <a:t> 64 عظمة موجودة في الذراعان واليدان.	</a:t>
            </a:r>
          </a:p>
          <a:p>
            <a:pPr>
              <a:lnSpc>
                <a:spcPct val="90000"/>
              </a:lnSpc>
            </a:pPr>
            <a:r>
              <a:rPr lang="ar-EG" sz="2400"/>
              <a:t> 62 عظمة تتواجد في الساقان والقدمان.	</a:t>
            </a:r>
            <a:endParaRPr lang="en-US" sz="2400"/>
          </a:p>
        </p:txBody>
      </p:sp>
      <p:sp>
        <p:nvSpPr>
          <p:cNvPr id="184323" name="WordArt 6"/>
          <p:cNvSpPr>
            <a:spLocks noChangeArrowheads="1" noChangeShapeType="1" noTextEdit="1"/>
          </p:cNvSpPr>
          <p:nvPr/>
        </p:nvSpPr>
        <p:spPr bwMode="auto">
          <a:xfrm>
            <a:off x="1447800" y="0"/>
            <a:ext cx="6248400" cy="1008063"/>
          </a:xfrm>
          <a:prstGeom prst="rect">
            <a:avLst/>
          </a:prstGeom>
        </p:spPr>
        <p:txBody>
          <a:bodyPr wrap="none" fromWordArt="1">
            <a:prstTxWarp prst="textPlain">
              <a:avLst>
                <a:gd name="adj" fmla="val 50000"/>
              </a:avLst>
            </a:prstTxWarp>
          </a:bodyPr>
          <a:lstStyle/>
          <a:p>
            <a:pPr algn="ctr" rtl="1" fontAlgn="base">
              <a:spcBef>
                <a:spcPct val="0"/>
              </a:spcBef>
              <a:spcAft>
                <a:spcPct val="0"/>
              </a:spcAft>
            </a:pPr>
            <a:r>
              <a:rPr lang="ar-EG" sz="3600" kern="1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rPr>
              <a:t>الجهــاز العظمـى </a:t>
            </a:r>
          </a:p>
        </p:txBody>
      </p:sp>
    </p:spTree>
    <p:extLst>
      <p:ext uri="{BB962C8B-B14F-4D97-AF65-F5344CB8AC3E}">
        <p14:creationId xmlns:p14="http://schemas.microsoft.com/office/powerpoint/2010/main" val="2988545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p:txBody>
          <a:bodyPr/>
          <a:lstStyle/>
          <a:p>
            <a:pPr>
              <a:buFont typeface="Wingdings" pitchFamily="2" charset="2"/>
              <a:buNone/>
            </a:pPr>
            <a:r>
              <a:rPr lang="ar-EG"/>
              <a:t>هو الجزء الداخلى للعظمة الذى يغلفة السمحاق الداخلى وهو عبارة عن النسيج الدهنى الاحمر او الاصفر الذى يملا التجويف العظمة ويدخل بين فجوات جزئها الاسفنجى </a:t>
            </a:r>
          </a:p>
          <a:p>
            <a:pPr>
              <a:buFont typeface="Wingdings" pitchFamily="2" charset="2"/>
              <a:buNone/>
            </a:pPr>
            <a:r>
              <a:rPr lang="ar-EG"/>
              <a:t>والنخاع العظمى من اهم المصادر الاساسية لتكوين الكرات الدموية الحمراء </a:t>
            </a:r>
            <a:endParaRPr lang="en-US"/>
          </a:p>
        </p:txBody>
      </p:sp>
      <p:sp>
        <p:nvSpPr>
          <p:cNvPr id="39940" name="AutoShape 4"/>
          <p:cNvSpPr>
            <a:spLocks noChangeArrowheads="1"/>
          </p:cNvSpPr>
          <p:nvPr>
            <p:ph type="title"/>
          </p:nvPr>
        </p:nvSpPr>
        <p:spPr>
          <a:xfrm>
            <a:off x="1371600" y="274638"/>
            <a:ext cx="6705600" cy="1143000"/>
          </a:xfrm>
          <a:prstGeom prst="wedgeEllipseCallout">
            <a:avLst>
              <a:gd name="adj1" fmla="val 43278"/>
              <a:gd name="adj2" fmla="val -106250"/>
            </a:avLst>
          </a:prstGeom>
          <a:gradFill rotWithShape="1">
            <a:gsLst>
              <a:gs pos="0">
                <a:srgbClr val="FFFF00">
                  <a:alpha val="39999"/>
                </a:srgbClr>
              </a:gs>
              <a:gs pos="100000">
                <a:srgbClr val="FF3300">
                  <a:alpha val="39999"/>
                </a:srgbClr>
              </a:gs>
            </a:gsLst>
            <a:lin ang="5400000" scaled="1"/>
          </a:gradFill>
          <a:ln>
            <a:solidFill>
              <a:schemeClr val="tx1"/>
            </a:solidFill>
            <a:miter lim="800000"/>
            <a:headEnd/>
            <a:tailEnd/>
          </a:ln>
        </p:spPr>
        <p:txBody>
          <a:bodyPr/>
          <a:lstStyle/>
          <a:p>
            <a:pPr rtl="0"/>
            <a:r>
              <a:rPr lang="ar-EG" b="1"/>
              <a:t>4 ـ النخاع العظمى</a:t>
            </a:r>
            <a:endParaRPr lang="en-US" b="1"/>
          </a:p>
        </p:txBody>
      </p:sp>
    </p:spTree>
    <p:extLst>
      <p:ext uri="{BB962C8B-B14F-4D97-AF65-F5344CB8AC3E}">
        <p14:creationId xmlns:p14="http://schemas.microsoft.com/office/powerpoint/2010/main" val="2914606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8" name="Picture 4" descr="LymphSys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0"/>
            <a:ext cx="4114800" cy="6477000"/>
          </a:xfrm>
          <a:prstGeom prst="rect">
            <a:avLst/>
          </a:prstGeom>
          <a:noFill/>
          <a:extLst>
            <a:ext uri="{909E8E84-426E-40DD-AFC4-6F175D3DCCD1}">
              <a14:hiddenFill xmlns:a14="http://schemas.microsoft.com/office/drawing/2010/main">
                <a:solidFill>
                  <a:srgbClr val="FFFFFF"/>
                </a:solidFill>
              </a14:hiddenFill>
            </a:ext>
          </a:extLst>
        </p:spPr>
      </p:pic>
      <p:pic>
        <p:nvPicPr>
          <p:cNvPr id="41989" name="Picture 5" descr="0129823239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0"/>
            <a:ext cx="3657600" cy="647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119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ar-EG" b="1" u="sng">
                <a:solidFill>
                  <a:srgbClr val="FFFF00"/>
                </a:solidFill>
              </a:rPr>
              <a:t>أقسام الهيكل العظمي:</a:t>
            </a:r>
            <a:r>
              <a:rPr lang="ar-EG" sz="6600" b="1" u="sng">
                <a:solidFill>
                  <a:srgbClr val="FFFF00"/>
                </a:solidFill>
              </a:rPr>
              <a:t>	</a:t>
            </a:r>
            <a:r>
              <a:rPr lang="en-US" sz="6600"/>
              <a:t> </a:t>
            </a:r>
          </a:p>
        </p:txBody>
      </p:sp>
      <p:sp>
        <p:nvSpPr>
          <p:cNvPr id="50179" name="Rectangle 3"/>
          <p:cNvSpPr>
            <a:spLocks noGrp="1" noChangeArrowheads="1"/>
          </p:cNvSpPr>
          <p:nvPr>
            <p:ph type="body" idx="1"/>
          </p:nvPr>
        </p:nvSpPr>
        <p:spPr>
          <a:xfrm>
            <a:off x="0" y="2057400"/>
            <a:ext cx="9144000" cy="5181600"/>
          </a:xfrm>
        </p:spPr>
        <p:txBody>
          <a:bodyPr/>
          <a:lstStyle/>
          <a:p>
            <a:r>
              <a:rPr lang="ar-EG"/>
              <a:t>يمكن تقسيم الهيكل العظمي إلى جزئن هما:	</a:t>
            </a:r>
          </a:p>
          <a:p>
            <a:r>
              <a:rPr lang="ar-EG">
                <a:solidFill>
                  <a:srgbClr val="FFFF00"/>
                </a:solidFill>
              </a:rPr>
              <a:t>الهيكل العظمي الطرفي:</a:t>
            </a:r>
            <a:r>
              <a:rPr lang="ar-EG"/>
              <a:t> </a:t>
            </a:r>
          </a:p>
          <a:p>
            <a:r>
              <a:rPr lang="ar-EG"/>
              <a:t>ويتكون من الهيكل العظمي للطرف العلوي وأيضاً الطرف السفلي.</a:t>
            </a:r>
            <a:endParaRPr lang="en-US"/>
          </a:p>
          <a:p>
            <a:r>
              <a:rPr lang="ar-EG" b="1">
                <a:solidFill>
                  <a:srgbClr val="FFFF00"/>
                </a:solidFill>
              </a:rPr>
              <a:t>الهيكل العظمي المحوري</a:t>
            </a:r>
            <a:endParaRPr lang="en-US" b="1">
              <a:solidFill>
                <a:srgbClr val="FFFF00"/>
              </a:solidFill>
            </a:endParaRPr>
          </a:p>
        </p:txBody>
      </p:sp>
    </p:spTree>
    <p:extLst>
      <p:ext uri="{BB962C8B-B14F-4D97-AF65-F5344CB8AC3E}">
        <p14:creationId xmlns:p14="http://schemas.microsoft.com/office/powerpoint/2010/main" val="1285905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ar-EG" b="1" u="sng">
                <a:solidFill>
                  <a:srgbClr val="FFFF00"/>
                </a:solidFill>
              </a:rPr>
              <a:t>الهيكيل العظمى الطرفى</a:t>
            </a:r>
            <a:endParaRPr lang="en-US" b="1" u="sng">
              <a:solidFill>
                <a:srgbClr val="FFFF00"/>
              </a:solidFill>
            </a:endParaRPr>
          </a:p>
        </p:txBody>
      </p:sp>
      <p:sp>
        <p:nvSpPr>
          <p:cNvPr id="60419" name="Rectangle 3"/>
          <p:cNvSpPr>
            <a:spLocks noGrp="1" noChangeArrowheads="1"/>
          </p:cNvSpPr>
          <p:nvPr>
            <p:ph type="body" idx="1"/>
          </p:nvPr>
        </p:nvSpPr>
        <p:spPr/>
        <p:txBody>
          <a:bodyPr/>
          <a:lstStyle/>
          <a:p>
            <a:pPr marL="609600" indent="-609600">
              <a:lnSpc>
                <a:spcPct val="90000"/>
              </a:lnSpc>
            </a:pPr>
            <a:r>
              <a:rPr lang="ar-EG" sz="4400" u="sng">
                <a:solidFill>
                  <a:srgbClr val="0099FF"/>
                </a:solidFill>
              </a:rPr>
              <a:t>عظام الطرف العلوى</a:t>
            </a:r>
          </a:p>
          <a:p>
            <a:pPr marL="609600" indent="-609600">
              <a:lnSpc>
                <a:spcPct val="90000"/>
              </a:lnSpc>
              <a:buFontTx/>
              <a:buAutoNum type="arabicPeriod"/>
            </a:pPr>
            <a:r>
              <a:rPr lang="ar-EG"/>
              <a:t>عظم الترقوة</a:t>
            </a:r>
          </a:p>
          <a:p>
            <a:pPr marL="609600" indent="-609600">
              <a:lnSpc>
                <a:spcPct val="90000"/>
              </a:lnSpc>
              <a:buFontTx/>
              <a:buAutoNum type="arabicPeriod"/>
            </a:pPr>
            <a:r>
              <a:rPr lang="ar-EG"/>
              <a:t>عظم اللوح</a:t>
            </a:r>
          </a:p>
          <a:p>
            <a:pPr marL="609600" indent="-609600">
              <a:lnSpc>
                <a:spcPct val="90000"/>
              </a:lnSpc>
              <a:buFontTx/>
              <a:buAutoNum type="arabicPeriod"/>
            </a:pPr>
            <a:r>
              <a:rPr lang="ar-EG"/>
              <a:t>عظم العضد</a:t>
            </a:r>
          </a:p>
          <a:p>
            <a:pPr marL="609600" indent="-609600">
              <a:lnSpc>
                <a:spcPct val="90000"/>
              </a:lnSpc>
              <a:buFontTx/>
              <a:buAutoNum type="arabicPeriod"/>
            </a:pPr>
            <a:r>
              <a:rPr lang="ar-EG"/>
              <a:t>عظم الساعد ( الزند والكعبرة )</a:t>
            </a:r>
          </a:p>
          <a:p>
            <a:pPr marL="609600" indent="-609600">
              <a:lnSpc>
                <a:spcPct val="90000"/>
              </a:lnSpc>
              <a:buFontTx/>
              <a:buAutoNum type="arabicPeriod"/>
            </a:pPr>
            <a:r>
              <a:rPr lang="ar-EG"/>
              <a:t>عظام رسغ اليد</a:t>
            </a:r>
          </a:p>
          <a:p>
            <a:pPr marL="609600" indent="-609600">
              <a:lnSpc>
                <a:spcPct val="90000"/>
              </a:lnSpc>
              <a:buFontTx/>
              <a:buAutoNum type="arabicPeriod"/>
            </a:pPr>
            <a:r>
              <a:rPr lang="ar-EG"/>
              <a:t>عظام مشط اليد</a:t>
            </a:r>
          </a:p>
          <a:p>
            <a:pPr marL="609600" indent="-609600">
              <a:lnSpc>
                <a:spcPct val="90000"/>
              </a:lnSpc>
              <a:buFontTx/>
              <a:buAutoNum type="arabicPeriod"/>
            </a:pPr>
            <a:r>
              <a:rPr lang="ar-EG"/>
              <a:t>عظام سلاميات الاصابع</a:t>
            </a:r>
            <a:endParaRPr lang="en-US"/>
          </a:p>
        </p:txBody>
      </p:sp>
    </p:spTree>
    <p:extLst>
      <p:ext uri="{BB962C8B-B14F-4D97-AF65-F5344CB8AC3E}">
        <p14:creationId xmlns:p14="http://schemas.microsoft.com/office/powerpoint/2010/main" val="1811853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3"/>
          <p:cNvSpPr>
            <a:spLocks noGrp="1" noChangeArrowheads="1"/>
          </p:cNvSpPr>
          <p:nvPr>
            <p:ph type="body" idx="1"/>
          </p:nvPr>
        </p:nvSpPr>
        <p:spPr/>
        <p:txBody>
          <a:bodyPr/>
          <a:lstStyle/>
          <a:p>
            <a:r>
              <a:rPr lang="ar-SA">
                <a:latin typeface="Times New Roman" pitchFamily="18" charset="0"/>
                <a:cs typeface="Times New Roman" pitchFamily="18" charset="0"/>
              </a:rPr>
              <a:t>في</a:t>
            </a:r>
            <a:r>
              <a:rPr lang="ar-EG">
                <a:latin typeface="Times New Roman" pitchFamily="18" charset="0"/>
                <a:cs typeface="Times New Roman" pitchFamily="18" charset="0"/>
              </a:rPr>
              <a:t> تشريح جسم الإنسان</a:t>
            </a:r>
            <a:r>
              <a:rPr lang="ar-SA">
                <a:latin typeface="Times New Roman" pitchFamily="18" charset="0"/>
                <a:cs typeface="Times New Roman" pitchFamily="18" charset="0"/>
              </a:rPr>
              <a:t> تصنّف التَّرْقُـوَة كَعظ</a:t>
            </a:r>
            <a:r>
              <a:rPr lang="ar-EG">
                <a:latin typeface="Times New Roman" pitchFamily="18" charset="0"/>
                <a:cs typeface="Times New Roman" pitchFamily="18" charset="0"/>
              </a:rPr>
              <a:t>م</a:t>
            </a:r>
            <a:r>
              <a:rPr lang="ar-SA">
                <a:latin typeface="Times New Roman" pitchFamily="18" charset="0"/>
                <a:cs typeface="Times New Roman" pitchFamily="18" charset="0"/>
              </a:rPr>
              <a:t> طويل يشكّل جزءاً من حزام الكتف (حزام الصدر). وتأخذ التَّرْقُـوَة اسمها اللاتيني من (باللاتينية: </a:t>
            </a:r>
            <a:r>
              <a:rPr lang="en-US">
                <a:latin typeface="Times New Roman" pitchFamily="18" charset="0"/>
                <a:cs typeface="Times New Roman" pitchFamily="18" charset="0"/>
              </a:rPr>
              <a:t>clavicula</a:t>
            </a:r>
            <a:r>
              <a:rPr lang="ar-SA">
                <a:latin typeface="Times New Roman" pitchFamily="18" charset="0"/>
                <a:cs typeface="Times New Roman" pitchFamily="18" charset="0"/>
              </a:rPr>
              <a:t>) التي تعني "المفتاح الصغير" وذلك لأنها تدور حول محورها كالمفتاح عندما يكون الكتف مبعَّداً عن الجذع</a:t>
            </a:r>
            <a:r>
              <a:rPr lang="ar-EG">
                <a:latin typeface="Times New Roman" pitchFamily="18" charset="0"/>
                <a:cs typeface="Times New Roman" pitchFamily="18" charset="0"/>
              </a:rPr>
              <a:t> </a:t>
            </a:r>
            <a:r>
              <a:rPr lang="ar-SA">
                <a:latin typeface="Times New Roman" pitchFamily="18" charset="0"/>
                <a:cs typeface="Times New Roman" pitchFamily="18" charset="0"/>
              </a:rPr>
              <a:t>(يمكن </a:t>
            </a:r>
            <a:r>
              <a:rPr lang="ar-EG">
                <a:latin typeface="Times New Roman" pitchFamily="18" charset="0"/>
                <a:cs typeface="Times New Roman" pitchFamily="18" charset="0"/>
              </a:rPr>
              <a:t>الإحساس</a:t>
            </a:r>
            <a:r>
              <a:rPr lang="ar-SA">
                <a:latin typeface="Times New Roman" pitchFamily="18" charset="0"/>
                <a:cs typeface="Times New Roman" pitchFamily="18" charset="0"/>
              </a:rPr>
              <a:t> </a:t>
            </a:r>
            <a:r>
              <a:rPr lang="ar-EG">
                <a:latin typeface="Times New Roman" pitchFamily="18" charset="0"/>
                <a:cs typeface="Times New Roman" pitchFamily="18" charset="0"/>
              </a:rPr>
              <a:t>ب</a:t>
            </a:r>
            <a:r>
              <a:rPr lang="ar-SA">
                <a:latin typeface="Times New Roman" pitchFamily="18" charset="0"/>
                <a:cs typeface="Times New Roman" pitchFamily="18" charset="0"/>
              </a:rPr>
              <a:t>هذه الحركة بواسطة اليد المقابلة لليد المبعَّدة)</a:t>
            </a:r>
            <a:r>
              <a:rPr lang="ar-EG">
                <a:latin typeface="Times New Roman" pitchFamily="18" charset="0"/>
                <a:cs typeface="Times New Roman" pitchFamily="18" charset="0"/>
              </a:rPr>
              <a:t> عند بعض الأشخاص وخاصة </a:t>
            </a:r>
            <a:r>
              <a:rPr lang="ar-SA"/>
              <a:t>الإناث اللواتي قد يملكن قدراً أقل من الشحم في هذه المنطقة</a:t>
            </a:r>
            <a:r>
              <a:rPr lang="ar-SA">
                <a:latin typeface="Times New Roman" pitchFamily="18" charset="0"/>
                <a:cs typeface="Times New Roman" pitchFamily="18" charset="0"/>
              </a:rPr>
              <a:t>. </a:t>
            </a:r>
            <a:endParaRPr lang="en-US">
              <a:latin typeface="Times New Roman" pitchFamily="18" charset="0"/>
              <a:cs typeface="Times New Roman" pitchFamily="18" charset="0"/>
            </a:endParaRPr>
          </a:p>
        </p:txBody>
      </p:sp>
      <p:sp>
        <p:nvSpPr>
          <p:cNvPr id="119814" name="WordArt 6"/>
          <p:cNvSpPr>
            <a:spLocks noChangeArrowheads="1" noChangeShapeType="1" noTextEdit="1"/>
          </p:cNvSpPr>
          <p:nvPr/>
        </p:nvSpPr>
        <p:spPr bwMode="auto">
          <a:xfrm>
            <a:off x="1119232" y="411162"/>
            <a:ext cx="7250185" cy="865189"/>
          </a:xfrm>
          <a:prstGeom prst="rect">
            <a:avLst/>
          </a:prstGeom>
        </p:spPr>
        <p:txBody>
          <a:bodyPr wrap="none" fromWordArt="1">
            <a:prstTxWarp prst="textPlain">
              <a:avLst>
                <a:gd name="adj" fmla="val 50000"/>
              </a:avLst>
            </a:prstTxWarp>
          </a:bodyPr>
          <a:lstStyle/>
          <a:p>
            <a:pPr algn="ctr" rtl="1" fontAlgn="base">
              <a:spcBef>
                <a:spcPct val="0"/>
              </a:spcBef>
              <a:spcAft>
                <a:spcPct val="0"/>
              </a:spcAft>
              <a:defRPr/>
            </a:pPr>
            <a:r>
              <a:rPr lang="ar-EG"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1- عظـم الترقوة: </a:t>
            </a: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Clavicle Bone: </a:t>
            </a:r>
          </a:p>
        </p:txBody>
      </p:sp>
    </p:spTree>
    <p:extLst>
      <p:ext uri="{BB962C8B-B14F-4D97-AF65-F5344CB8AC3E}">
        <p14:creationId xmlns:p14="http://schemas.microsoft.com/office/powerpoint/2010/main" val="1842752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437" name="Picture 5" descr="Gray119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04800"/>
            <a:ext cx="71628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944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3" name="Rectangle 5"/>
          <p:cNvSpPr>
            <a:spLocks noChangeArrowheads="1"/>
          </p:cNvSpPr>
          <p:nvPr/>
        </p:nvSpPr>
        <p:spPr bwMode="auto">
          <a:xfrm>
            <a:off x="152400" y="1143000"/>
            <a:ext cx="883920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rtl="1" fontAlgn="base">
              <a:spcBef>
                <a:spcPct val="0"/>
              </a:spcBef>
              <a:spcAft>
                <a:spcPct val="0"/>
              </a:spcAft>
            </a:pPr>
            <a:r>
              <a:rPr lang="ar-EG" sz="4000" smtClean="0">
                <a:solidFill>
                  <a:srgbClr val="FFFFFF"/>
                </a:solidFill>
              </a:rPr>
              <a:t>وتوجد الترقوة فى الجزء الأمامى الأعلى العلوى للصدر أسفل الرقبة، فى وضع أفقى بين عظم القص من الجهة الداخلية، والنتوء الأخرومى </a:t>
            </a:r>
            <a:r>
              <a:rPr lang="en-US" sz="4000" smtClean="0">
                <a:solidFill>
                  <a:srgbClr val="FFFFFF"/>
                </a:solidFill>
              </a:rPr>
              <a:t>Acromion process</a:t>
            </a:r>
            <a:r>
              <a:rPr lang="ar-EG" sz="4000" smtClean="0">
                <a:solidFill>
                  <a:srgbClr val="FFFFFF"/>
                </a:solidFill>
              </a:rPr>
              <a:t> لعظم اللوح من الخارج0 </a:t>
            </a:r>
            <a:endParaRPr lang="en-US" sz="4000" smtClean="0">
              <a:solidFill>
                <a:srgbClr val="FFFFFF"/>
              </a:solidFill>
            </a:endParaRPr>
          </a:p>
          <a:p>
            <a:pPr algn="r" rtl="1" fontAlgn="base">
              <a:spcBef>
                <a:spcPct val="0"/>
              </a:spcBef>
              <a:spcAft>
                <a:spcPct val="0"/>
              </a:spcAft>
            </a:pPr>
            <a:r>
              <a:rPr lang="ar-EG" sz="4000" smtClean="0">
                <a:solidFill>
                  <a:srgbClr val="FFFFFF"/>
                </a:solidFill>
              </a:rPr>
              <a:t>وعظم الترقوة من العظام الطويلة، لها جسم وطرفان: طرف داخلى وطرف خارجى، وكذلك لها حرفان أمامى وخلفى وسطحان علوى وسفلى0 </a:t>
            </a:r>
          </a:p>
        </p:txBody>
      </p:sp>
    </p:spTree>
    <p:extLst>
      <p:ext uri="{BB962C8B-B14F-4D97-AF65-F5344CB8AC3E}">
        <p14:creationId xmlns:p14="http://schemas.microsoft.com/office/powerpoint/2010/main" val="192482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8" name="WordArt 6"/>
          <p:cNvSpPr>
            <a:spLocks noChangeArrowheads="1" noChangeShapeType="1" noTextEdit="1"/>
          </p:cNvSpPr>
          <p:nvPr/>
        </p:nvSpPr>
        <p:spPr bwMode="auto">
          <a:xfrm>
            <a:off x="3563938" y="260350"/>
            <a:ext cx="5276850" cy="865188"/>
          </a:xfrm>
          <a:prstGeom prst="rect">
            <a:avLst/>
          </a:prstGeom>
        </p:spPr>
        <p:txBody>
          <a:bodyPr wrap="none" fromWordArt="1">
            <a:prstTxWarp prst="textPlain">
              <a:avLst>
                <a:gd name="adj" fmla="val 50000"/>
              </a:avLst>
            </a:prstTxWarp>
          </a:bodyPr>
          <a:lstStyle/>
          <a:p>
            <a:pPr algn="ctr" rtl="1" fontAlgn="base">
              <a:spcBef>
                <a:spcPct val="0"/>
              </a:spcBef>
              <a:spcAft>
                <a:spcPct val="0"/>
              </a:spcAft>
              <a:defRPr/>
            </a:pPr>
            <a:r>
              <a:rPr lang="ar-EG"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الجسم </a:t>
            </a: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Body of Clavicle: </a:t>
            </a:r>
          </a:p>
        </p:txBody>
      </p:sp>
      <p:sp>
        <p:nvSpPr>
          <p:cNvPr id="101380" name="Rectangle 7"/>
          <p:cNvSpPr>
            <a:spLocks noChangeArrowheads="1"/>
          </p:cNvSpPr>
          <p:nvPr/>
        </p:nvSpPr>
        <p:spPr bwMode="auto">
          <a:xfrm>
            <a:off x="539750" y="1268413"/>
            <a:ext cx="7993063"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57200" algn="ctr" rtl="1" fontAlgn="base">
              <a:spcBef>
                <a:spcPct val="0"/>
              </a:spcBef>
              <a:spcAft>
                <a:spcPct val="0"/>
              </a:spcAft>
            </a:pPr>
            <a:r>
              <a:rPr lang="ar-EG" sz="3600" smtClean="0">
                <a:solidFill>
                  <a:srgbClr val="FFFFFF"/>
                </a:solidFill>
                <a:latin typeface="Arial Black" pitchFamily="34" charset="0"/>
              </a:rPr>
              <a:t>وينقسم إلى ثلث خارجى مبطط محدب من الخلف مقعر من الأمام وعلى ثلثين داخليين فى وضع مقعر من الخلف محدب من الأمام0 </a:t>
            </a:r>
            <a:endParaRPr lang="en-US" sz="3600" smtClean="0">
              <a:solidFill>
                <a:srgbClr val="FFFFFF"/>
              </a:solidFill>
              <a:latin typeface="Arial Black" pitchFamily="34" charset="0"/>
            </a:endParaRPr>
          </a:p>
          <a:p>
            <a:pPr indent="457200" algn="ctr" rtl="1" fontAlgn="base">
              <a:spcBef>
                <a:spcPct val="0"/>
              </a:spcBef>
              <a:spcAft>
                <a:spcPct val="0"/>
              </a:spcAft>
            </a:pPr>
            <a:r>
              <a:rPr lang="ar-EG" sz="3600" smtClean="0">
                <a:solidFill>
                  <a:srgbClr val="FFFFFF"/>
                </a:solidFill>
                <a:latin typeface="Arial Black" pitchFamily="34" charset="0"/>
              </a:rPr>
              <a:t>وللجسم سطح علوى يمكن حسه تحت الجلد، وسطح سفلى به ميزاب للعضلة تحت الترقوة فى الجزء الداخلى0 وتتصل بعض الأربطة بالجزء الخارجى لتثبيت عظم الترقوة بعظم اللوح، ولذلك كان هذا الجزء من الترقوة خشناً0 </a:t>
            </a:r>
          </a:p>
        </p:txBody>
      </p:sp>
    </p:spTree>
    <p:extLst>
      <p:ext uri="{BB962C8B-B14F-4D97-AF65-F5344CB8AC3E}">
        <p14:creationId xmlns:p14="http://schemas.microsoft.com/office/powerpoint/2010/main" val="108454987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460" name="Picture 4" descr="Gray2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86868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3493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2" name="WordArt 6"/>
          <p:cNvSpPr>
            <a:spLocks noChangeArrowheads="1" noChangeShapeType="1" noTextEdit="1"/>
          </p:cNvSpPr>
          <p:nvPr/>
        </p:nvSpPr>
        <p:spPr bwMode="auto">
          <a:xfrm>
            <a:off x="2987675" y="260350"/>
            <a:ext cx="5867400" cy="936625"/>
          </a:xfrm>
          <a:prstGeom prst="rect">
            <a:avLst/>
          </a:prstGeom>
        </p:spPr>
        <p:txBody>
          <a:bodyPr wrap="none" fromWordArt="1">
            <a:prstTxWarp prst="textPlain">
              <a:avLst>
                <a:gd name="adj" fmla="val 50000"/>
              </a:avLst>
            </a:prstTxWarp>
          </a:bodyPr>
          <a:lstStyle/>
          <a:p>
            <a:pPr algn="ctr" rtl="1" fontAlgn="base">
              <a:spcBef>
                <a:spcPct val="0"/>
              </a:spcBef>
              <a:spcAft>
                <a:spcPct val="0"/>
              </a:spcAft>
              <a:defRPr/>
            </a:pPr>
            <a:r>
              <a:rPr lang="ar-EG"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الطرف الخارجى: </a:t>
            </a: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Lateral end: </a:t>
            </a:r>
          </a:p>
        </p:txBody>
      </p:sp>
      <p:sp>
        <p:nvSpPr>
          <p:cNvPr id="102404" name="Rectangle 7"/>
          <p:cNvSpPr>
            <a:spLocks noChangeArrowheads="1"/>
          </p:cNvSpPr>
          <p:nvPr/>
        </p:nvSpPr>
        <p:spPr bwMode="auto">
          <a:xfrm>
            <a:off x="395288" y="1268413"/>
            <a:ext cx="83883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Low" rtl="1" fontAlgn="base">
              <a:spcBef>
                <a:spcPct val="0"/>
              </a:spcBef>
              <a:spcAft>
                <a:spcPct val="0"/>
              </a:spcAft>
            </a:pPr>
            <a:r>
              <a:rPr lang="ar-EG" sz="3200" smtClean="0">
                <a:solidFill>
                  <a:srgbClr val="FFFFFF"/>
                </a:solidFill>
                <a:latin typeface="Arial Black" pitchFamily="34" charset="0"/>
              </a:rPr>
              <a:t>مبطط ويوجد عليه سطح بيضى الشكل يتمفصل مع النتوء الأخرومى لعظم اللوح0 </a:t>
            </a:r>
          </a:p>
        </p:txBody>
      </p:sp>
      <p:sp>
        <p:nvSpPr>
          <p:cNvPr id="121865" name="WordArt 9"/>
          <p:cNvSpPr>
            <a:spLocks noChangeArrowheads="1" noChangeShapeType="1" noTextEdit="1"/>
          </p:cNvSpPr>
          <p:nvPr/>
        </p:nvSpPr>
        <p:spPr bwMode="auto">
          <a:xfrm>
            <a:off x="3132138" y="2205038"/>
            <a:ext cx="5553075" cy="719137"/>
          </a:xfrm>
          <a:prstGeom prst="rect">
            <a:avLst/>
          </a:prstGeom>
        </p:spPr>
        <p:txBody>
          <a:bodyPr wrap="none" fromWordArt="1">
            <a:prstTxWarp prst="textPlain">
              <a:avLst>
                <a:gd name="adj" fmla="val 50000"/>
              </a:avLst>
            </a:prstTxWarp>
          </a:bodyPr>
          <a:lstStyle/>
          <a:p>
            <a:pPr algn="ctr" rtl="1" fontAlgn="base">
              <a:spcBef>
                <a:spcPct val="0"/>
              </a:spcBef>
              <a:spcAft>
                <a:spcPct val="0"/>
              </a:spcAft>
              <a:defRPr/>
            </a:pPr>
            <a:r>
              <a:rPr lang="ar-EG"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الطرف الداخلى: </a:t>
            </a:r>
            <a:r>
              <a:rPr lang="en-US"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Medial End: </a:t>
            </a:r>
          </a:p>
        </p:txBody>
      </p:sp>
      <p:sp>
        <p:nvSpPr>
          <p:cNvPr id="102406" name="Rectangle 10"/>
          <p:cNvSpPr>
            <a:spLocks noChangeArrowheads="1"/>
          </p:cNvSpPr>
          <p:nvPr/>
        </p:nvSpPr>
        <p:spPr bwMode="auto">
          <a:xfrm>
            <a:off x="611188" y="2924175"/>
            <a:ext cx="7848600" cy="338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indent="457200" algn="ctr" rtl="1" fontAlgn="base">
              <a:spcBef>
                <a:spcPct val="0"/>
              </a:spcBef>
              <a:spcAft>
                <a:spcPct val="0"/>
              </a:spcAft>
            </a:pPr>
            <a:r>
              <a:rPr lang="ar-EG" sz="3600" smtClean="0">
                <a:solidFill>
                  <a:srgbClr val="FFFFFF"/>
                </a:solidFill>
                <a:latin typeface="Arial Black" pitchFamily="34" charset="0"/>
              </a:rPr>
              <a:t>منشورى الشكل يتمفصل مع الزاوية العليا الخارجية لعظم القص وكذلك مع غضروف الضلع الأول (السطح العلوى)0 </a:t>
            </a:r>
            <a:endParaRPr lang="en-US" sz="3600" smtClean="0">
              <a:solidFill>
                <a:srgbClr val="FFFFFF"/>
              </a:solidFill>
              <a:latin typeface="Arial Black" pitchFamily="34" charset="0"/>
            </a:endParaRPr>
          </a:p>
          <a:p>
            <a:pPr indent="457200" algn="ctr" rtl="1" fontAlgn="base">
              <a:spcBef>
                <a:spcPct val="0"/>
              </a:spcBef>
              <a:spcAft>
                <a:spcPct val="0"/>
              </a:spcAft>
            </a:pPr>
            <a:r>
              <a:rPr lang="ar-EG" sz="3600" smtClean="0">
                <a:solidFill>
                  <a:srgbClr val="FFFFFF"/>
                </a:solidFill>
                <a:latin typeface="Arial Black" pitchFamily="34" charset="0"/>
              </a:rPr>
              <a:t>ويلاحظ أن أضعف جزء فى الترقوة هو عند اتصال الثلث الخارجى بالثلثين الداخليين ولذلك فهو أكثر أجزاء الترقوة تعرضاً للكسر0 </a:t>
            </a:r>
          </a:p>
        </p:txBody>
      </p:sp>
    </p:spTree>
    <p:extLst>
      <p:ext uri="{BB962C8B-B14F-4D97-AF65-F5344CB8AC3E}">
        <p14:creationId xmlns:p14="http://schemas.microsoft.com/office/powerpoint/2010/main" val="3590830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ar-SA" b="1"/>
              <a:t>العظم اللامي</a:t>
            </a:r>
            <a:r>
              <a:rPr lang="en-US"/>
              <a:t> </a:t>
            </a:r>
          </a:p>
        </p:txBody>
      </p:sp>
      <p:pic>
        <p:nvPicPr>
          <p:cNvPr id="59397" name="Picture 5" descr="صورة معبرة عن الموضوع عظم لامي">
            <a:hlinkClick r:id="rId2" tooltip="&quot;صورة معبرة عن الموضوع عظم لامي&quo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66800"/>
            <a:ext cx="2381250"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8" name="Rectangle 6"/>
          <p:cNvSpPr>
            <a:spLocks noChangeArrowheads="1"/>
          </p:cNvSpPr>
          <p:nvPr/>
        </p:nvSpPr>
        <p:spPr bwMode="auto">
          <a:xfrm>
            <a:off x="3124200" y="1554163"/>
            <a:ext cx="5607050" cy="584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r" rtl="1" fontAlgn="base">
              <a:spcBef>
                <a:spcPct val="0"/>
              </a:spcBef>
              <a:spcAft>
                <a:spcPct val="0"/>
              </a:spcAft>
            </a:pPr>
            <a:r>
              <a:rPr lang="ar-EG" sz="2400" b="1" smtClean="0">
                <a:solidFill>
                  <a:srgbClr val="FFFFFF"/>
                </a:solidFill>
                <a:latin typeface="Arial" pitchFamily="34" charset="0"/>
              </a:rPr>
              <a:t>العظم اللاّمِيّ</a:t>
            </a:r>
            <a:r>
              <a:rPr lang="ar-EG" sz="2400" smtClean="0">
                <a:solidFill>
                  <a:srgbClr val="FFFFFF"/>
                </a:solidFill>
                <a:latin typeface="Arial" pitchFamily="34" charset="0"/>
              </a:rPr>
              <a:t> : هو </a:t>
            </a:r>
            <a:r>
              <a:rPr lang="ar-EG" sz="2400" smtClean="0">
                <a:solidFill>
                  <a:srgbClr val="FFFFFF"/>
                </a:solidFill>
                <a:latin typeface="Arial" pitchFamily="34" charset="0"/>
                <a:hlinkClick r:id="rId4" tooltip="عظم"/>
              </a:rPr>
              <a:t>عظم</a:t>
            </a:r>
            <a:r>
              <a:rPr lang="ar-EG" sz="2400" smtClean="0">
                <a:solidFill>
                  <a:srgbClr val="FFFFFF"/>
                </a:solidFill>
                <a:latin typeface="Arial" pitchFamily="34" charset="0"/>
              </a:rPr>
              <a:t> على شكل </a:t>
            </a:r>
            <a:r>
              <a:rPr lang="ar-EG" sz="2400" smtClean="0">
                <a:solidFill>
                  <a:srgbClr val="FFFFFF"/>
                </a:solidFill>
                <a:latin typeface="Arial" pitchFamily="34" charset="0"/>
                <a:hlinkClick r:id="rId5" tooltip="حدوة"/>
              </a:rPr>
              <a:t>حدوة</a:t>
            </a:r>
            <a:r>
              <a:rPr lang="ar-EG" sz="2400" smtClean="0">
                <a:solidFill>
                  <a:srgbClr val="FFFFFF"/>
                </a:solidFill>
                <a:latin typeface="Arial" pitchFamily="34" charset="0"/>
              </a:rPr>
              <a:t> يقع في مقدمة </a:t>
            </a:r>
            <a:r>
              <a:rPr lang="ar-EG" sz="2400" smtClean="0">
                <a:solidFill>
                  <a:srgbClr val="FFFFFF"/>
                </a:solidFill>
                <a:latin typeface="Arial" pitchFamily="34" charset="0"/>
                <a:hlinkClick r:id="rId6" tooltip="رقبة"/>
              </a:rPr>
              <a:t>الرقبة</a:t>
            </a:r>
            <a:r>
              <a:rPr lang="ar-EG" sz="2400" smtClean="0">
                <a:solidFill>
                  <a:srgbClr val="FFFFFF"/>
                </a:solidFill>
                <a:latin typeface="Arial" pitchFamily="34" charset="0"/>
              </a:rPr>
              <a:t> تحت </a:t>
            </a:r>
            <a:r>
              <a:rPr lang="ar-EG" sz="2400" smtClean="0">
                <a:solidFill>
                  <a:srgbClr val="FFFFFF"/>
                </a:solidFill>
                <a:latin typeface="Arial" pitchFamily="34" charset="0"/>
                <a:hlinkClick r:id="rId7" tooltip="ذقن"/>
              </a:rPr>
              <a:t>الذقن</a:t>
            </a:r>
            <a:r>
              <a:rPr lang="ar-EG" sz="2400" smtClean="0">
                <a:solidFill>
                  <a:srgbClr val="FFFFFF"/>
                </a:solidFill>
                <a:latin typeface="Arial" pitchFamily="34" charset="0"/>
              </a:rPr>
              <a:t> وفوق </a:t>
            </a:r>
            <a:r>
              <a:rPr lang="ar-EG" sz="2400" smtClean="0">
                <a:solidFill>
                  <a:srgbClr val="FFFFFF"/>
                </a:solidFill>
                <a:latin typeface="Arial" pitchFamily="34" charset="0"/>
                <a:hlinkClick r:id="rId8" tooltip="غضروف درقي"/>
              </a:rPr>
              <a:t>الغضروف الدرقي</a:t>
            </a:r>
            <a:r>
              <a:rPr lang="ar-EG" sz="2400" smtClean="0">
                <a:solidFill>
                  <a:srgbClr val="FFFFFF"/>
                </a:solidFill>
                <a:latin typeface="Arial" pitchFamily="34" charset="0"/>
              </a:rPr>
              <a:t>, تتصل به عضلاتٌ عديدةٌ تمسكه بحذر، منها</a:t>
            </a:r>
            <a:r>
              <a:rPr lang="ar-EG" sz="2400" smtClean="0">
                <a:solidFill>
                  <a:srgbClr val="FFFFFF"/>
                </a:solidFill>
                <a:latin typeface="Arial" pitchFamily="34" charset="0"/>
                <a:hlinkClick r:id="rId9" tooltip="اللسان"/>
              </a:rPr>
              <a:t>اللسان</a:t>
            </a:r>
            <a:r>
              <a:rPr lang="ar-EG" sz="2400" smtClean="0">
                <a:solidFill>
                  <a:srgbClr val="FFFFFF"/>
                </a:solidFill>
                <a:latin typeface="Arial" pitchFamily="34" charset="0"/>
              </a:rPr>
              <a:t> وقاعدة </a:t>
            </a:r>
            <a:r>
              <a:rPr lang="ar-EG" sz="2400" smtClean="0">
                <a:solidFill>
                  <a:srgbClr val="FFFFFF"/>
                </a:solidFill>
                <a:latin typeface="Arial" pitchFamily="34" charset="0"/>
                <a:hlinkClick r:id="rId10" tooltip="الجمجمة"/>
              </a:rPr>
              <a:t>الجمجمة</a:t>
            </a:r>
            <a:r>
              <a:rPr lang="ar-EG" sz="2400" smtClean="0">
                <a:solidFill>
                  <a:srgbClr val="FFFFFF"/>
                </a:solidFill>
                <a:latin typeface="Arial" pitchFamily="34" charset="0"/>
              </a:rPr>
              <a:t> والغضروف الدرقي </a:t>
            </a:r>
            <a:r>
              <a:rPr lang="ar-EG" sz="2400" smtClean="0">
                <a:solidFill>
                  <a:srgbClr val="FFFFFF"/>
                </a:solidFill>
                <a:latin typeface="Arial" pitchFamily="34" charset="0"/>
                <a:hlinkClick r:id="rId11" tooltip="لسان المزمار"/>
              </a:rPr>
              <a:t>ولسان المزمار</a:t>
            </a:r>
            <a:r>
              <a:rPr lang="ar-EG" sz="2400" smtClean="0">
                <a:solidFill>
                  <a:srgbClr val="FFFFFF"/>
                </a:solidFill>
                <a:latin typeface="Arial" pitchFamily="34" charset="0"/>
              </a:rPr>
              <a:t>، وهو الغضروف الوحيد المنفصل عن </a:t>
            </a:r>
            <a:r>
              <a:rPr lang="ar-EG" sz="2400" smtClean="0">
                <a:solidFill>
                  <a:srgbClr val="FFFFFF"/>
                </a:solidFill>
                <a:latin typeface="Arial" pitchFamily="34" charset="0"/>
                <a:hlinkClick r:id="rId12" tooltip="الهيكل العظمي"/>
              </a:rPr>
              <a:t>الهيكل العظمي</a:t>
            </a:r>
            <a:r>
              <a:rPr lang="ar-EG" sz="2400" smtClean="0">
                <a:solidFill>
                  <a:srgbClr val="FFFFFF"/>
                </a:solidFill>
                <a:latin typeface="Arial" pitchFamily="34" charset="0"/>
              </a:rPr>
              <a:t>. يوجد العظم اللامي في المحور الهيكلي في خط منتصف الجسم.</a:t>
            </a:r>
          </a:p>
          <a:p>
            <a:pPr algn="r" rtl="1" fontAlgn="base">
              <a:spcBef>
                <a:spcPct val="0"/>
              </a:spcBef>
              <a:spcAft>
                <a:spcPct val="0"/>
              </a:spcAft>
            </a:pPr>
            <a:endParaRPr lang="ar-EG" sz="2400" smtClean="0">
              <a:solidFill>
                <a:srgbClr val="FFFFFF"/>
              </a:solidFill>
              <a:latin typeface="Arial" pitchFamily="34" charset="0"/>
            </a:endParaRPr>
          </a:p>
          <a:p>
            <a:pPr algn="r" rtl="1" fontAlgn="base">
              <a:spcBef>
                <a:spcPct val="0"/>
              </a:spcBef>
              <a:spcAft>
                <a:spcPct val="0"/>
              </a:spcAft>
            </a:pPr>
            <a:endParaRPr lang="ar-EG" sz="2400" smtClean="0">
              <a:solidFill>
                <a:srgbClr val="FFFFFF"/>
              </a:solidFill>
              <a:latin typeface="Arial" pitchFamily="34" charset="0"/>
            </a:endParaRPr>
          </a:p>
          <a:p>
            <a:pPr algn="r" rtl="1" fontAlgn="base">
              <a:spcBef>
                <a:spcPct val="0"/>
              </a:spcBef>
              <a:spcAft>
                <a:spcPct val="0"/>
              </a:spcAft>
            </a:pPr>
            <a:endParaRPr lang="ar-EG" smtClean="0">
              <a:solidFill>
                <a:srgbClr val="FFFFFF"/>
              </a:solidFill>
              <a:latin typeface="Arial" pitchFamily="34" charset="0"/>
            </a:endParaRPr>
          </a:p>
          <a:p>
            <a:pPr algn="r" rtl="1" fontAlgn="base">
              <a:spcBef>
                <a:spcPct val="0"/>
              </a:spcBef>
              <a:spcAft>
                <a:spcPct val="0"/>
              </a:spcAft>
            </a:pPr>
            <a:endParaRPr lang="ar-EG" smtClean="0">
              <a:solidFill>
                <a:srgbClr val="FFFFFF"/>
              </a:solidFill>
              <a:latin typeface="Arial" pitchFamily="34" charset="0"/>
            </a:endParaRPr>
          </a:p>
          <a:p>
            <a:pPr algn="r" rtl="1" fontAlgn="base">
              <a:spcBef>
                <a:spcPct val="0"/>
              </a:spcBef>
              <a:spcAft>
                <a:spcPct val="0"/>
              </a:spcAft>
            </a:pPr>
            <a:endParaRPr lang="ar-EG" smtClean="0">
              <a:solidFill>
                <a:srgbClr val="FFFFFF"/>
              </a:solidFill>
              <a:latin typeface="Arial" pitchFamily="34" charset="0"/>
            </a:endParaRPr>
          </a:p>
          <a:p>
            <a:pPr algn="r" rtl="1" fontAlgn="base">
              <a:spcBef>
                <a:spcPct val="0"/>
              </a:spcBef>
              <a:spcAft>
                <a:spcPct val="0"/>
              </a:spcAft>
            </a:pPr>
            <a:endParaRPr lang="ar-EG" smtClean="0">
              <a:solidFill>
                <a:srgbClr val="FFFFFF"/>
              </a:solidFill>
              <a:latin typeface="Arial" pitchFamily="34" charset="0"/>
            </a:endParaRPr>
          </a:p>
          <a:p>
            <a:pPr algn="r" rtl="1" fontAlgn="base">
              <a:spcBef>
                <a:spcPct val="0"/>
              </a:spcBef>
              <a:spcAft>
                <a:spcPct val="0"/>
              </a:spcAft>
            </a:pPr>
            <a:endParaRPr lang="ar-EG" smtClean="0">
              <a:solidFill>
                <a:srgbClr val="FFFFFF"/>
              </a:solidFill>
              <a:latin typeface="Arial" pitchFamily="34" charset="0"/>
            </a:endParaRPr>
          </a:p>
          <a:p>
            <a:pPr algn="r" rtl="1" fontAlgn="base">
              <a:spcBef>
                <a:spcPct val="0"/>
              </a:spcBef>
              <a:spcAft>
                <a:spcPct val="0"/>
              </a:spcAft>
            </a:pPr>
            <a:endParaRPr lang="ar-EG" smtClean="0">
              <a:solidFill>
                <a:srgbClr val="FFFFFF"/>
              </a:solidFill>
              <a:latin typeface="Arial" pitchFamily="34" charset="0"/>
            </a:endParaRPr>
          </a:p>
          <a:p>
            <a:pPr algn="r" rtl="1" fontAlgn="base">
              <a:spcBef>
                <a:spcPct val="0"/>
              </a:spcBef>
              <a:spcAft>
                <a:spcPct val="0"/>
              </a:spcAft>
            </a:pPr>
            <a:endParaRPr lang="ar-EG" smtClean="0">
              <a:solidFill>
                <a:srgbClr val="FFFFFF"/>
              </a:solidFill>
              <a:latin typeface="Arial" pitchFamily="34" charset="0"/>
            </a:endParaRPr>
          </a:p>
          <a:p>
            <a:pPr algn="r" rtl="1" fontAlgn="base">
              <a:spcBef>
                <a:spcPct val="0"/>
              </a:spcBef>
              <a:spcAft>
                <a:spcPct val="0"/>
              </a:spcAft>
            </a:pPr>
            <a:endParaRPr lang="ar-EG" smtClean="0">
              <a:solidFill>
                <a:srgbClr val="FFFFFF"/>
              </a:solidFill>
              <a:latin typeface="Arial" pitchFamily="34" charset="0"/>
            </a:endParaRPr>
          </a:p>
          <a:p>
            <a:pPr algn="r" rtl="1" fontAlgn="base">
              <a:spcBef>
                <a:spcPct val="0"/>
              </a:spcBef>
              <a:spcAft>
                <a:spcPct val="0"/>
              </a:spcAft>
            </a:pPr>
            <a:endParaRPr lang="ar-EG" smtClean="0">
              <a:solidFill>
                <a:srgbClr val="FFFFFF"/>
              </a:solidFill>
              <a:latin typeface="Arial" pitchFamily="34" charset="0"/>
            </a:endParaRPr>
          </a:p>
        </p:txBody>
      </p:sp>
      <p:pic>
        <p:nvPicPr>
          <p:cNvPr id="59399" name="Picture 7" descr="جِسْم العظْم اللاّمي"/>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15000" y="4191000"/>
            <a:ext cx="3429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401" name="Picture 9" descr="الهيكل العظمي Skeletal System"/>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3810000"/>
            <a:ext cx="55626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155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2590800" y="228600"/>
            <a:ext cx="8229600" cy="4525963"/>
          </a:xfrm>
        </p:spPr>
        <p:txBody>
          <a:bodyPr/>
          <a:lstStyle/>
          <a:p>
            <a:pPr lvl="4"/>
            <a:r>
              <a:rPr lang="ar-EG" sz="4000">
                <a:solidFill>
                  <a:srgbClr val="FFFF00"/>
                </a:solidFill>
              </a:rPr>
              <a:t>اشكال عظام الترقوة</a:t>
            </a:r>
            <a:endParaRPr lang="en-US" sz="4000">
              <a:solidFill>
                <a:srgbClr val="FFFF00"/>
              </a:solidFill>
            </a:endParaRPr>
          </a:p>
          <a:p>
            <a:pPr lvl="4">
              <a:buFont typeface="Wingdings" pitchFamily="2" charset="2"/>
              <a:buNone/>
            </a:pPr>
            <a:endParaRPr lang="en-US" sz="4000">
              <a:solidFill>
                <a:srgbClr val="FFFF00"/>
              </a:solidFill>
            </a:endParaRPr>
          </a:p>
        </p:txBody>
      </p:sp>
      <p:sp>
        <p:nvSpPr>
          <p:cNvPr id="61447" name="AutoShape 7" descr="2Q=="/>
          <p:cNvSpPr>
            <a:spLocks noChangeAspect="1" noChangeArrowheads="1"/>
          </p:cNvSpPr>
          <p:nvPr/>
        </p:nvSpPr>
        <p:spPr bwMode="auto">
          <a:xfrm>
            <a:off x="8924925" y="460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pPr algn="r" rtl="1" fontAlgn="base">
              <a:spcBef>
                <a:spcPct val="0"/>
              </a:spcBef>
              <a:spcAft>
                <a:spcPct val="0"/>
              </a:spcAft>
            </a:pPr>
            <a:endParaRPr lang="ar-EG" smtClean="0">
              <a:solidFill>
                <a:srgbClr val="FFFFFF"/>
              </a:solidFill>
            </a:endParaRPr>
          </a:p>
        </p:txBody>
      </p:sp>
      <p:sp>
        <p:nvSpPr>
          <p:cNvPr id="61449" name="AutoShape 9" descr="2Q=="/>
          <p:cNvSpPr>
            <a:spLocks noChangeAspect="1" noChangeArrowheads="1"/>
          </p:cNvSpPr>
          <p:nvPr/>
        </p:nvSpPr>
        <p:spPr bwMode="auto">
          <a:xfrm>
            <a:off x="8924925" y="460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pPr algn="r" rtl="1" fontAlgn="base">
              <a:spcBef>
                <a:spcPct val="0"/>
              </a:spcBef>
              <a:spcAft>
                <a:spcPct val="0"/>
              </a:spcAft>
            </a:pPr>
            <a:endParaRPr lang="ar-EG" smtClean="0">
              <a:solidFill>
                <a:srgbClr val="FFFFFF"/>
              </a:solidFill>
            </a:endParaRPr>
          </a:p>
        </p:txBody>
      </p:sp>
      <p:sp>
        <p:nvSpPr>
          <p:cNvPr id="61451" name="AutoShape 11" descr="2Q=="/>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a:lstStyle/>
          <a:p>
            <a:pPr algn="r" rtl="1" fontAlgn="base">
              <a:spcBef>
                <a:spcPct val="0"/>
              </a:spcBef>
              <a:spcAft>
                <a:spcPct val="0"/>
              </a:spcAft>
            </a:pPr>
            <a:endParaRPr lang="ar-EG" smtClean="0">
              <a:solidFill>
                <a:srgbClr val="FFFFFF"/>
              </a:solidFill>
            </a:endParaRPr>
          </a:p>
        </p:txBody>
      </p:sp>
      <p:pic>
        <p:nvPicPr>
          <p:cNvPr id="61460" name="Picture 20" descr="8304732994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447800"/>
            <a:ext cx="70866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3563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484" name="Picture 4" descr="858px-Human_arm_bones_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0"/>
            <a:ext cx="8172450" cy="7172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334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ar-EG"/>
              <a:t>وظائف الترقوة</a:t>
            </a:r>
            <a:endParaRPr lang="en-US"/>
          </a:p>
        </p:txBody>
      </p:sp>
      <p:sp>
        <p:nvSpPr>
          <p:cNvPr id="149507" name="Rectangle 3"/>
          <p:cNvSpPr>
            <a:spLocks noGrp="1" noChangeArrowheads="1"/>
          </p:cNvSpPr>
          <p:nvPr>
            <p:ph type="body" idx="1"/>
          </p:nvPr>
        </p:nvSpPr>
        <p:spPr/>
        <p:txBody>
          <a:bodyPr/>
          <a:lstStyle/>
          <a:p>
            <a:r>
              <a:rPr lang="ar-SA"/>
              <a:t>تقدم دعماً صلباً للكتف والطرف ويؤدي هذا الترتيب إلى حفظ الطرف العلوي (الذراع) بعيداً عن الصدر ليتمتع بأقصى مدى ممكن من الحركة. </a:t>
            </a:r>
            <a:endParaRPr lang="ar-EG"/>
          </a:p>
          <a:p>
            <a:r>
              <a:rPr lang="ar-SA"/>
              <a:t>تنقل الضغوط والتأثيرات ال</a:t>
            </a:r>
            <a:r>
              <a:rPr lang="ar-EG"/>
              <a:t>خارجية</a:t>
            </a:r>
            <a:r>
              <a:rPr lang="ar-SA"/>
              <a:t> من الطرف العلوي إلى الهيكل العظمي المحوري</a:t>
            </a:r>
            <a:r>
              <a:rPr lang="ar-EG"/>
              <a:t>.</a:t>
            </a:r>
            <a:endParaRPr lang="en-US"/>
          </a:p>
        </p:txBody>
      </p:sp>
    </p:spTree>
    <p:extLst>
      <p:ext uri="{BB962C8B-B14F-4D97-AF65-F5344CB8AC3E}">
        <p14:creationId xmlns:p14="http://schemas.microsoft.com/office/powerpoint/2010/main" val="3725224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ar-EG" sz="4000" b="1"/>
              <a:t>التطور</a:t>
            </a:r>
            <a:r>
              <a:rPr lang="ar-SA" sz="4000" b="1"/>
              <a:t/>
            </a:r>
            <a:br>
              <a:rPr lang="ar-SA" sz="4000" b="1"/>
            </a:br>
            <a:endParaRPr lang="en-US" sz="4000" b="1"/>
          </a:p>
        </p:txBody>
      </p:sp>
      <p:sp>
        <p:nvSpPr>
          <p:cNvPr id="150531" name="Rectangle 3"/>
          <p:cNvSpPr>
            <a:spLocks noGrp="1" noChangeArrowheads="1"/>
          </p:cNvSpPr>
          <p:nvPr>
            <p:ph type="body" idx="1"/>
          </p:nvPr>
        </p:nvSpPr>
        <p:spPr/>
        <p:txBody>
          <a:bodyPr/>
          <a:lstStyle/>
          <a:p>
            <a:r>
              <a:rPr lang="ar-SA"/>
              <a:t>التَّرْقُـوَة هي أولى العظام التي تبدأ عملية الت</a:t>
            </a:r>
            <a:r>
              <a:rPr lang="ar-EG"/>
              <a:t>م</a:t>
            </a:r>
            <a:r>
              <a:rPr lang="ar-SA"/>
              <a:t>عظم (ترسيب </a:t>
            </a:r>
            <a:r>
              <a:rPr lang="ar-EG"/>
              <a:t>أملاح الكالسيوم </a:t>
            </a:r>
            <a:r>
              <a:rPr lang="ar-SA"/>
              <a:t>) وذلك أثناء تطور الجنين وخلال الأسبوعين ال</a:t>
            </a:r>
            <a:r>
              <a:rPr lang="ar-EG"/>
              <a:t>سابع والثامن</a:t>
            </a:r>
            <a:r>
              <a:rPr lang="ar-SA"/>
              <a:t> من الحمل. ولكنها مع ذلك إحدى آخر العظام التي تنهي هذه العملية وذلك حوالي السنة 21الى 25 من العمر</a:t>
            </a:r>
            <a:r>
              <a:rPr lang="ar-EG"/>
              <a:t> وبذلك تتم عملية التمعظم للترقوة.</a:t>
            </a:r>
            <a:endParaRPr lang="en-US"/>
          </a:p>
        </p:txBody>
      </p:sp>
    </p:spTree>
    <p:extLst>
      <p:ext uri="{BB962C8B-B14F-4D97-AF65-F5344CB8AC3E}">
        <p14:creationId xmlns:p14="http://schemas.microsoft.com/office/powerpoint/2010/main" val="11573744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ar-SA" sz="4000" b="1"/>
              <a:t>إصابات </a:t>
            </a:r>
            <a:r>
              <a:rPr lang="ar-EG" sz="4000" b="1"/>
              <a:t>ا</a:t>
            </a:r>
            <a:r>
              <a:rPr lang="ar-SA" sz="4000" b="1"/>
              <a:t>لتَّرْقُـوَة</a:t>
            </a:r>
            <a:br>
              <a:rPr lang="ar-SA" sz="4000" b="1"/>
            </a:br>
            <a:endParaRPr lang="en-US" sz="4000" b="1"/>
          </a:p>
        </p:txBody>
      </p:sp>
      <p:sp>
        <p:nvSpPr>
          <p:cNvPr id="151555" name="Rectangle 3"/>
          <p:cNvSpPr>
            <a:spLocks noGrp="1" noChangeArrowheads="1"/>
          </p:cNvSpPr>
          <p:nvPr>
            <p:ph type="body" idx="1"/>
          </p:nvPr>
        </p:nvSpPr>
        <p:spPr/>
        <p:txBody>
          <a:bodyPr/>
          <a:lstStyle/>
          <a:p>
            <a:r>
              <a:rPr lang="ar-SA"/>
              <a:t>الخلع الأخرمي الترقوي</a:t>
            </a:r>
          </a:p>
          <a:p>
            <a:r>
              <a:rPr lang="ar-SA"/>
              <a:t>الخلع القصي الترقوي</a:t>
            </a:r>
          </a:p>
          <a:p>
            <a:r>
              <a:rPr lang="ar-SA"/>
              <a:t>كسر التَّرقُوَة</a:t>
            </a:r>
            <a:endParaRPr lang="en-US"/>
          </a:p>
        </p:txBody>
      </p:sp>
    </p:spTree>
    <p:extLst>
      <p:ext uri="{BB962C8B-B14F-4D97-AF65-F5344CB8AC3E}">
        <p14:creationId xmlns:p14="http://schemas.microsoft.com/office/powerpoint/2010/main" val="50782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en-US"/>
          </a:p>
        </p:txBody>
      </p:sp>
      <p:sp>
        <p:nvSpPr>
          <p:cNvPr id="22531" name="Rectangle 3"/>
          <p:cNvSpPr>
            <a:spLocks noGrp="1" noChangeArrowheads="1"/>
          </p:cNvSpPr>
          <p:nvPr>
            <p:ph type="body" idx="1"/>
          </p:nvPr>
        </p:nvSpPr>
        <p:spPr/>
        <p:txBody>
          <a:bodyPr/>
          <a:lstStyle/>
          <a:p>
            <a:endParaRPr lang="en-US"/>
          </a:p>
        </p:txBody>
      </p:sp>
      <p:pic>
        <p:nvPicPr>
          <p:cNvPr id="22532" name="Picture 4" descr="ii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000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89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533400" y="228600"/>
            <a:ext cx="8229600" cy="5897563"/>
          </a:xfrm>
        </p:spPr>
        <p:txBody>
          <a:bodyPr/>
          <a:lstStyle/>
          <a:p>
            <a:r>
              <a:rPr lang="ar-EG" sz="4400" b="1" u="sng">
                <a:solidFill>
                  <a:srgbClr val="FFFF00"/>
                </a:solidFill>
              </a:rPr>
              <a:t>وظيفة الهيكل العظمي</a:t>
            </a:r>
            <a:r>
              <a:rPr lang="ar-EG" b="1" u="sng">
                <a:solidFill>
                  <a:srgbClr val="990000"/>
                </a:solidFill>
              </a:rPr>
              <a:t>:</a:t>
            </a:r>
            <a:r>
              <a:rPr lang="ar-EG">
                <a:solidFill>
                  <a:srgbClr val="990000"/>
                </a:solidFill>
              </a:rPr>
              <a:t>	</a:t>
            </a:r>
          </a:p>
          <a:p>
            <a:endParaRPr lang="ar-EG" sz="2400">
              <a:solidFill>
                <a:srgbClr val="990000"/>
              </a:solidFill>
            </a:endParaRPr>
          </a:p>
          <a:p>
            <a:r>
              <a:rPr lang="ar-EG" sz="2400"/>
              <a:t>ـ تعمل العظام كروافع ميكانيكية لتسهيل حركة الانسان</a:t>
            </a:r>
          </a:p>
          <a:p>
            <a:r>
              <a:rPr lang="ar-EG" sz="2400"/>
              <a:t>يكون المحور الأساسي للجسم.	</a:t>
            </a:r>
          </a:p>
          <a:p>
            <a:r>
              <a:rPr lang="ar-EG" sz="2400"/>
              <a:t>ـ يكسب الجسم شكله وقوامه.	</a:t>
            </a:r>
          </a:p>
          <a:p>
            <a:r>
              <a:rPr lang="ar-EG" sz="2400"/>
              <a:t>ـ حماية الأحشاء والأعضاء المختلفة.	</a:t>
            </a:r>
          </a:p>
          <a:p>
            <a:r>
              <a:rPr lang="ar-EG" sz="2400"/>
              <a:t>ـ تتصل بعظامه عضلات الجسم الإرادية.	</a:t>
            </a:r>
          </a:p>
          <a:p>
            <a:r>
              <a:rPr lang="ar-EG" sz="2400"/>
              <a:t>ـ تحتوي عظامه على نخاع العظم الأحمر والذي تتكون فيه وتنضج كرات الدم المختلفة.	</a:t>
            </a:r>
          </a:p>
          <a:p>
            <a:r>
              <a:rPr lang="ar-EG" sz="2400"/>
              <a:t>ـ يعتبر مصدراً لأملاح الكالسيوم في الجسم.	</a:t>
            </a:r>
            <a:endParaRPr lang="en-US" sz="2400"/>
          </a:p>
        </p:txBody>
      </p:sp>
    </p:spTree>
    <p:extLst>
      <p:ext uri="{BB962C8B-B14F-4D97-AF65-F5344CB8AC3E}">
        <p14:creationId xmlns:p14="http://schemas.microsoft.com/office/powerpoint/2010/main" val="4209532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152400" y="152400"/>
            <a:ext cx="8686800" cy="6126163"/>
          </a:xfrm>
        </p:spPr>
        <p:txBody>
          <a:bodyPr/>
          <a:lstStyle/>
          <a:p>
            <a:r>
              <a:rPr lang="ar-EG" sz="4800" b="1" u="sng">
                <a:solidFill>
                  <a:srgbClr val="FFFF00"/>
                </a:solidFill>
              </a:rPr>
              <a:t>أنواع العظام</a:t>
            </a:r>
            <a:r>
              <a:rPr lang="ar-EG">
                <a:solidFill>
                  <a:srgbClr val="990000"/>
                </a:solidFill>
              </a:rPr>
              <a:t>:	</a:t>
            </a:r>
          </a:p>
          <a:p>
            <a:r>
              <a:rPr lang="ar-EG"/>
              <a:t>وتنقسم العظام من حيث الشكل إلى عدة أنواع هي:	</a:t>
            </a:r>
          </a:p>
          <a:p>
            <a:r>
              <a:rPr lang="ar-EG"/>
              <a:t>ـ عظام طولية: مثل عظمة الزند والفخد والساق والساعد	</a:t>
            </a:r>
          </a:p>
          <a:p>
            <a:r>
              <a:rPr lang="ar-EG"/>
              <a:t>عظام قصيرة: مثل عظام الرسغين والمشط والسلاميات	.</a:t>
            </a:r>
          </a:p>
          <a:p>
            <a:r>
              <a:rPr lang="ar-EG"/>
              <a:t>عظام غير منتظمة الشكل: مثل عظام الفقرات.	</a:t>
            </a:r>
          </a:p>
          <a:p>
            <a:r>
              <a:rPr lang="ar-EG"/>
              <a:t>عظام مفلطحة: مثل عظمة لوحة الكتف.</a:t>
            </a:r>
          </a:p>
          <a:p>
            <a:r>
              <a:rPr lang="ar-EG"/>
              <a:t>عظام السمسمية : مثل الردفة </a:t>
            </a:r>
          </a:p>
          <a:p>
            <a:r>
              <a:rPr lang="ar-EG"/>
              <a:t>عظام مجوفة : عظام الجمجمة	</a:t>
            </a:r>
            <a:r>
              <a:rPr lang="en-US"/>
              <a:t> </a:t>
            </a:r>
          </a:p>
        </p:txBody>
      </p:sp>
    </p:spTree>
    <p:extLst>
      <p:ext uri="{BB962C8B-B14F-4D97-AF65-F5344CB8AC3E}">
        <p14:creationId xmlns:p14="http://schemas.microsoft.com/office/powerpoint/2010/main" val="1870901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0"/>
            <a:ext cx="8229600" cy="1295400"/>
          </a:xfrm>
        </p:spPr>
        <p:txBody>
          <a:bodyPr/>
          <a:lstStyle/>
          <a:p>
            <a:r>
              <a:rPr lang="ar-EG"/>
              <a:t>تركيب العظام</a:t>
            </a:r>
            <a:endParaRPr lang="en-US"/>
          </a:p>
        </p:txBody>
      </p:sp>
      <p:sp>
        <p:nvSpPr>
          <p:cNvPr id="35843" name="AutoShape 3"/>
          <p:cNvSpPr>
            <a:spLocks noChangeArrowheads="1"/>
          </p:cNvSpPr>
          <p:nvPr/>
        </p:nvSpPr>
        <p:spPr bwMode="auto">
          <a:xfrm>
            <a:off x="4800600" y="1143000"/>
            <a:ext cx="4038600" cy="1752600"/>
          </a:xfrm>
          <a:prstGeom prst="wedgeEllipseCallout">
            <a:avLst>
              <a:gd name="adj1" fmla="val 23426"/>
              <a:gd name="adj2" fmla="val -104167"/>
            </a:avLst>
          </a:prstGeom>
          <a:gradFill rotWithShape="1">
            <a:gsLst>
              <a:gs pos="0">
                <a:srgbClr val="FFFF00">
                  <a:alpha val="39999"/>
                </a:srgbClr>
              </a:gs>
              <a:gs pos="100000">
                <a:srgbClr val="FF3300">
                  <a:alpha val="39999"/>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r>
              <a:rPr lang="ar-EG" sz="2800" b="1" smtClean="0">
                <a:solidFill>
                  <a:srgbClr val="FFFFFF"/>
                </a:solidFill>
                <a:latin typeface="Arial" pitchFamily="34" charset="0"/>
              </a:rPr>
              <a:t>1 ـ السمحاق الخارجى</a:t>
            </a:r>
            <a:endParaRPr lang="en-US" sz="2800" b="1" smtClean="0">
              <a:solidFill>
                <a:srgbClr val="FFFFFF"/>
              </a:solidFill>
              <a:latin typeface="Arial" pitchFamily="34" charset="0"/>
            </a:endParaRPr>
          </a:p>
        </p:txBody>
      </p:sp>
      <p:sp>
        <p:nvSpPr>
          <p:cNvPr id="35844" name="AutoShape 4"/>
          <p:cNvSpPr>
            <a:spLocks noChangeArrowheads="1"/>
          </p:cNvSpPr>
          <p:nvPr/>
        </p:nvSpPr>
        <p:spPr bwMode="auto">
          <a:xfrm>
            <a:off x="609600" y="1828800"/>
            <a:ext cx="3429000" cy="1905000"/>
          </a:xfrm>
          <a:prstGeom prst="wedgeEllipseCallout">
            <a:avLst>
              <a:gd name="adj1" fmla="val 56481"/>
              <a:gd name="adj2" fmla="val -99833"/>
            </a:avLst>
          </a:prstGeom>
          <a:gradFill rotWithShape="1">
            <a:gsLst>
              <a:gs pos="0">
                <a:srgbClr val="FFFF00">
                  <a:alpha val="39999"/>
                </a:srgbClr>
              </a:gs>
              <a:gs pos="100000">
                <a:srgbClr val="FF3300">
                  <a:alpha val="39999"/>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r>
              <a:rPr lang="ar-EG" sz="2800" b="1" smtClean="0">
                <a:solidFill>
                  <a:srgbClr val="FFFFFF"/>
                </a:solidFill>
                <a:latin typeface="Arial" pitchFamily="34" charset="0"/>
              </a:rPr>
              <a:t>2 ـ القشرة</a:t>
            </a:r>
            <a:endParaRPr lang="en-US" sz="2800" b="1" smtClean="0">
              <a:solidFill>
                <a:srgbClr val="FFFFFF"/>
              </a:solidFill>
              <a:latin typeface="Arial" pitchFamily="34" charset="0"/>
            </a:endParaRPr>
          </a:p>
        </p:txBody>
      </p:sp>
      <p:sp>
        <p:nvSpPr>
          <p:cNvPr id="35845" name="AutoShape 5"/>
          <p:cNvSpPr>
            <a:spLocks noChangeArrowheads="1"/>
          </p:cNvSpPr>
          <p:nvPr/>
        </p:nvSpPr>
        <p:spPr bwMode="auto">
          <a:xfrm>
            <a:off x="4724400" y="4267200"/>
            <a:ext cx="4419600" cy="2057400"/>
          </a:xfrm>
          <a:prstGeom prst="wedgeEllipseCallout">
            <a:avLst>
              <a:gd name="adj1" fmla="val 23995"/>
              <a:gd name="adj2" fmla="val -115199"/>
            </a:avLst>
          </a:prstGeom>
          <a:gradFill rotWithShape="1">
            <a:gsLst>
              <a:gs pos="0">
                <a:srgbClr val="FFFF00">
                  <a:alpha val="39999"/>
                </a:srgbClr>
              </a:gs>
              <a:gs pos="100000">
                <a:srgbClr val="FF3300">
                  <a:alpha val="39999"/>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r>
              <a:rPr lang="ar-EG" sz="2800" b="1" smtClean="0">
                <a:solidFill>
                  <a:srgbClr val="FFFFFF"/>
                </a:solidFill>
                <a:latin typeface="Arial" pitchFamily="34" charset="0"/>
              </a:rPr>
              <a:t>3 ـ السمحاق الداخلى</a:t>
            </a:r>
            <a:endParaRPr lang="en-US" sz="2800" b="1" smtClean="0">
              <a:solidFill>
                <a:srgbClr val="FFFFFF"/>
              </a:solidFill>
              <a:latin typeface="Arial" pitchFamily="34" charset="0"/>
            </a:endParaRPr>
          </a:p>
        </p:txBody>
      </p:sp>
      <p:sp>
        <p:nvSpPr>
          <p:cNvPr id="35846" name="AutoShape 6"/>
          <p:cNvSpPr>
            <a:spLocks noChangeArrowheads="1"/>
          </p:cNvSpPr>
          <p:nvPr/>
        </p:nvSpPr>
        <p:spPr bwMode="auto">
          <a:xfrm>
            <a:off x="228600" y="4419600"/>
            <a:ext cx="4191000" cy="1687513"/>
          </a:xfrm>
          <a:prstGeom prst="wedgeEllipseCallout">
            <a:avLst>
              <a:gd name="adj1" fmla="val 37120"/>
              <a:gd name="adj2" fmla="val -106255"/>
            </a:avLst>
          </a:prstGeom>
          <a:gradFill rotWithShape="1">
            <a:gsLst>
              <a:gs pos="0">
                <a:srgbClr val="FFFF00">
                  <a:alpha val="39999"/>
                </a:srgbClr>
              </a:gs>
              <a:gs pos="100000">
                <a:srgbClr val="FF3300">
                  <a:alpha val="39999"/>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r>
              <a:rPr lang="ar-EG" sz="2800" b="1" smtClean="0">
                <a:solidFill>
                  <a:srgbClr val="FFFFFF"/>
                </a:solidFill>
                <a:latin typeface="Arial" pitchFamily="34" charset="0"/>
              </a:rPr>
              <a:t>4 ـ النخاع العظمى</a:t>
            </a:r>
            <a:endParaRPr lang="en-US" sz="2800" b="1" smtClean="0">
              <a:solidFill>
                <a:srgbClr val="FFFFFF"/>
              </a:solidFill>
              <a:latin typeface="Arial" pitchFamily="34" charset="0"/>
            </a:endParaRPr>
          </a:p>
        </p:txBody>
      </p:sp>
    </p:spTree>
    <p:extLst>
      <p:ext uri="{BB962C8B-B14F-4D97-AF65-F5344CB8AC3E}">
        <p14:creationId xmlns:p14="http://schemas.microsoft.com/office/powerpoint/2010/main" val="336223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228600" y="3094038"/>
            <a:ext cx="8229600" cy="3763962"/>
          </a:xfrm>
        </p:spPr>
        <p:txBody>
          <a:bodyPr/>
          <a:lstStyle/>
          <a:p>
            <a:pPr>
              <a:buFont typeface="Wingdings" pitchFamily="2" charset="2"/>
              <a:buNone/>
            </a:pPr>
            <a:r>
              <a:rPr lang="ar-EG"/>
              <a:t>  عبارة عن غشاء ليفى يغطى العظمة من الخارج ، وغنى بالاوعية الدموية التى تنفذ منة لتصل الى الجزء التالى للعظمة وهو القشرة وتوصل هذة الاوعية الدموية الغذاء الدموى للعظمة </a:t>
            </a:r>
          </a:p>
          <a:p>
            <a:pPr>
              <a:buFont typeface="Wingdings" pitchFamily="2" charset="2"/>
              <a:buNone/>
            </a:pPr>
            <a:r>
              <a:rPr lang="ar-EG"/>
              <a:t> </a:t>
            </a:r>
            <a:endParaRPr lang="en-US"/>
          </a:p>
        </p:txBody>
      </p:sp>
      <p:sp>
        <p:nvSpPr>
          <p:cNvPr id="30724" name="AutoShape 4"/>
          <p:cNvSpPr>
            <a:spLocks noChangeArrowheads="1"/>
          </p:cNvSpPr>
          <p:nvPr>
            <p:ph type="title"/>
          </p:nvPr>
        </p:nvSpPr>
        <p:spPr>
          <a:xfrm>
            <a:off x="1981200" y="838200"/>
            <a:ext cx="5715000" cy="1554163"/>
          </a:xfrm>
          <a:prstGeom prst="wedgeEllipseCallout">
            <a:avLst>
              <a:gd name="adj1" fmla="val 29056"/>
              <a:gd name="adj2" fmla="val -89838"/>
            </a:avLst>
          </a:prstGeom>
          <a:gradFill rotWithShape="1">
            <a:gsLst>
              <a:gs pos="0">
                <a:srgbClr val="FFFF00">
                  <a:alpha val="39999"/>
                </a:srgbClr>
              </a:gs>
              <a:gs pos="100000">
                <a:srgbClr val="FF3300">
                  <a:alpha val="39999"/>
                </a:srgbClr>
              </a:gs>
            </a:gsLst>
            <a:lin ang="5400000" scaled="1"/>
          </a:gradFill>
          <a:ln>
            <a:solidFill>
              <a:schemeClr val="tx1"/>
            </a:solidFill>
            <a:miter lim="800000"/>
            <a:headEnd/>
            <a:tailEnd/>
          </a:ln>
        </p:spPr>
        <p:txBody>
          <a:bodyPr/>
          <a:lstStyle/>
          <a:p>
            <a:pPr rtl="0"/>
            <a:r>
              <a:rPr lang="ar-EG" sz="4000" b="1"/>
              <a:t>1 ـ السمحاق الخارجى</a:t>
            </a:r>
            <a:endParaRPr lang="en-US" sz="4000" b="1"/>
          </a:p>
        </p:txBody>
      </p:sp>
    </p:spTree>
    <p:extLst>
      <p:ext uri="{BB962C8B-B14F-4D97-AF65-F5344CB8AC3E}">
        <p14:creationId xmlns:p14="http://schemas.microsoft.com/office/powerpoint/2010/main" val="909918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457200" y="2357438"/>
            <a:ext cx="8229600" cy="3738562"/>
          </a:xfrm>
        </p:spPr>
        <p:txBody>
          <a:bodyPr/>
          <a:lstStyle/>
          <a:p>
            <a:pPr>
              <a:buFont typeface="Wingdings" pitchFamily="2" charset="2"/>
              <a:buNone/>
            </a:pPr>
            <a:r>
              <a:rPr lang="ar-EG"/>
              <a:t>  وهى طبقة صلبة متينة يغلفها من الخارج السمحاق الخارجى  وتكون الجزء الخارجى الصلب للعظمة وخلايا العظمة متقاربة ومتراصة ومتماسكة وتختلف صلابة القشرة من عظمة الى اخرى حسب وظيفتها والثقل الواقع عليها من الجسم</a:t>
            </a:r>
            <a:endParaRPr lang="en-US"/>
          </a:p>
        </p:txBody>
      </p:sp>
      <p:sp>
        <p:nvSpPr>
          <p:cNvPr id="37892" name="AutoShape 4"/>
          <p:cNvSpPr>
            <a:spLocks noChangeArrowheads="1"/>
          </p:cNvSpPr>
          <p:nvPr>
            <p:ph type="title"/>
          </p:nvPr>
        </p:nvSpPr>
        <p:spPr>
          <a:xfrm>
            <a:off x="1828800" y="381000"/>
            <a:ext cx="5486400" cy="1477963"/>
          </a:xfrm>
          <a:prstGeom prst="wedgeEllipseCallout">
            <a:avLst>
              <a:gd name="adj1" fmla="val 87500"/>
              <a:gd name="adj2" fmla="val -104028"/>
            </a:avLst>
          </a:prstGeom>
          <a:gradFill rotWithShape="1">
            <a:gsLst>
              <a:gs pos="0">
                <a:srgbClr val="FFFF00">
                  <a:alpha val="39999"/>
                </a:srgbClr>
              </a:gs>
              <a:gs pos="100000">
                <a:srgbClr val="FF3300">
                  <a:alpha val="39999"/>
                </a:srgbClr>
              </a:gs>
            </a:gsLst>
            <a:lin ang="5400000" scaled="1"/>
          </a:gradFill>
          <a:ln>
            <a:solidFill>
              <a:schemeClr val="tx1"/>
            </a:solidFill>
            <a:miter lim="800000"/>
            <a:headEnd/>
            <a:tailEnd/>
          </a:ln>
        </p:spPr>
        <p:txBody>
          <a:bodyPr/>
          <a:lstStyle/>
          <a:p>
            <a:pPr rtl="0"/>
            <a:r>
              <a:rPr lang="ar-EG" b="1"/>
              <a:t>2 ـ القشرة</a:t>
            </a:r>
            <a:endParaRPr lang="en-US" b="1"/>
          </a:p>
        </p:txBody>
      </p:sp>
    </p:spTree>
    <p:extLst>
      <p:ext uri="{BB962C8B-B14F-4D97-AF65-F5344CB8AC3E}">
        <p14:creationId xmlns:p14="http://schemas.microsoft.com/office/powerpoint/2010/main" val="3951214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152400" y="2286000"/>
            <a:ext cx="8991600" cy="2286000"/>
          </a:xfrm>
        </p:spPr>
        <p:txBody>
          <a:bodyPr/>
          <a:lstStyle/>
          <a:p>
            <a:pPr>
              <a:buFont typeface="Wingdings" pitchFamily="2" charset="2"/>
              <a:buNone/>
            </a:pPr>
            <a:r>
              <a:rPr lang="ar-EG"/>
              <a:t>هو غشاء رقيق مثل السمحاق الخارجى غير انة ارق منة ويبطن القشرة من الداخل كما يحيط بنخاع العظمة ويساعد السمحاقالداخلى على نمو القشرة فى السمك </a:t>
            </a:r>
            <a:endParaRPr lang="en-US"/>
          </a:p>
        </p:txBody>
      </p:sp>
      <p:sp>
        <p:nvSpPr>
          <p:cNvPr id="38916" name="AutoShape 4"/>
          <p:cNvSpPr>
            <a:spLocks noChangeArrowheads="1"/>
          </p:cNvSpPr>
          <p:nvPr>
            <p:ph type="title"/>
          </p:nvPr>
        </p:nvSpPr>
        <p:spPr>
          <a:xfrm>
            <a:off x="2209800" y="304800"/>
            <a:ext cx="5181600" cy="1143000"/>
          </a:xfrm>
          <a:prstGeom prst="wedgeEllipseCallout">
            <a:avLst>
              <a:gd name="adj1" fmla="val 33699"/>
              <a:gd name="adj2" fmla="val -117778"/>
            </a:avLst>
          </a:prstGeom>
          <a:gradFill rotWithShape="1">
            <a:gsLst>
              <a:gs pos="0">
                <a:srgbClr val="FFFF00">
                  <a:alpha val="39999"/>
                </a:srgbClr>
              </a:gs>
              <a:gs pos="100000">
                <a:srgbClr val="FF3300">
                  <a:alpha val="39999"/>
                </a:srgbClr>
              </a:gs>
            </a:gsLst>
            <a:lin ang="5400000" scaled="1"/>
          </a:gradFill>
          <a:ln>
            <a:solidFill>
              <a:schemeClr val="tx1"/>
            </a:solidFill>
            <a:miter lim="800000"/>
            <a:headEnd/>
            <a:tailEnd/>
          </a:ln>
        </p:spPr>
        <p:txBody>
          <a:bodyPr/>
          <a:lstStyle/>
          <a:p>
            <a:pPr rtl="0"/>
            <a:r>
              <a:rPr lang="ar-EG" sz="4000" b="1"/>
              <a:t>3 ـ السمحاق الداخلى</a:t>
            </a:r>
            <a:endParaRPr lang="en-US" sz="4000" b="1"/>
          </a:p>
        </p:txBody>
      </p:sp>
    </p:spTree>
    <p:extLst>
      <p:ext uri="{BB962C8B-B14F-4D97-AF65-F5344CB8AC3E}">
        <p14:creationId xmlns:p14="http://schemas.microsoft.com/office/powerpoint/2010/main" val="387388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590</Words>
  <Application>Microsoft Office PowerPoint</Application>
  <PresentationFormat>On-screen Show (4:3)</PresentationFormat>
  <Paragraphs>89</Paragraphs>
  <Slides>24</Slides>
  <Notes>0</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Office Theme</vt:lpstr>
      <vt:lpstr>Slit</vt:lpstr>
      <vt:lpstr>PowerPoint Presentation</vt:lpstr>
      <vt:lpstr>العظم اللامي </vt:lpstr>
      <vt:lpstr>PowerPoint Presentation</vt:lpstr>
      <vt:lpstr>PowerPoint Presentation</vt:lpstr>
      <vt:lpstr>PowerPoint Presentation</vt:lpstr>
      <vt:lpstr>تركيب العظام</vt:lpstr>
      <vt:lpstr>1 ـ السمحاق الخارجى</vt:lpstr>
      <vt:lpstr>2 ـ القشرة</vt:lpstr>
      <vt:lpstr>3 ـ السمحاق الداخلى</vt:lpstr>
      <vt:lpstr>4 ـ النخاع العظمى</vt:lpstr>
      <vt:lpstr>PowerPoint Presentation</vt:lpstr>
      <vt:lpstr>أقسام الهيكل العظمي:  </vt:lpstr>
      <vt:lpstr>الهيكيل العظمى الطرفى</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وظائف الترقوة</vt:lpstr>
      <vt:lpstr>التطور </vt:lpstr>
      <vt:lpstr>إصابات التَّرْقُـوَة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pcc</dc:creator>
  <cp:lastModifiedBy>pcc</cp:lastModifiedBy>
  <cp:revision>1</cp:revision>
  <dcterms:created xsi:type="dcterms:W3CDTF">2006-08-16T00:00:00Z</dcterms:created>
  <dcterms:modified xsi:type="dcterms:W3CDTF">2020-03-15T19:38:01Z</dcterms:modified>
</cp:coreProperties>
</file>