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0"/>
            <a:ext cx="8458200" cy="5943600"/>
            <a:chOff x="0" y="0"/>
            <a:chExt cx="5328" cy="3744"/>
          </a:xfrm>
        </p:grpSpPr>
        <p:sp>
          <p:nvSpPr>
            <p:cNvPr id="82947"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ar-EG" smtClean="0">
                <a:solidFill>
                  <a:srgbClr val="FFFFFF"/>
                </a:solidFill>
              </a:endParaRPr>
            </a:p>
          </p:txBody>
        </p:sp>
        <p:sp>
          <p:nvSpPr>
            <p:cNvPr id="82948"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fontAlgn="base">
                <a:spcBef>
                  <a:spcPct val="0"/>
                </a:spcBef>
                <a:spcAft>
                  <a:spcPct val="0"/>
                </a:spcAft>
              </a:pPr>
              <a:endParaRPr lang="ar-EG" smtClean="0">
                <a:solidFill>
                  <a:srgbClr val="FFFFFF"/>
                </a:solidFill>
              </a:endParaRPr>
            </a:p>
          </p:txBody>
        </p:sp>
      </p:grpSp>
      <p:sp>
        <p:nvSpPr>
          <p:cNvPr id="8294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82950" name="Rectangle 6"/>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82951"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82952" name="Rectangle 8"/>
          <p:cNvSpPr>
            <a:spLocks noGrp="1" noChangeArrowheads="1"/>
          </p:cNvSpPr>
          <p:nvPr>
            <p:ph type="sldNum" sz="quarter" idx="4"/>
          </p:nvPr>
        </p:nvSpPr>
        <p:spPr/>
        <p:txBody>
          <a:bodyPr/>
          <a:lstStyle>
            <a:lvl1pPr>
              <a:defRPr/>
            </a:lvl1pPr>
          </a:lstStyle>
          <a:p>
            <a:fld id="{A904AC2A-A655-4ACE-A457-39AD575ED161}" type="slidenum">
              <a:rPr lang="ar-SA">
                <a:solidFill>
                  <a:srgbClr val="FFFFFF"/>
                </a:solidFill>
              </a:rPr>
              <a:pPr/>
              <a:t>‹#›</a:t>
            </a:fld>
            <a:endParaRPr lang="en-US">
              <a:solidFill>
                <a:srgbClr val="FFFFFF"/>
              </a:solidFill>
            </a:endParaRPr>
          </a:p>
        </p:txBody>
      </p:sp>
      <p:sp>
        <p:nvSpPr>
          <p:cNvPr id="8295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Tree>
    <p:extLst>
      <p:ext uri="{BB962C8B-B14F-4D97-AF65-F5344CB8AC3E}">
        <p14:creationId xmlns:p14="http://schemas.microsoft.com/office/powerpoint/2010/main" val="195097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2953"/>
                                        </p:tgtEl>
                                        <p:attrNameLst>
                                          <p:attrName>style.visibility</p:attrName>
                                        </p:attrNameLst>
                                      </p:cBhvr>
                                      <p:to>
                                        <p:strVal val="visible"/>
                                      </p:to>
                                    </p:set>
                                    <p:animEffect transition="in" filter="fade">
                                      <p:cBhvr>
                                        <p:cTn id="7" dur="1000">
                                          <p:stCondLst>
                                            <p:cond delay="0"/>
                                          </p:stCondLst>
                                        </p:cTn>
                                        <p:tgtEl>
                                          <p:spTgt spid="829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2949">
                                            <p:txEl>
                                              <p:pRg st="0" end="0"/>
                                            </p:txEl>
                                          </p:spTgt>
                                        </p:tgtEl>
                                        <p:attrNameLst>
                                          <p:attrName>style.visibility</p:attrName>
                                        </p:attrNameLst>
                                      </p:cBhvr>
                                      <p:to>
                                        <p:strVal val="visible"/>
                                      </p:to>
                                    </p:set>
                                    <p:animEffect transition="in" filter="fade">
                                      <p:cBhvr>
                                        <p:cTn id="12" dur="500">
                                          <p:stCondLst>
                                            <p:cond delay="0"/>
                                          </p:stCondLst>
                                        </p:cTn>
                                        <p:tgtEl>
                                          <p:spTgt spid="829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82949"/>
                        </p:tgtEl>
                        <p:attrNameLst>
                          <p:attrName>style.visibility</p:attrName>
                        </p:attrNameLst>
                      </p:cBhvr>
                      <p:to>
                        <p:strVal val="visible"/>
                      </p:to>
                    </p:set>
                    <p:animEffect transition="in" filter="fade">
                      <p:cBhvr>
                        <p:cTn dur="500">
                          <p:stCondLst>
                            <p:cond delay="0"/>
                          </p:stCondLst>
                        </p:cTn>
                        <p:tgtEl>
                          <p:spTgt spid="82949"/>
                        </p:tgtEl>
                      </p:cBhvr>
                    </p:animEffect>
                  </p:childTnLst>
                </p:cTn>
              </p:par>
            </p:tnLst>
          </p:tmpl>
        </p:tmplLst>
      </p:bldP>
      <p:bldP spid="8295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A5B2FA-F040-4F3A-92F5-16C1BA6DF03A}"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023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2C8B37A-17E5-424E-BE3A-3E6C7BCE1DBD}"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893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375F6CA-0956-4E87-9680-86A36E8A5F50}"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352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8B36797-2D9A-4294-AAEC-8CC0DDD29E64}"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9506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7A590FD-F6DA-4122-A376-DE8810FF5746}"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8614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814981A-8867-45AC-A13B-B98F8D7E1889}"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954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4507CE7-1B00-4079-9460-94B33B22A5D6}"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773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27F7536-D698-4698-8292-FDF1B30DEA32}"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0252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15C50AD-B00D-48F6-93C3-E2918E1B8B0D}"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3746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627B65-405E-43E0-AE24-E15061B1017E}"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168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2" name="Group 2"/>
          <p:cNvGrpSpPr>
            <a:grpSpLocks/>
          </p:cNvGrpSpPr>
          <p:nvPr/>
        </p:nvGrpSpPr>
        <p:grpSpPr bwMode="auto">
          <a:xfrm>
            <a:off x="0" y="0"/>
            <a:ext cx="7242175" cy="1981200"/>
            <a:chOff x="0" y="0"/>
            <a:chExt cx="4562" cy="1248"/>
          </a:xfrm>
        </p:grpSpPr>
        <p:sp>
          <p:nvSpPr>
            <p:cNvPr id="8192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lgn="r" rtl="1" fontAlgn="base">
                <a:spcBef>
                  <a:spcPct val="0"/>
                </a:spcBef>
                <a:spcAft>
                  <a:spcPct val="0"/>
                </a:spcAft>
              </a:pPr>
              <a:endParaRPr lang="ar-EG" smtClean="0">
                <a:solidFill>
                  <a:srgbClr val="FFFFFF"/>
                </a:solidFill>
              </a:endParaRPr>
            </a:p>
          </p:txBody>
        </p:sp>
        <p:sp>
          <p:nvSpPr>
            <p:cNvPr id="81924"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lgn="r" rtl="1" fontAlgn="base">
                <a:spcBef>
                  <a:spcPct val="0"/>
                </a:spcBef>
                <a:spcAft>
                  <a:spcPct val="0"/>
                </a:spcAft>
              </a:pPr>
              <a:endParaRPr lang="ar-EG" smtClean="0">
                <a:solidFill>
                  <a:srgbClr val="FFFFFF"/>
                </a:solidFill>
              </a:endParaRPr>
            </a:p>
          </p:txBody>
        </p:sp>
      </p:grpSp>
      <p:sp>
        <p:nvSpPr>
          <p:cNvPr id="8192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2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8192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defRPr>
            </a:lvl1pPr>
          </a:lstStyle>
          <a:p>
            <a:pPr fontAlgn="base">
              <a:spcBef>
                <a:spcPct val="0"/>
              </a:spcBef>
              <a:spcAft>
                <a:spcPct val="0"/>
              </a:spcAft>
            </a:pPr>
            <a:endParaRPr lang="en-US" smtClean="0">
              <a:solidFill>
                <a:srgbClr val="FFFFFF"/>
              </a:solidFill>
            </a:endParaRPr>
          </a:p>
        </p:txBody>
      </p:sp>
      <p:sp>
        <p:nvSpPr>
          <p:cNvPr id="8192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defRPr>
            </a:lvl1pPr>
          </a:lstStyle>
          <a:p>
            <a:pPr algn="r" fontAlgn="base">
              <a:spcBef>
                <a:spcPct val="0"/>
              </a:spcBef>
              <a:spcAft>
                <a:spcPct val="0"/>
              </a:spcAft>
            </a:pPr>
            <a:fld id="{3051F6F2-E603-4DF6-B8D6-CCE0AF7225D2}" type="slidenum">
              <a:rPr lang="ar-SA" smtClean="0">
                <a:solidFill>
                  <a:srgbClr val="FFFFFF"/>
                </a:solidFill>
              </a:rPr>
              <a:pPr algn="r" fontAlgn="base">
                <a:spcBef>
                  <a:spcPct val="0"/>
                </a:spcBef>
                <a:spcAft>
                  <a:spcPct val="0"/>
                </a:spcAft>
              </a:pPr>
              <a:t>‹#›</a:t>
            </a:fld>
            <a:endParaRPr lang="en-US" smtClean="0">
              <a:solidFill>
                <a:srgbClr val="FFFFFF"/>
              </a:solidFill>
            </a:endParaRPr>
          </a:p>
        </p:txBody>
      </p:sp>
    </p:spTree>
    <p:extLst>
      <p:ext uri="{BB962C8B-B14F-4D97-AF65-F5344CB8AC3E}">
        <p14:creationId xmlns:p14="http://schemas.microsoft.com/office/powerpoint/2010/main" val="30705950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1925"/>
                                        </p:tgtEl>
                                        <p:attrNameLst>
                                          <p:attrName>style.visibility</p:attrName>
                                        </p:attrNameLst>
                                      </p:cBhvr>
                                      <p:to>
                                        <p:strVal val="visible"/>
                                      </p:to>
                                    </p:set>
                                    <p:animEffect transition="in" filter="fade">
                                      <p:cBhvr>
                                        <p:cTn id="7" dur="1000">
                                          <p:stCondLst>
                                            <p:cond delay="0"/>
                                          </p:stCondLst>
                                        </p:cTn>
                                        <p:tgtEl>
                                          <p:spTgt spid="81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1926">
                                            <p:txEl>
                                              <p:pRg st="0" end="0"/>
                                            </p:txEl>
                                          </p:spTgt>
                                        </p:tgtEl>
                                        <p:attrNameLst>
                                          <p:attrName>style.visibility</p:attrName>
                                        </p:attrNameLst>
                                      </p:cBhvr>
                                      <p:to>
                                        <p:strVal val="visible"/>
                                      </p:to>
                                    </p:set>
                                    <p:animEffect transition="in" filter="fade">
                                      <p:cBhvr>
                                        <p:cTn id="12" dur="500">
                                          <p:stCondLst>
                                            <p:cond delay="0"/>
                                          </p:stCondLst>
                                        </p:cTn>
                                        <p:tgtEl>
                                          <p:spTgt spid="81926">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81926">
                                            <p:txEl>
                                              <p:pRg st="1" end="1"/>
                                            </p:txEl>
                                          </p:spTgt>
                                        </p:tgtEl>
                                        <p:attrNameLst>
                                          <p:attrName>style.visibility</p:attrName>
                                        </p:attrNameLst>
                                      </p:cBhvr>
                                      <p:to>
                                        <p:strVal val="visible"/>
                                      </p:to>
                                    </p:set>
                                    <p:animEffect transition="in" filter="fade">
                                      <p:cBhvr>
                                        <p:cTn id="15" dur="500">
                                          <p:stCondLst>
                                            <p:cond delay="0"/>
                                          </p:stCondLst>
                                        </p:cTn>
                                        <p:tgtEl>
                                          <p:spTgt spid="81926">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81926">
                                            <p:txEl>
                                              <p:pRg st="2" end="2"/>
                                            </p:txEl>
                                          </p:spTgt>
                                        </p:tgtEl>
                                        <p:attrNameLst>
                                          <p:attrName>style.visibility</p:attrName>
                                        </p:attrNameLst>
                                      </p:cBhvr>
                                      <p:to>
                                        <p:strVal val="visible"/>
                                      </p:to>
                                    </p:set>
                                    <p:animEffect transition="in" filter="fade">
                                      <p:cBhvr>
                                        <p:cTn id="18" dur="500">
                                          <p:stCondLst>
                                            <p:cond delay="0"/>
                                          </p:stCondLst>
                                        </p:cTn>
                                        <p:tgtEl>
                                          <p:spTgt spid="81926">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81926">
                                            <p:txEl>
                                              <p:pRg st="3" end="3"/>
                                            </p:txEl>
                                          </p:spTgt>
                                        </p:tgtEl>
                                        <p:attrNameLst>
                                          <p:attrName>style.visibility</p:attrName>
                                        </p:attrNameLst>
                                      </p:cBhvr>
                                      <p:to>
                                        <p:strVal val="visible"/>
                                      </p:to>
                                    </p:set>
                                    <p:animEffect transition="in" filter="fade">
                                      <p:cBhvr>
                                        <p:cTn id="21" dur="500">
                                          <p:stCondLst>
                                            <p:cond delay="0"/>
                                          </p:stCondLst>
                                        </p:cTn>
                                        <p:tgtEl>
                                          <p:spTgt spid="81926">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81926">
                                            <p:txEl>
                                              <p:pRg st="4" end="4"/>
                                            </p:txEl>
                                          </p:spTgt>
                                        </p:tgtEl>
                                        <p:attrNameLst>
                                          <p:attrName>style.visibility</p:attrName>
                                        </p:attrNameLst>
                                      </p:cBhvr>
                                      <p:to>
                                        <p:strVal val="visible"/>
                                      </p:to>
                                    </p:set>
                                    <p:animEffect transition="in" filter="fade">
                                      <p:cBhvr>
                                        <p:cTn id="24" dur="500">
                                          <p:stCondLst>
                                            <p:cond delay="0"/>
                                          </p:stCondLst>
                                        </p:cTn>
                                        <p:tgtEl>
                                          <p:spTgt spid="819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6"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81926"/>
                        </p:tgtEl>
                        <p:attrNameLst>
                          <p:attrName>style.visibility</p:attrName>
                        </p:attrNameLst>
                      </p:cBhvr>
                      <p:to>
                        <p:strVal val="visible"/>
                      </p:to>
                    </p:set>
                    <p:animEffect transition="in" filter="fade">
                      <p:cBhvr>
                        <p:cTn dur="500">
                          <p:stCondLst>
                            <p:cond delay="0"/>
                          </p:stCondLst>
                        </p:cTn>
                        <p:tgtEl>
                          <p:spTgt spid="81926"/>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81926"/>
                        </p:tgtEl>
                        <p:attrNameLst>
                          <p:attrName>style.visibility</p:attrName>
                        </p:attrNameLst>
                      </p:cBhvr>
                      <p:to>
                        <p:strVal val="visible"/>
                      </p:to>
                    </p:set>
                    <p:animEffect transition="in" filter="fade">
                      <p:cBhvr>
                        <p:cTn dur="500">
                          <p:stCondLst>
                            <p:cond delay="0"/>
                          </p:stCondLst>
                        </p:cTn>
                        <p:tgtEl>
                          <p:spTgt spid="81926"/>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81926"/>
                        </p:tgtEl>
                        <p:attrNameLst>
                          <p:attrName>style.visibility</p:attrName>
                        </p:attrNameLst>
                      </p:cBhvr>
                      <p:to>
                        <p:strVal val="visible"/>
                      </p:to>
                    </p:set>
                    <p:animEffect transition="in" filter="fade">
                      <p:cBhvr>
                        <p:cTn dur="500">
                          <p:stCondLst>
                            <p:cond delay="0"/>
                          </p:stCondLst>
                        </p:cTn>
                        <p:tgtEl>
                          <p:spTgt spid="81926"/>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81926"/>
                        </p:tgtEl>
                        <p:attrNameLst>
                          <p:attrName>style.visibility</p:attrName>
                        </p:attrNameLst>
                      </p:cBhvr>
                      <p:to>
                        <p:strVal val="visible"/>
                      </p:to>
                    </p:set>
                    <p:animEffect transition="in" filter="fade">
                      <p:cBhvr>
                        <p:cTn dur="500">
                          <p:stCondLst>
                            <p:cond delay="0"/>
                          </p:stCondLst>
                        </p:cTn>
                        <p:tgtEl>
                          <p:spTgt spid="81926"/>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81926"/>
                        </p:tgtEl>
                        <p:attrNameLst>
                          <p:attrName>style.visibility</p:attrName>
                        </p:attrNameLst>
                      </p:cBhvr>
                      <p:to>
                        <p:strVal val="visible"/>
                      </p:to>
                    </p:set>
                    <p:animEffect transition="in" filter="fade">
                      <p:cBhvr>
                        <p:cTn dur="500">
                          <p:stCondLst>
                            <p:cond delay="0"/>
                          </p:stCondLst>
                        </p:cTn>
                        <p:tgtEl>
                          <p:spTgt spid="81926"/>
                        </p:tgtEl>
                      </p:cBhvr>
                    </p:animEffect>
                  </p:childTnLst>
                </p:cTn>
              </p:par>
            </p:tnLst>
          </p:tmpl>
        </p:tmplLst>
      </p:bldP>
    </p:bldLst>
  </p:timing>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r" rtl="1"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7" name="WordArt 7"/>
          <p:cNvSpPr>
            <a:spLocks noChangeArrowheads="1" noChangeShapeType="1" noTextEdit="1"/>
          </p:cNvSpPr>
          <p:nvPr/>
        </p:nvSpPr>
        <p:spPr bwMode="auto">
          <a:xfrm>
            <a:off x="2754313" y="309562"/>
            <a:ext cx="5848350" cy="1008063"/>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2- عظم اللوح: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The Scapula: </a:t>
            </a:r>
          </a:p>
        </p:txBody>
      </p:sp>
      <p:sp>
        <p:nvSpPr>
          <p:cNvPr id="103428" name="Rectangle 8"/>
          <p:cNvSpPr>
            <a:spLocks noChangeArrowheads="1"/>
          </p:cNvSpPr>
          <p:nvPr/>
        </p:nvSpPr>
        <p:spPr bwMode="auto">
          <a:xfrm>
            <a:off x="611188" y="1268413"/>
            <a:ext cx="7561262"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وهى من العظام المفلطحة الزوجية ، مثلثة الشكل ، وتوجد فى الجزء الخلفى العلوى من القفص الصدرى على جانبى العمود الفقرى بين الأضلاع من الثانى حتى السابع ولها سطحان أمامى وخلفى ، وثلاثة أحرف ، وثلاثة زوايا ، ونتوءان وشوكة0 </a:t>
            </a:r>
          </a:p>
        </p:txBody>
      </p:sp>
    </p:spTree>
    <p:extLst>
      <p:ext uri="{BB962C8B-B14F-4D97-AF65-F5344CB8AC3E}">
        <p14:creationId xmlns:p14="http://schemas.microsoft.com/office/powerpoint/2010/main" val="36099942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WordArt 6"/>
          <p:cNvSpPr>
            <a:spLocks noChangeArrowheads="1" noChangeShapeType="1" noTextEdit="1"/>
          </p:cNvSpPr>
          <p:nvPr/>
        </p:nvSpPr>
        <p:spPr bwMode="auto">
          <a:xfrm>
            <a:off x="611188" y="260350"/>
            <a:ext cx="7777162" cy="1439863"/>
          </a:xfrm>
          <a:prstGeom prst="rect">
            <a:avLst/>
          </a:prstGeom>
        </p:spPr>
        <p:txBody>
          <a:bodyPr wrap="none" fromWordArt="1">
            <a:prstTxWarp prst="textDeflate">
              <a:avLst>
                <a:gd name="adj" fmla="val 26227"/>
              </a:avLst>
            </a:prstTxWarp>
          </a:bodyPr>
          <a:lstStyle/>
          <a:p>
            <a:pPr algn="ctr" rtl="1" fontAlgn="base">
              <a:spcBef>
                <a:spcPct val="0"/>
              </a:spcBef>
              <a:spcAft>
                <a:spcPct val="0"/>
              </a:spcAft>
              <a:defRPr/>
            </a:pPr>
            <a:r>
              <a:rPr lang="ar-EG" sz="3600" kern="10">
                <a:ln w="9525">
                  <a:solidFill>
                    <a:srgbClr val="000000"/>
                  </a:solidFill>
                  <a:round/>
                  <a:headEnd/>
                  <a:tailEnd/>
                </a:ln>
                <a:solidFill>
                  <a:srgbClr val="000000"/>
                </a:solidFill>
                <a:latin typeface="Arabic Transparent"/>
                <a:cs typeface="Arabic Transparent"/>
              </a:rPr>
              <a:t>الزوايا الثلاث: </a:t>
            </a:r>
            <a:r>
              <a:rPr lang="en-US" sz="3600" kern="10">
                <a:ln w="9525">
                  <a:solidFill>
                    <a:srgbClr val="000000"/>
                  </a:solidFill>
                  <a:round/>
                  <a:headEnd/>
                  <a:tailEnd/>
                </a:ln>
                <a:solidFill>
                  <a:srgbClr val="000000"/>
                </a:solidFill>
                <a:latin typeface="Arabic Transparent"/>
                <a:cs typeface="Arabic Transparent"/>
              </a:rPr>
              <a:t>The Three Angles : </a:t>
            </a:r>
          </a:p>
        </p:txBody>
      </p:sp>
      <p:sp>
        <p:nvSpPr>
          <p:cNvPr id="128008" name="WordArt 8"/>
          <p:cNvSpPr>
            <a:spLocks noChangeArrowheads="1" noChangeShapeType="1" noTextEdit="1"/>
          </p:cNvSpPr>
          <p:nvPr/>
        </p:nvSpPr>
        <p:spPr bwMode="auto">
          <a:xfrm>
            <a:off x="4284663" y="1557338"/>
            <a:ext cx="4384675" cy="719137"/>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1-الزاوية العليا: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Superior Angle: </a:t>
            </a:r>
          </a:p>
        </p:txBody>
      </p:sp>
      <p:sp>
        <p:nvSpPr>
          <p:cNvPr id="111621" name="Rectangle 9"/>
          <p:cNvSpPr>
            <a:spLocks noChangeArrowheads="1"/>
          </p:cNvSpPr>
          <p:nvPr/>
        </p:nvSpPr>
        <p:spPr bwMode="auto">
          <a:xfrm>
            <a:off x="323850" y="2276475"/>
            <a:ext cx="7451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2800" smtClean="0">
                <a:solidFill>
                  <a:srgbClr val="FFFFFF"/>
                </a:solidFill>
                <a:latin typeface="Arial Black" pitchFamily="34" charset="0"/>
              </a:rPr>
              <a:t>وتتكون من تلاقى الحرف العلوى بالحرف الداخلى للوح عند الضلع الثانى0 </a:t>
            </a:r>
          </a:p>
        </p:txBody>
      </p:sp>
      <p:sp>
        <p:nvSpPr>
          <p:cNvPr id="128011" name="WordArt 11"/>
          <p:cNvSpPr>
            <a:spLocks noChangeArrowheads="1" noChangeShapeType="1" noTextEdit="1"/>
          </p:cNvSpPr>
          <p:nvPr/>
        </p:nvSpPr>
        <p:spPr bwMode="auto">
          <a:xfrm>
            <a:off x="4356100" y="3068638"/>
            <a:ext cx="4443413" cy="792162"/>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2-الزاوية السفلى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Inferior Angle: </a:t>
            </a:r>
          </a:p>
        </p:txBody>
      </p:sp>
      <p:sp>
        <p:nvSpPr>
          <p:cNvPr id="111623" name="Rectangle 12"/>
          <p:cNvSpPr>
            <a:spLocks noChangeArrowheads="1"/>
          </p:cNvSpPr>
          <p:nvPr/>
        </p:nvSpPr>
        <p:spPr bwMode="auto">
          <a:xfrm>
            <a:off x="395288" y="3933825"/>
            <a:ext cx="7126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rtl="1" fontAlgn="base">
              <a:spcBef>
                <a:spcPct val="0"/>
              </a:spcBef>
              <a:spcAft>
                <a:spcPct val="0"/>
              </a:spcAft>
            </a:pPr>
            <a:r>
              <a:rPr lang="ar-EG" sz="2800" smtClean="0">
                <a:solidFill>
                  <a:srgbClr val="FFFFFF"/>
                </a:solidFill>
                <a:latin typeface="Arial Black" pitchFamily="34" charset="0"/>
              </a:rPr>
              <a:t>وتواجه الضلع  السابع عند تلاقى الحرفين الداخلى والخارجى0 </a:t>
            </a:r>
          </a:p>
        </p:txBody>
      </p:sp>
      <p:sp>
        <p:nvSpPr>
          <p:cNvPr id="128014" name="WordArt 14"/>
          <p:cNvSpPr>
            <a:spLocks noChangeArrowheads="1" noChangeShapeType="1" noTextEdit="1"/>
          </p:cNvSpPr>
          <p:nvPr/>
        </p:nvSpPr>
        <p:spPr bwMode="auto">
          <a:xfrm>
            <a:off x="4067175" y="4365625"/>
            <a:ext cx="5076825" cy="6477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3-الزاوية الخارجية: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Lateral Angle: </a:t>
            </a:r>
          </a:p>
        </p:txBody>
      </p:sp>
      <p:sp>
        <p:nvSpPr>
          <p:cNvPr id="111625" name="Rectangle 15"/>
          <p:cNvSpPr>
            <a:spLocks noChangeArrowheads="1"/>
          </p:cNvSpPr>
          <p:nvPr/>
        </p:nvSpPr>
        <p:spPr bwMode="auto">
          <a:xfrm>
            <a:off x="539750" y="5013325"/>
            <a:ext cx="72723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2800" smtClean="0">
                <a:solidFill>
                  <a:srgbClr val="FFFFFF"/>
                </a:solidFill>
                <a:latin typeface="Arial Black" pitchFamily="34" charset="0"/>
              </a:rPr>
              <a:t>وتسمى بالحفرة العنابية وهى نقطة تلاقى الحرفين العلوى والخارجى مكوناً حفرة كلوية الشكل مقعرة قليلاً تتمفصل مع عظم العضد مكونة مفصل الكتف0 </a:t>
            </a:r>
          </a:p>
        </p:txBody>
      </p:sp>
    </p:spTree>
    <p:extLst>
      <p:ext uri="{BB962C8B-B14F-4D97-AF65-F5344CB8AC3E}">
        <p14:creationId xmlns:p14="http://schemas.microsoft.com/office/powerpoint/2010/main" val="12772092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WordArt 6"/>
          <p:cNvSpPr>
            <a:spLocks noChangeArrowheads="1" noChangeShapeType="1" noTextEdit="1"/>
          </p:cNvSpPr>
          <p:nvPr/>
        </p:nvSpPr>
        <p:spPr bwMode="auto">
          <a:xfrm>
            <a:off x="2771775" y="260350"/>
            <a:ext cx="3743325" cy="1524000"/>
          </a:xfrm>
          <a:prstGeom prst="rect">
            <a:avLst/>
          </a:prstGeom>
        </p:spPr>
        <p:txBody>
          <a:bodyPr wrap="none" fromWordArt="1">
            <a:prstTxWarp prst="textDeflate">
              <a:avLst>
                <a:gd name="adj" fmla="val 26227"/>
              </a:avLst>
            </a:prstTxWarp>
          </a:bodyPr>
          <a:lstStyle/>
          <a:p>
            <a:pPr algn="ctr" rtl="1" fontAlgn="base">
              <a:spcBef>
                <a:spcPct val="0"/>
              </a:spcBef>
              <a:spcAft>
                <a:spcPct val="0"/>
              </a:spcAft>
            </a:pPr>
            <a:r>
              <a:rPr lang="ar-EG" sz="3600" kern="10" smtClean="0">
                <a:ln w="9525">
                  <a:solidFill>
                    <a:srgbClr val="000000"/>
                  </a:solidFill>
                  <a:round/>
                  <a:headEnd/>
                  <a:tailEnd/>
                </a:ln>
                <a:solidFill>
                  <a:srgbClr val="000000"/>
                </a:solidFill>
                <a:latin typeface="Arial"/>
              </a:rPr>
              <a:t>النتــوءات: </a:t>
            </a:r>
          </a:p>
        </p:txBody>
      </p:sp>
      <p:sp>
        <p:nvSpPr>
          <p:cNvPr id="129032" name="WordArt 8"/>
          <p:cNvSpPr>
            <a:spLocks noChangeArrowheads="1" noChangeShapeType="1" noTextEdit="1"/>
          </p:cNvSpPr>
          <p:nvPr/>
        </p:nvSpPr>
        <p:spPr bwMode="auto">
          <a:xfrm>
            <a:off x="4284663" y="1412875"/>
            <a:ext cx="4568825" cy="792163"/>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1-النتوء الأخرومى: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Acromion process: </a:t>
            </a:r>
          </a:p>
        </p:txBody>
      </p:sp>
      <p:sp>
        <p:nvSpPr>
          <p:cNvPr id="112645" name="Rectangle 9"/>
          <p:cNvSpPr>
            <a:spLocks noChangeArrowheads="1"/>
          </p:cNvSpPr>
          <p:nvPr/>
        </p:nvSpPr>
        <p:spPr bwMode="auto">
          <a:xfrm>
            <a:off x="539750" y="2276475"/>
            <a:ext cx="66960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2800" smtClean="0">
                <a:solidFill>
                  <a:srgbClr val="FFFFFF"/>
                </a:solidFill>
                <a:latin typeface="Arial Black" pitchFamily="34" charset="0"/>
              </a:rPr>
              <a:t>وهو الطرف الداخلى للشوكة أى أنه امتداد للشوكة من الجهة الخارجية وحرفه الداخلى يتمفصل مع الطرف الخارجى لعظم الترقوة0 </a:t>
            </a:r>
          </a:p>
        </p:txBody>
      </p:sp>
      <p:sp>
        <p:nvSpPr>
          <p:cNvPr id="129035" name="WordArt 11"/>
          <p:cNvSpPr>
            <a:spLocks noChangeArrowheads="1" noChangeShapeType="1" noTextEdit="1"/>
          </p:cNvSpPr>
          <p:nvPr/>
        </p:nvSpPr>
        <p:spPr bwMode="auto">
          <a:xfrm>
            <a:off x="3995738" y="3429000"/>
            <a:ext cx="4833937" cy="720725"/>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2-نتـوء الغرابى: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Coracoid Process: </a:t>
            </a:r>
          </a:p>
        </p:txBody>
      </p:sp>
      <p:sp>
        <p:nvSpPr>
          <p:cNvPr id="112647" name="Rectangle 12"/>
          <p:cNvSpPr>
            <a:spLocks noChangeArrowheads="1"/>
          </p:cNvSpPr>
          <p:nvPr/>
        </p:nvSpPr>
        <p:spPr bwMode="auto">
          <a:xfrm>
            <a:off x="539750" y="4437063"/>
            <a:ext cx="69119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عبارة عن بروز من الحرف العلوى فى نهايته الخارجية عند الحفرة العنابية وسمى بذلك لأنه يشبه منقار الطير ويتصل به الوتر القصير للعضلة العضدية ذات الرأسين والعضلة الغرابية العضدية0 </a:t>
            </a:r>
          </a:p>
        </p:txBody>
      </p:sp>
    </p:spTree>
    <p:extLst>
      <p:ext uri="{BB962C8B-B14F-4D97-AF65-F5344CB8AC3E}">
        <p14:creationId xmlns:p14="http://schemas.microsoft.com/office/powerpoint/2010/main" val="30374241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029200" y="274638"/>
            <a:ext cx="3657600" cy="563562"/>
          </a:xfrm>
        </p:spPr>
        <p:txBody>
          <a:bodyPr/>
          <a:lstStyle/>
          <a:p>
            <a:pPr algn="r"/>
            <a:r>
              <a:rPr lang="ar-EG" sz="4000">
                <a:solidFill>
                  <a:srgbClr val="FFFF00"/>
                </a:solidFill>
              </a:rPr>
              <a:t>شكل عظام اللوح</a:t>
            </a:r>
            <a:endParaRPr lang="en-US" sz="4000">
              <a:solidFill>
                <a:srgbClr val="FFFF00"/>
              </a:solidFill>
            </a:endParaRPr>
          </a:p>
        </p:txBody>
      </p:sp>
      <p:sp>
        <p:nvSpPr>
          <p:cNvPr id="62467" name="Rectangle 3"/>
          <p:cNvSpPr>
            <a:spLocks noGrp="1" noChangeArrowheads="1"/>
          </p:cNvSpPr>
          <p:nvPr>
            <p:ph type="body" idx="1"/>
          </p:nvPr>
        </p:nvSpPr>
        <p:spPr>
          <a:xfrm>
            <a:off x="457200" y="990600"/>
            <a:ext cx="8229600" cy="5135563"/>
          </a:xfrm>
        </p:spPr>
        <p:txBody>
          <a:bodyPr/>
          <a:lstStyle/>
          <a:p>
            <a:endParaRPr lang="en-US"/>
          </a:p>
        </p:txBody>
      </p:sp>
      <p:pic>
        <p:nvPicPr>
          <p:cNvPr id="62469" name="Picture 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3528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ANd9GcRIWRyW9iHUY2Qh5BOsUfljlR6BMn00Y7mbVTJtUxNK4PlrkQVp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0"/>
            <a:ext cx="3590925" cy="2743200"/>
          </a:xfrm>
          <a:prstGeom prst="rect">
            <a:avLst/>
          </a:prstGeom>
          <a:noFill/>
          <a:extLst>
            <a:ext uri="{909E8E84-426E-40DD-AFC4-6F175D3DCCD1}">
              <a14:hiddenFill xmlns:a14="http://schemas.microsoft.com/office/drawing/2010/main">
                <a:solidFill>
                  <a:srgbClr val="FFFFFF"/>
                </a:solidFill>
              </a14:hiddenFill>
            </a:ext>
          </a:extLst>
        </p:spPr>
      </p:pic>
      <p:sp>
        <p:nvSpPr>
          <p:cNvPr id="62473" name="AutoShape 9" descr="2Q=="/>
          <p:cNvSpPr>
            <a:spLocks noChangeAspect="1" noChangeArrowheads="1"/>
          </p:cNvSpPr>
          <p:nvPr/>
        </p:nvSpPr>
        <p:spPr bwMode="auto">
          <a:xfrm>
            <a:off x="892492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ar-EG" smtClean="0">
              <a:solidFill>
                <a:srgbClr val="FFFFFF"/>
              </a:solidFill>
            </a:endParaRPr>
          </a:p>
        </p:txBody>
      </p:sp>
      <p:sp>
        <p:nvSpPr>
          <p:cNvPr id="62475" name="AutoShape 11" descr="2Q=="/>
          <p:cNvSpPr>
            <a:spLocks noChangeAspect="1" noChangeArrowheads="1"/>
          </p:cNvSpPr>
          <p:nvPr/>
        </p:nvSpPr>
        <p:spPr bwMode="auto">
          <a:xfrm>
            <a:off x="892492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ar-EG" smtClean="0">
              <a:solidFill>
                <a:srgbClr val="FFFFFF"/>
              </a:solidFill>
            </a:endParaRPr>
          </a:p>
        </p:txBody>
      </p:sp>
      <p:sp>
        <p:nvSpPr>
          <p:cNvPr id="62477" name="AutoShape 13" descr="2Q=="/>
          <p:cNvSpPr>
            <a:spLocks noChangeAspect="1" noChangeArrowheads="1"/>
          </p:cNvSpPr>
          <p:nvPr/>
        </p:nvSpPr>
        <p:spPr bwMode="auto">
          <a:xfrm>
            <a:off x="892492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ar-EG" smtClean="0">
              <a:solidFill>
                <a:srgbClr val="FFFFFF"/>
              </a:solidFill>
            </a:endParaRPr>
          </a:p>
        </p:txBody>
      </p:sp>
      <p:pic>
        <p:nvPicPr>
          <p:cNvPr id="62479" name="Picture 15" descr="f7c0381a0b27fc974e9096294205ff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66800"/>
            <a:ext cx="3505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247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ar-EG">
                <a:solidFill>
                  <a:srgbClr val="FFFF00"/>
                </a:solidFill>
              </a:rPr>
              <a:t>عظام العضد تشريحياً</a:t>
            </a:r>
            <a:endParaRPr lang="en-US">
              <a:solidFill>
                <a:srgbClr val="FFFF00"/>
              </a:solidFill>
            </a:endParaRPr>
          </a:p>
        </p:txBody>
      </p:sp>
      <p:sp>
        <p:nvSpPr>
          <p:cNvPr id="172035" name="Rectangle 3"/>
          <p:cNvSpPr>
            <a:spLocks noGrp="1" noChangeArrowheads="1"/>
          </p:cNvSpPr>
          <p:nvPr>
            <p:ph type="body" idx="1"/>
          </p:nvPr>
        </p:nvSpPr>
        <p:spPr/>
        <p:txBody>
          <a:bodyPr/>
          <a:lstStyle/>
          <a:p>
            <a:r>
              <a:rPr lang="ar-SA"/>
              <a:t>ينقسم </a:t>
            </a:r>
            <a:r>
              <a:rPr lang="ar-EG"/>
              <a:t>العضد </a:t>
            </a:r>
            <a:r>
              <a:rPr lang="ar-SA"/>
              <a:t>تشريحيا إلى ثلاثة أقسام </a:t>
            </a:r>
            <a:r>
              <a:rPr lang="ar-EG"/>
              <a:t>:</a:t>
            </a:r>
          </a:p>
          <a:p>
            <a:endParaRPr lang="ar-EG"/>
          </a:p>
          <a:p>
            <a:r>
              <a:rPr lang="ar-SA" b="1"/>
              <a:t>الطرف العلوي</a:t>
            </a:r>
          </a:p>
          <a:p>
            <a:r>
              <a:rPr lang="ar-SA" b="1"/>
              <a:t>الجسم</a:t>
            </a:r>
          </a:p>
          <a:p>
            <a:r>
              <a:rPr lang="ar-SA" b="1"/>
              <a:t>الطرف السفلي</a:t>
            </a:r>
          </a:p>
        </p:txBody>
      </p:sp>
    </p:spTree>
    <p:extLst>
      <p:ext uri="{BB962C8B-B14F-4D97-AF65-F5344CB8AC3E}">
        <p14:creationId xmlns:p14="http://schemas.microsoft.com/office/powerpoint/2010/main" val="294318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p:txBody>
          <a:bodyPr/>
          <a:lstStyle/>
          <a:p>
            <a:r>
              <a:rPr lang="ar-EG"/>
              <a:t>ويتكون من :</a:t>
            </a:r>
          </a:p>
          <a:p>
            <a:r>
              <a:rPr lang="ar-EG"/>
              <a:t>الرأس.</a:t>
            </a:r>
          </a:p>
          <a:p>
            <a:r>
              <a:rPr lang="ar-EG"/>
              <a:t>الحدبة الكبري.</a:t>
            </a:r>
          </a:p>
          <a:p>
            <a:r>
              <a:rPr lang="ar-EG"/>
              <a:t>الحدبة الصغري.</a:t>
            </a:r>
          </a:p>
          <a:p>
            <a:r>
              <a:rPr lang="ar-EG"/>
              <a:t>العنق التشريحي.</a:t>
            </a:r>
          </a:p>
          <a:p>
            <a:r>
              <a:rPr lang="ar-EG"/>
              <a:t>العنق الجراحي.</a:t>
            </a:r>
          </a:p>
          <a:p>
            <a:pPr>
              <a:buFont typeface="Wingdings" pitchFamily="2" charset="2"/>
              <a:buNone/>
            </a:pPr>
            <a:endParaRPr lang="en-US"/>
          </a:p>
        </p:txBody>
      </p:sp>
      <p:sp>
        <p:nvSpPr>
          <p:cNvPr id="173060" name="WordArt 6"/>
          <p:cNvSpPr>
            <a:spLocks noChangeArrowheads="1" noChangeShapeType="1" noTextEdit="1"/>
          </p:cNvSpPr>
          <p:nvPr/>
        </p:nvSpPr>
        <p:spPr bwMode="auto">
          <a:xfrm>
            <a:off x="2514600" y="304800"/>
            <a:ext cx="6172200" cy="1143000"/>
          </a:xfrm>
          <a:prstGeom prst="rect">
            <a:avLst/>
          </a:prstGeom>
        </p:spPr>
        <p:txBody>
          <a:bodyPr wrap="none" fromWordArt="1">
            <a:prstTxWarp prst="textPlain">
              <a:avLst>
                <a:gd name="adj" fmla="val 50000"/>
              </a:avLst>
            </a:prstTxWarp>
          </a:bodyPr>
          <a:lstStyle/>
          <a:p>
            <a:r>
              <a:rPr lang="ar-EG"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rPr>
              <a:t>الطرف العلوى: </a:t>
            </a:r>
          </a:p>
        </p:txBody>
      </p:sp>
      <p:pic>
        <p:nvPicPr>
          <p:cNvPr id="173061" name="Picture 5" descr="HumerusFront_Arabic_Y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3124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2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1" name="WordArt 9"/>
          <p:cNvSpPr>
            <a:spLocks noChangeArrowheads="1" noChangeShapeType="1" noTextEdit="1"/>
          </p:cNvSpPr>
          <p:nvPr/>
        </p:nvSpPr>
        <p:spPr bwMode="auto">
          <a:xfrm>
            <a:off x="4859338" y="541337"/>
            <a:ext cx="3883025" cy="936626"/>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1-الرأس: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Head of Humerus: </a:t>
            </a:r>
          </a:p>
        </p:txBody>
      </p:sp>
      <p:sp>
        <p:nvSpPr>
          <p:cNvPr id="114694" name="Rectangle 10"/>
          <p:cNvSpPr>
            <a:spLocks noChangeArrowheads="1"/>
          </p:cNvSpPr>
          <p:nvPr/>
        </p:nvSpPr>
        <p:spPr bwMode="auto">
          <a:xfrm>
            <a:off x="3352800" y="2362200"/>
            <a:ext cx="547211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نصف كروى أملس مغطى بغضروف فى حالة الحياة، يتجه إلى أعلى والداخل ويتمفصل مع الحفرة العنابية لعظم اللوح لتكوين مفصل الكتف، وللرأس مركز تمعظم ثانوى يظهر فى السنة الأولى بعد الولادة0 </a:t>
            </a:r>
          </a:p>
        </p:txBody>
      </p:sp>
      <p:pic>
        <p:nvPicPr>
          <p:cNvPr id="114695" name="Picture 12" descr="111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30591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4023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3" name="WordArt 7"/>
          <p:cNvSpPr>
            <a:spLocks noChangeArrowheads="1" noChangeShapeType="1" noTextEdit="1"/>
          </p:cNvSpPr>
          <p:nvPr/>
        </p:nvSpPr>
        <p:spPr bwMode="auto">
          <a:xfrm>
            <a:off x="3348038" y="260350"/>
            <a:ext cx="5457825" cy="792163"/>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2-الحدبة الكبرى: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Greater Tuberosity: </a:t>
            </a:r>
          </a:p>
        </p:txBody>
      </p:sp>
      <p:sp>
        <p:nvSpPr>
          <p:cNvPr id="115716" name="Rectangle 8"/>
          <p:cNvSpPr>
            <a:spLocks noChangeArrowheads="1"/>
          </p:cNvSpPr>
          <p:nvPr/>
        </p:nvSpPr>
        <p:spPr bwMode="auto">
          <a:xfrm>
            <a:off x="323850" y="1193800"/>
            <a:ext cx="7632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تكون الجزء الخارجى للطرف العلوى ولها مركز تمعظم ثانوى خاص بها يظهر فى العام الثانى من الولادة0 </a:t>
            </a:r>
          </a:p>
        </p:txBody>
      </p:sp>
      <p:sp>
        <p:nvSpPr>
          <p:cNvPr id="132106" name="WordArt 10"/>
          <p:cNvSpPr>
            <a:spLocks noChangeArrowheads="1" noChangeShapeType="1" noTextEdit="1"/>
          </p:cNvSpPr>
          <p:nvPr/>
        </p:nvSpPr>
        <p:spPr bwMode="auto">
          <a:xfrm>
            <a:off x="3206750" y="2900363"/>
            <a:ext cx="5576888" cy="720725"/>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3-الحدبة الصغرى: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Lesser Tuberiosity </a:t>
            </a:r>
          </a:p>
        </p:txBody>
      </p:sp>
      <p:sp>
        <p:nvSpPr>
          <p:cNvPr id="115718" name="Rectangle 11"/>
          <p:cNvSpPr>
            <a:spLocks noChangeArrowheads="1"/>
          </p:cNvSpPr>
          <p:nvPr/>
        </p:nvSpPr>
        <p:spPr bwMode="auto">
          <a:xfrm>
            <a:off x="457200" y="4114800"/>
            <a:ext cx="7127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2800" smtClean="0">
                <a:solidFill>
                  <a:srgbClr val="FFFFFF"/>
                </a:solidFill>
                <a:latin typeface="Arial Black" pitchFamily="34" charset="0"/>
              </a:rPr>
              <a:t>وتوجد فى الجزء الأمامى للطرف العلوى0 ولها مركز التمعظم الخاص بها الذى يظهر فى العام الخامس للطفل0 </a:t>
            </a:r>
          </a:p>
        </p:txBody>
      </p:sp>
    </p:spTree>
    <p:extLst>
      <p:ext uri="{BB962C8B-B14F-4D97-AF65-F5344CB8AC3E}">
        <p14:creationId xmlns:p14="http://schemas.microsoft.com/office/powerpoint/2010/main" val="23409039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WordArt 6"/>
          <p:cNvSpPr>
            <a:spLocks noChangeArrowheads="1" noChangeShapeType="1" noTextEdit="1"/>
          </p:cNvSpPr>
          <p:nvPr/>
        </p:nvSpPr>
        <p:spPr bwMode="auto">
          <a:xfrm>
            <a:off x="3059113" y="260350"/>
            <a:ext cx="5786437" cy="936625"/>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العنق التشريحى: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Anatomical Neck: </a:t>
            </a:r>
          </a:p>
        </p:txBody>
      </p:sp>
      <p:sp>
        <p:nvSpPr>
          <p:cNvPr id="116740" name="Rectangle 7"/>
          <p:cNvSpPr>
            <a:spLocks noChangeArrowheads="1"/>
          </p:cNvSpPr>
          <p:nvPr/>
        </p:nvSpPr>
        <p:spPr bwMode="auto">
          <a:xfrm>
            <a:off x="468313" y="1268413"/>
            <a:ext cx="79930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يفصل بين الحدبتين الكبرى والصغرى والرأس ويتصل به الرباط المحفظى لمفصل الكتف ويوجد بين الحدبتين ميزاب رأسى يمر به الوتر الطويل للعضلة ذات الرأسين ويسمى بميزاب هذه العضلة </a:t>
            </a:r>
            <a:r>
              <a:rPr lang="en-US" sz="3200" smtClean="0">
                <a:solidFill>
                  <a:srgbClr val="FFFFFF"/>
                </a:solidFill>
                <a:latin typeface="Arial Black" pitchFamily="34" charset="0"/>
              </a:rPr>
              <a:t>(Bi- Cepetal Grove)</a:t>
            </a:r>
            <a:r>
              <a:rPr lang="ar-EG" sz="3200" smtClean="0">
                <a:solidFill>
                  <a:srgbClr val="FFFFFF"/>
                </a:solidFill>
                <a:latin typeface="Arial Black" pitchFamily="34" charset="0"/>
              </a:rPr>
              <a:t>0 </a:t>
            </a:r>
          </a:p>
        </p:txBody>
      </p:sp>
      <p:sp>
        <p:nvSpPr>
          <p:cNvPr id="133130" name="WordArt 10"/>
          <p:cNvSpPr>
            <a:spLocks noChangeArrowheads="1" noChangeShapeType="1" noTextEdit="1"/>
          </p:cNvSpPr>
          <p:nvPr/>
        </p:nvSpPr>
        <p:spPr bwMode="auto">
          <a:xfrm>
            <a:off x="2874962" y="3435350"/>
            <a:ext cx="5626101" cy="792163"/>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العنق الجراحى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Surgical Neck: </a:t>
            </a:r>
          </a:p>
        </p:txBody>
      </p:sp>
      <p:sp>
        <p:nvSpPr>
          <p:cNvPr id="116743" name="Rectangle 11"/>
          <p:cNvSpPr>
            <a:spLocks noChangeArrowheads="1"/>
          </p:cNvSpPr>
          <p:nvPr/>
        </p:nvSpPr>
        <p:spPr bwMode="auto">
          <a:xfrm>
            <a:off x="838200" y="4248150"/>
            <a:ext cx="80549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عبارة عن اختناق فى نهاية الطرف العلوى عند اتصاله بالجسم وهو مكان حدوث الكسر بالعظمة، وله أهمية كبيرة فى مجال جراحة العظام لتحديد أماكن التثبيت الداخلى للعظام وترتيب العضلات والأوتار بهذه المنطقة0 </a:t>
            </a:r>
          </a:p>
        </p:txBody>
      </p:sp>
    </p:spTree>
    <p:extLst>
      <p:ext uri="{BB962C8B-B14F-4D97-AF65-F5344CB8AC3E}">
        <p14:creationId xmlns:p14="http://schemas.microsoft.com/office/powerpoint/2010/main" val="32563653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HumerusFront_Arabic_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0" name="WordArt 6"/>
          <p:cNvSpPr>
            <a:spLocks noChangeArrowheads="1" noChangeShapeType="1" noTextEdit="1"/>
          </p:cNvSpPr>
          <p:nvPr/>
        </p:nvSpPr>
        <p:spPr bwMode="auto">
          <a:xfrm>
            <a:off x="3563938" y="333375"/>
            <a:ext cx="5314950" cy="719138"/>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جسم العظمة: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Body of Humerus: </a:t>
            </a:r>
          </a:p>
        </p:txBody>
      </p:sp>
      <p:sp>
        <p:nvSpPr>
          <p:cNvPr id="117764" name="Rectangle 7"/>
          <p:cNvSpPr>
            <a:spLocks noChangeArrowheads="1"/>
          </p:cNvSpPr>
          <p:nvPr/>
        </p:nvSpPr>
        <p:spPr bwMode="auto">
          <a:xfrm>
            <a:off x="539750" y="981075"/>
            <a:ext cx="80295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r" rtl="1" fontAlgn="base">
              <a:spcBef>
                <a:spcPct val="0"/>
              </a:spcBef>
              <a:spcAft>
                <a:spcPct val="0"/>
              </a:spcAft>
            </a:pPr>
            <a:r>
              <a:rPr lang="ar-EG" sz="3200" smtClean="0">
                <a:solidFill>
                  <a:srgbClr val="FFFFFF"/>
                </a:solidFill>
                <a:latin typeface="Arial Black" pitchFamily="34" charset="0"/>
              </a:rPr>
              <a:t>طويل أسطوانى فى نصفه العلوى، ومنشورى فى نصفه السفلى، ويوجد على الجسم عند نهاية الثلث العلوى من الأمام والخارج حدبة مثلثة الشكل ويندغم بها وتر العضلة الدالية وتسمى الحدبة الدالية ويقابل ذلك من الجهة الداخلية حدبة مستطيلة لاندغام العضلة الغرابية العضدية0 </a:t>
            </a:r>
            <a:endParaRPr lang="en-US" sz="3200" smtClean="0">
              <a:solidFill>
                <a:srgbClr val="FFFFFF"/>
              </a:solidFill>
              <a:latin typeface="Arial Black" pitchFamily="34" charset="0"/>
            </a:endParaRPr>
          </a:p>
          <a:p>
            <a:pPr indent="457200" algn="r" rtl="1" fontAlgn="base">
              <a:spcBef>
                <a:spcPct val="0"/>
              </a:spcBef>
              <a:spcAft>
                <a:spcPct val="0"/>
              </a:spcAft>
            </a:pPr>
            <a:r>
              <a:rPr lang="ar-EG" sz="3200" smtClean="0">
                <a:solidFill>
                  <a:srgbClr val="FFFFFF"/>
                </a:solidFill>
                <a:latin typeface="Arial Black" pitchFamily="34" charset="0"/>
              </a:rPr>
              <a:t>كما يوجد بالسطح الخلفى للجسم الميزاب الحلزونى </a:t>
            </a:r>
            <a:r>
              <a:rPr lang="en-US" sz="3200" smtClean="0">
                <a:solidFill>
                  <a:srgbClr val="FFFFFF"/>
                </a:solidFill>
                <a:latin typeface="Arial Black" pitchFamily="34" charset="0"/>
              </a:rPr>
              <a:t>(Spiral Groove)</a:t>
            </a:r>
            <a:r>
              <a:rPr lang="ar-EG" sz="3200" smtClean="0">
                <a:solidFill>
                  <a:srgbClr val="FFFFFF"/>
                </a:solidFill>
                <a:latin typeface="Arial Black" pitchFamily="34" charset="0"/>
              </a:rPr>
              <a:t> ويمر به العصب الكعبرى والشريان العضدى الغائر0 </a:t>
            </a:r>
          </a:p>
        </p:txBody>
      </p:sp>
      <p:pic>
        <p:nvPicPr>
          <p:cNvPr id="117765" name="Picture 8" descr="Long_FMP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1413"/>
            <a:ext cx="284480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Line 9"/>
          <p:cNvSpPr>
            <a:spLocks noChangeShapeType="1"/>
          </p:cNvSpPr>
          <p:nvPr/>
        </p:nvSpPr>
        <p:spPr bwMode="auto">
          <a:xfrm flipH="1">
            <a:off x="0" y="5373688"/>
            <a:ext cx="2627313"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ar-EG" smtClean="0">
              <a:solidFill>
                <a:srgbClr val="FFFFFF"/>
              </a:solidFill>
            </a:endParaRPr>
          </a:p>
        </p:txBody>
      </p:sp>
      <p:sp>
        <p:nvSpPr>
          <p:cNvPr id="117767" name="Line 10"/>
          <p:cNvSpPr>
            <a:spLocks noChangeShapeType="1"/>
          </p:cNvSpPr>
          <p:nvPr/>
        </p:nvSpPr>
        <p:spPr bwMode="auto">
          <a:xfrm>
            <a:off x="0" y="5373688"/>
            <a:ext cx="0" cy="1150937"/>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ar-EG" smtClean="0">
              <a:solidFill>
                <a:srgbClr val="FFFFFF"/>
              </a:solidFill>
            </a:endParaRPr>
          </a:p>
        </p:txBody>
      </p:sp>
      <p:sp>
        <p:nvSpPr>
          <p:cNvPr id="117768" name="Line 11"/>
          <p:cNvSpPr>
            <a:spLocks noChangeShapeType="1"/>
          </p:cNvSpPr>
          <p:nvPr/>
        </p:nvSpPr>
        <p:spPr bwMode="auto">
          <a:xfrm>
            <a:off x="0" y="6453188"/>
            <a:ext cx="270033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ar-EG" smtClean="0">
              <a:solidFill>
                <a:srgbClr val="FFFFFF"/>
              </a:solidFill>
            </a:endParaRPr>
          </a:p>
        </p:txBody>
      </p:sp>
      <p:sp>
        <p:nvSpPr>
          <p:cNvPr id="117769" name="Line 12"/>
          <p:cNvSpPr>
            <a:spLocks noChangeShapeType="1"/>
          </p:cNvSpPr>
          <p:nvPr/>
        </p:nvSpPr>
        <p:spPr bwMode="auto">
          <a:xfrm flipV="1">
            <a:off x="2700338" y="5300663"/>
            <a:ext cx="0" cy="115252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ar-EG" smtClean="0">
              <a:solidFill>
                <a:srgbClr val="FFFFFF"/>
              </a:solidFill>
            </a:endParaRPr>
          </a:p>
        </p:txBody>
      </p:sp>
    </p:spTree>
    <p:extLst>
      <p:ext uri="{BB962C8B-B14F-4D97-AF65-F5344CB8AC3E}">
        <p14:creationId xmlns:p14="http://schemas.microsoft.com/office/powerpoint/2010/main" val="8394661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WordArt 6"/>
          <p:cNvSpPr>
            <a:spLocks noChangeArrowheads="1" noChangeShapeType="1" noTextEdit="1"/>
          </p:cNvSpPr>
          <p:nvPr/>
        </p:nvSpPr>
        <p:spPr bwMode="auto">
          <a:xfrm>
            <a:off x="3059113" y="333375"/>
            <a:ext cx="5803900" cy="935038"/>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السطح الأمامى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Anterior Surface: </a:t>
            </a:r>
          </a:p>
        </p:txBody>
      </p:sp>
      <p:sp>
        <p:nvSpPr>
          <p:cNvPr id="104452" name="Rectangle 7"/>
          <p:cNvSpPr>
            <a:spLocks noChangeArrowheads="1"/>
          </p:cNvSpPr>
          <p:nvPr/>
        </p:nvSpPr>
        <p:spPr bwMode="auto">
          <a:xfrm>
            <a:off x="539750" y="1341438"/>
            <a:ext cx="78486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fontAlgn="base">
              <a:spcBef>
                <a:spcPct val="0"/>
              </a:spcBef>
              <a:spcAft>
                <a:spcPct val="0"/>
              </a:spcAft>
            </a:pPr>
            <a:r>
              <a:rPr lang="ar-EG" sz="3600" smtClean="0">
                <a:solidFill>
                  <a:srgbClr val="FFFFFF"/>
                </a:solidFill>
                <a:latin typeface="Arial Black" pitchFamily="34" charset="0"/>
              </a:rPr>
              <a:t>مقعر الشكل ويكون ما يعرف بالحفرة تحت اللوح وتنشأ منه عضلة عريضة تعرف بالعضلة تحت اللوح </a:t>
            </a:r>
            <a:r>
              <a:rPr lang="en-US" sz="3600" smtClean="0">
                <a:solidFill>
                  <a:srgbClr val="FFFFFF"/>
                </a:solidFill>
                <a:latin typeface="Arial Black" pitchFamily="34" charset="0"/>
              </a:rPr>
              <a:t>(Infra- Spinatus Muscle)</a:t>
            </a:r>
            <a:r>
              <a:rPr lang="ar-EG" sz="3600" smtClean="0">
                <a:solidFill>
                  <a:srgbClr val="FFFFFF"/>
                </a:solidFill>
                <a:latin typeface="Arial Black" pitchFamily="34" charset="0"/>
              </a:rPr>
              <a:t> ويواجه الأضلاع من الثانى حتى السابع مقابلاً للقفص الصدرى من الخلف0 وهو مثلث الشكل تضمه الأحرف الثلاثة والزوايا الثلاثة وبه بروزات طويلة خشنة هى موضع اتصال العضلة تحت اللوح0 </a:t>
            </a:r>
            <a:endParaRPr lang="en-US" sz="3600" smtClean="0">
              <a:solidFill>
                <a:srgbClr val="FFFFFF"/>
              </a:solidFill>
              <a:latin typeface="Arial Black" pitchFamily="34" charset="0"/>
            </a:endParaRPr>
          </a:p>
          <a:p>
            <a:pPr eaLnBrk="0" fontAlgn="base" hangingPunct="0">
              <a:spcBef>
                <a:spcPct val="0"/>
              </a:spcBef>
              <a:spcAft>
                <a:spcPct val="0"/>
              </a:spcAft>
            </a:pPr>
            <a:endParaRPr lang="en-US" sz="3200" smtClean="0">
              <a:solidFill>
                <a:srgbClr val="FFFFFF"/>
              </a:solidFill>
              <a:latin typeface="Arial" pitchFamily="34" charset="0"/>
            </a:endParaRPr>
          </a:p>
        </p:txBody>
      </p:sp>
    </p:spTree>
    <p:extLst>
      <p:ext uri="{BB962C8B-B14F-4D97-AF65-F5344CB8AC3E}">
        <p14:creationId xmlns:p14="http://schemas.microsoft.com/office/powerpoint/2010/main" val="33679317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descr="320px-Humerus_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3429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0229" name="Picture 5" descr="320px-Humerus_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335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3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WordArt 6"/>
          <p:cNvSpPr>
            <a:spLocks noChangeArrowheads="1" noChangeShapeType="1" noTextEdit="1"/>
          </p:cNvSpPr>
          <p:nvPr/>
        </p:nvSpPr>
        <p:spPr bwMode="auto">
          <a:xfrm>
            <a:off x="3203575" y="333375"/>
            <a:ext cx="5649913" cy="719138"/>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الطرف السفلى: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Lower end of Humerus: </a:t>
            </a:r>
          </a:p>
        </p:txBody>
      </p:sp>
      <p:sp>
        <p:nvSpPr>
          <p:cNvPr id="118788" name="Rectangle 7"/>
          <p:cNvSpPr>
            <a:spLocks noChangeArrowheads="1"/>
          </p:cNvSpPr>
          <p:nvPr/>
        </p:nvSpPr>
        <p:spPr bwMode="auto">
          <a:xfrm>
            <a:off x="684213" y="1341438"/>
            <a:ext cx="74168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200" smtClean="0">
                <a:solidFill>
                  <a:srgbClr val="FFFFFF"/>
                </a:solidFill>
                <a:latin typeface="Arial Black" pitchFamily="34" charset="0"/>
              </a:rPr>
              <a:t>وهو عريض ويتمفصل مع عظمتى الزند والكعبرة لتكوين مفصل المرفق والطرف السفلى لعظم العضد معرض للكسر كثيراً عند موضوع اتصاله بجسم العظمة كما ينتهى الطرف السفلى ببروزات ويوجد عليه تجويفات. </a:t>
            </a:r>
          </a:p>
        </p:txBody>
      </p:sp>
      <p:pic>
        <p:nvPicPr>
          <p:cNvPr id="118789" name="Picture 8" descr="111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7100"/>
            <a:ext cx="30591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846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ar-EG">
                <a:solidFill>
                  <a:srgbClr val="FFFF00"/>
                </a:solidFill>
              </a:rPr>
              <a:t>تجويفات الطرف السفلي ( مكوناته )</a:t>
            </a:r>
            <a:endParaRPr lang="en-US">
              <a:solidFill>
                <a:srgbClr val="FFFF00"/>
              </a:solidFill>
            </a:endParaRPr>
          </a:p>
        </p:txBody>
      </p:sp>
      <p:sp>
        <p:nvSpPr>
          <p:cNvPr id="179203" name="Rectangle 3"/>
          <p:cNvSpPr>
            <a:spLocks noGrp="1" noChangeArrowheads="1"/>
          </p:cNvSpPr>
          <p:nvPr>
            <p:ph type="body" idx="1"/>
          </p:nvPr>
        </p:nvSpPr>
        <p:spPr/>
        <p:txBody>
          <a:bodyPr/>
          <a:lstStyle/>
          <a:p>
            <a:r>
              <a:rPr lang="ar-EG"/>
              <a:t>العقدة الداخلية.</a:t>
            </a:r>
          </a:p>
          <a:p>
            <a:r>
              <a:rPr lang="ar-EG"/>
              <a:t>العقدة الخارجية.</a:t>
            </a:r>
          </a:p>
          <a:p>
            <a:r>
              <a:rPr lang="ar-EG"/>
              <a:t>البكرة.</a:t>
            </a:r>
          </a:p>
          <a:p>
            <a:r>
              <a:rPr lang="ar-EG"/>
              <a:t>اللقمة.</a:t>
            </a:r>
          </a:p>
          <a:p>
            <a:r>
              <a:rPr lang="ar-EG"/>
              <a:t>الحفرتان الأماميتان.</a:t>
            </a:r>
          </a:p>
          <a:p>
            <a:r>
              <a:rPr lang="ar-EG"/>
              <a:t>الحفرة المرفقية ( من الخلف).</a:t>
            </a:r>
          </a:p>
          <a:p>
            <a:endParaRPr lang="en-US"/>
          </a:p>
        </p:txBody>
      </p:sp>
    </p:spTree>
    <p:extLst>
      <p:ext uri="{BB962C8B-B14F-4D97-AF65-F5344CB8AC3E}">
        <p14:creationId xmlns:p14="http://schemas.microsoft.com/office/powerpoint/2010/main" val="389662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4" name="Picture 4" descr="Gray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5250"/>
            <a:ext cx="63246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2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WordArt 6"/>
          <p:cNvSpPr>
            <a:spLocks noChangeArrowheads="1" noChangeShapeType="1" noTextEdit="1"/>
          </p:cNvSpPr>
          <p:nvPr/>
        </p:nvSpPr>
        <p:spPr bwMode="auto">
          <a:xfrm>
            <a:off x="2771775" y="333375"/>
            <a:ext cx="6080125" cy="935038"/>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السطح الخلفى: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Posterior Surface: </a:t>
            </a:r>
          </a:p>
        </p:txBody>
      </p:sp>
      <p:sp>
        <p:nvSpPr>
          <p:cNvPr id="105476" name="Rectangle 7"/>
          <p:cNvSpPr>
            <a:spLocks noChangeArrowheads="1"/>
          </p:cNvSpPr>
          <p:nvPr/>
        </p:nvSpPr>
        <p:spPr bwMode="auto">
          <a:xfrm>
            <a:off x="684213" y="1700213"/>
            <a:ext cx="77771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600" smtClean="0">
                <a:solidFill>
                  <a:srgbClr val="FFFFFF"/>
                </a:solidFill>
                <a:latin typeface="Arial Black" pitchFamily="34" charset="0"/>
              </a:rPr>
              <a:t>محدب الشكل وتوجد الشوكة فى ثلثه العلوى وتبدأ من حرفه الفقرى وتنتهى فى الجهة الخارجية للنتوء الأخرومى، وبذلك ينقسم السطح الخلفى إلى جزء علوى صغير يسمى الحفرة فوق الشوكية، وجزء سفلى ويسمى بالحفرة تحت الشوكة، ومن كل حفرة منها تنشأ عضلة باسم الحفرة التى هى فيها0 </a:t>
            </a:r>
          </a:p>
        </p:txBody>
      </p:sp>
    </p:spTree>
    <p:extLst>
      <p:ext uri="{BB962C8B-B14F-4D97-AF65-F5344CB8AC3E}">
        <p14:creationId xmlns:p14="http://schemas.microsoft.com/office/powerpoint/2010/main" val="33157487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Gray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315200"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5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WordArt 6"/>
          <p:cNvSpPr>
            <a:spLocks noChangeArrowheads="1" noChangeShapeType="1" noTextEdit="1"/>
          </p:cNvSpPr>
          <p:nvPr/>
        </p:nvSpPr>
        <p:spPr bwMode="auto">
          <a:xfrm>
            <a:off x="912813" y="388938"/>
            <a:ext cx="7400925" cy="12954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الأحرف الثلاثة: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The Three Borders: </a:t>
            </a:r>
          </a:p>
        </p:txBody>
      </p:sp>
      <p:sp>
        <p:nvSpPr>
          <p:cNvPr id="125960" name="WordArt 8"/>
          <p:cNvSpPr>
            <a:spLocks noChangeArrowheads="1" noChangeShapeType="1" noTextEdit="1"/>
          </p:cNvSpPr>
          <p:nvPr/>
        </p:nvSpPr>
        <p:spPr bwMode="auto">
          <a:xfrm>
            <a:off x="4510088" y="1831975"/>
            <a:ext cx="4098925" cy="936625"/>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9050">
                  <a:solidFill>
                    <a:srgbClr val="99CCFF"/>
                  </a:solidFill>
                  <a:round/>
                  <a:headEnd/>
                  <a:tailEnd/>
                </a:ln>
                <a:solidFill>
                  <a:srgbClr val="0066CC"/>
                </a:solidFill>
                <a:effectLst>
                  <a:outerShdw dist="35921" dir="2700000" algn="ctr" rotWithShape="0">
                    <a:srgbClr val="990000"/>
                  </a:outerShdw>
                </a:effectLst>
                <a:latin typeface="Impact"/>
              </a:rPr>
              <a:t>1-الحرف الداخلى: </a:t>
            </a: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Medial Border: </a:t>
            </a:r>
          </a:p>
        </p:txBody>
      </p:sp>
      <p:sp>
        <p:nvSpPr>
          <p:cNvPr id="106501" name="Rectangle 9"/>
          <p:cNvSpPr>
            <a:spLocks noChangeArrowheads="1"/>
          </p:cNvSpPr>
          <p:nvPr/>
        </p:nvSpPr>
        <p:spPr bwMode="auto">
          <a:xfrm>
            <a:off x="539750" y="3284538"/>
            <a:ext cx="81010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r>
              <a:rPr lang="ar-EG" sz="3600" smtClean="0">
                <a:solidFill>
                  <a:srgbClr val="FFFFFF"/>
                </a:solidFill>
                <a:latin typeface="Arial Black" pitchFamily="34" charset="0"/>
              </a:rPr>
              <a:t>هو حرف رأسى يواجه الفقرات الظهرية ويسمى أيضاً بالحرف الفقرى ، ويمتد من الزاوية العليا الداخلية للعظمة إلى الزاوية السفلى0 </a:t>
            </a:r>
          </a:p>
        </p:txBody>
      </p:sp>
    </p:spTree>
    <p:extLst>
      <p:ext uri="{BB962C8B-B14F-4D97-AF65-F5344CB8AC3E}">
        <p14:creationId xmlns:p14="http://schemas.microsoft.com/office/powerpoint/2010/main" val="11803150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Trapezius_Gray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5486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WordArt 6"/>
          <p:cNvSpPr>
            <a:spLocks noChangeArrowheads="1" noChangeShapeType="1" noTextEdit="1"/>
          </p:cNvSpPr>
          <p:nvPr/>
        </p:nvSpPr>
        <p:spPr bwMode="auto">
          <a:xfrm>
            <a:off x="3105150" y="1077912"/>
            <a:ext cx="5599113" cy="792163"/>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2- الحرف الخارجى: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Lateral Border</a:t>
            </a:r>
          </a:p>
        </p:txBody>
      </p:sp>
      <p:sp>
        <p:nvSpPr>
          <p:cNvPr id="110596" name="Rectangle 7"/>
          <p:cNvSpPr>
            <a:spLocks noChangeArrowheads="1"/>
          </p:cNvSpPr>
          <p:nvPr/>
        </p:nvSpPr>
        <p:spPr bwMode="auto">
          <a:xfrm>
            <a:off x="457200" y="2743200"/>
            <a:ext cx="82819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fontAlgn="base">
              <a:spcBef>
                <a:spcPct val="0"/>
              </a:spcBef>
              <a:spcAft>
                <a:spcPct val="0"/>
              </a:spcAft>
            </a:pPr>
            <a:r>
              <a:rPr lang="ar-EG" sz="3600" smtClean="0">
                <a:solidFill>
                  <a:srgbClr val="FFFFFF"/>
                </a:solidFill>
                <a:latin typeface="Arial Black" pitchFamily="34" charset="0"/>
              </a:rPr>
              <a:t>ويقابل الحرف الداخلى مكوناً معه الزاوية السفلى وهو يواجه الإبط ولذلك يسمى أيضاً بالحرف الإبطى </a:t>
            </a:r>
            <a:r>
              <a:rPr lang="en-US" sz="3600" smtClean="0">
                <a:solidFill>
                  <a:srgbClr val="FFFFFF"/>
                </a:solidFill>
                <a:latin typeface="Arial Black" pitchFamily="34" charset="0"/>
              </a:rPr>
              <a:t>(Axilary Border)</a:t>
            </a:r>
            <a:r>
              <a:rPr lang="ar-EG" sz="3600" smtClean="0">
                <a:solidFill>
                  <a:srgbClr val="FFFFFF"/>
                </a:solidFill>
                <a:latin typeface="Arial Black" pitchFamily="34" charset="0"/>
              </a:rPr>
              <a:t>، وحرف سميك ومائل إلى الجهة الخارجية ويصل إلى الزاوية الخارجية0 </a:t>
            </a:r>
          </a:p>
        </p:txBody>
      </p:sp>
      <p:sp>
        <p:nvSpPr>
          <p:cNvPr id="110598" name="Rectangle 10"/>
          <p:cNvSpPr>
            <a:spLocks noChangeArrowheads="1"/>
          </p:cNvSpPr>
          <p:nvPr/>
        </p:nvSpPr>
        <p:spPr bwMode="auto">
          <a:xfrm>
            <a:off x="468313" y="502285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fontAlgn="base">
              <a:spcBef>
                <a:spcPct val="0"/>
              </a:spcBef>
              <a:spcAft>
                <a:spcPct val="0"/>
              </a:spcAft>
            </a:pPr>
            <a:endParaRPr lang="ar-EG" sz="3200" smtClean="0">
              <a:solidFill>
                <a:srgbClr val="FFFFFF"/>
              </a:solidFill>
              <a:latin typeface="Arial Black" pitchFamily="34" charset="0"/>
            </a:endParaRPr>
          </a:p>
        </p:txBody>
      </p:sp>
    </p:spTree>
    <p:extLst>
      <p:ext uri="{BB962C8B-B14F-4D97-AF65-F5344CB8AC3E}">
        <p14:creationId xmlns:p14="http://schemas.microsoft.com/office/powerpoint/2010/main" val="4399255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457200" y="1600200"/>
            <a:ext cx="8229600" cy="2286000"/>
          </a:xfrm>
        </p:spPr>
        <p:txBody>
          <a:bodyPr/>
          <a:lstStyle/>
          <a:p>
            <a:pPr algn="justLow">
              <a:lnSpc>
                <a:spcPct val="90000"/>
              </a:lnSpc>
              <a:spcBef>
                <a:spcPct val="0"/>
              </a:spcBef>
              <a:buClrTx/>
              <a:buSzTx/>
              <a:buFontTx/>
              <a:buNone/>
            </a:pPr>
            <a:endParaRPr lang="ar-EG">
              <a:effectLst/>
            </a:endParaRPr>
          </a:p>
          <a:p>
            <a:pPr algn="justLow">
              <a:lnSpc>
                <a:spcPct val="90000"/>
              </a:lnSpc>
              <a:spcBef>
                <a:spcPct val="0"/>
              </a:spcBef>
              <a:buClrTx/>
              <a:buSzTx/>
              <a:buFontTx/>
              <a:buNone/>
            </a:pPr>
            <a:r>
              <a:rPr lang="ar-EG">
                <a:effectLst/>
              </a:rPr>
              <a:t>وهو أقصر الأحرف وأرقها يصل بين الزاوية العليا والحفرة العنابية ويوجد عند نهايته الخارجية النتوء الغرابى والحفرة فوق اللوح يمر منها الأوعية الدموية والأعصاب لتغذية عضلات المنطقة المحيطة0 </a:t>
            </a:r>
          </a:p>
        </p:txBody>
      </p:sp>
      <p:sp>
        <p:nvSpPr>
          <p:cNvPr id="126985" name="WordArt 9"/>
          <p:cNvSpPr>
            <a:spLocks noChangeArrowheads="1" noChangeShapeType="1" noTextEdit="1"/>
          </p:cNvSpPr>
          <p:nvPr/>
        </p:nvSpPr>
        <p:spPr bwMode="auto">
          <a:xfrm>
            <a:off x="2573337" y="614363"/>
            <a:ext cx="5559426" cy="792162"/>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3-الحرف العلوى: </a:t>
            </a: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Superior Border: </a:t>
            </a:r>
          </a:p>
        </p:txBody>
      </p:sp>
    </p:spTree>
    <p:extLst>
      <p:ext uri="{BB962C8B-B14F-4D97-AF65-F5344CB8AC3E}">
        <p14:creationId xmlns:p14="http://schemas.microsoft.com/office/powerpoint/2010/main" val="3641478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On-screen Show (4:3)</PresentationFormat>
  <Paragraphs>62</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شكل عظام اللوح</vt:lpstr>
      <vt:lpstr>عظام العضد تشريحياً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تجويفات الطرف السفلي ( مكوناته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pcc</dc:creator>
  <cp:lastModifiedBy>pcc</cp:lastModifiedBy>
  <cp:revision>1</cp:revision>
  <dcterms:created xsi:type="dcterms:W3CDTF">2006-08-16T00:00:00Z</dcterms:created>
  <dcterms:modified xsi:type="dcterms:W3CDTF">2020-03-15T19:39:10Z</dcterms:modified>
</cp:coreProperties>
</file>