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77" r:id="rId2"/>
    <p:sldId id="260" r:id="rId3"/>
    <p:sldId id="256" r:id="rId4"/>
    <p:sldId id="257" r:id="rId5"/>
    <p:sldId id="261" r:id="rId6"/>
    <p:sldId id="264" r:id="rId7"/>
    <p:sldId id="266" r:id="rId8"/>
    <p:sldId id="265" r:id="rId9"/>
    <p:sldId id="267" r:id="rId10"/>
    <p:sldId id="268" r:id="rId11"/>
    <p:sldId id="276" r:id="rId12"/>
    <p:sldId id="269" r:id="rId13"/>
    <p:sldId id="270" r:id="rId14"/>
    <p:sldId id="271" r:id="rId15"/>
    <p:sldId id="275" r:id="rId16"/>
    <p:sldId id="274" r:id="rId17"/>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06" autoAdjust="0"/>
    <p:restoredTop sz="94660"/>
  </p:normalViewPr>
  <p:slideViewPr>
    <p:cSldViewPr snapToGrid="0">
      <p:cViewPr varScale="1">
        <p:scale>
          <a:sx n="70" d="100"/>
          <a:sy n="70" d="100"/>
        </p:scale>
        <p:origin x="5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FB695FA-1473-4414-BED5-9E2EAF207CB0}" type="datetimeFigureOut">
              <a:rPr lang="ar-EG" smtClean="0"/>
              <a:t>03/08/1441</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F5F169-32D8-44E0-8EBB-1F5261262F33}" type="slidenum">
              <a:rPr lang="ar-EG" smtClean="0"/>
              <a:t>‹#›</a:t>
            </a:fld>
            <a:endParaRPr lang="ar-EG"/>
          </a:p>
        </p:txBody>
      </p:sp>
    </p:spTree>
    <p:extLst>
      <p:ext uri="{BB962C8B-B14F-4D97-AF65-F5344CB8AC3E}">
        <p14:creationId xmlns:p14="http://schemas.microsoft.com/office/powerpoint/2010/main" val="36830744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BF5F169-32D8-44E0-8EBB-1F5261262F33}" type="slidenum">
              <a:rPr lang="ar-EG" smtClean="0"/>
              <a:t>9</a:t>
            </a:fld>
            <a:endParaRPr lang="ar-EG"/>
          </a:p>
        </p:txBody>
      </p:sp>
    </p:spTree>
    <p:extLst>
      <p:ext uri="{BB962C8B-B14F-4D97-AF65-F5344CB8AC3E}">
        <p14:creationId xmlns:p14="http://schemas.microsoft.com/office/powerpoint/2010/main" val="329399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D6430A83-BCCE-4770-8E92-6D6BB560BF4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77153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6430A83-BCCE-4770-8E92-6D6BB560BF4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147712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6430A83-BCCE-4770-8E92-6D6BB560BF4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57952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6430A83-BCCE-4770-8E92-6D6BB560BF4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3731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0A83-BCCE-4770-8E92-6D6BB560BF4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261011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D6430A83-BCCE-4770-8E92-6D6BB560BF48}"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253922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D6430A83-BCCE-4770-8E92-6D6BB560BF48}" type="datetimeFigureOut">
              <a:rPr lang="ar-EG" smtClean="0"/>
              <a:t>03/08/1441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5085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D6430A83-BCCE-4770-8E92-6D6BB560BF48}" type="datetimeFigureOut">
              <a:rPr lang="ar-EG" smtClean="0"/>
              <a:t>03/08/1441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51946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0A83-BCCE-4770-8E92-6D6BB560BF48}" type="datetimeFigureOut">
              <a:rPr lang="ar-EG" smtClean="0"/>
              <a:t>03/08/1441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664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0A83-BCCE-4770-8E92-6D6BB560BF48}"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151569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0A83-BCCE-4770-8E92-6D6BB560BF48}"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EF2469D-89C2-4DFD-AF79-FB5C048E86FE}" type="slidenum">
              <a:rPr lang="ar-EG" smtClean="0"/>
              <a:t>‹#›</a:t>
            </a:fld>
            <a:endParaRPr lang="ar-EG"/>
          </a:p>
        </p:txBody>
      </p:sp>
    </p:spTree>
    <p:extLst>
      <p:ext uri="{BB962C8B-B14F-4D97-AF65-F5344CB8AC3E}">
        <p14:creationId xmlns:p14="http://schemas.microsoft.com/office/powerpoint/2010/main" val="253738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430A83-BCCE-4770-8E92-6D6BB560BF48}" type="datetimeFigureOut">
              <a:rPr lang="ar-EG" smtClean="0"/>
              <a:t>03/08/1441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F2469D-89C2-4DFD-AF79-FB5C048E86FE}" type="slidenum">
              <a:rPr lang="ar-EG" smtClean="0"/>
              <a:t>‹#›</a:t>
            </a:fld>
            <a:endParaRPr lang="ar-EG"/>
          </a:p>
        </p:txBody>
      </p:sp>
    </p:spTree>
    <p:extLst>
      <p:ext uri="{BB962C8B-B14F-4D97-AF65-F5344CB8AC3E}">
        <p14:creationId xmlns:p14="http://schemas.microsoft.com/office/powerpoint/2010/main" val="1166664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3.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12192000" cy="6857999"/>
          </a:xfrm>
        </p:spPr>
      </p:pic>
      <p:pic>
        <p:nvPicPr>
          <p:cNvPr id="5" name="Picture 4"/>
          <p:cNvPicPr>
            <a:picLocks noChangeAspect="1"/>
          </p:cNvPicPr>
          <p:nvPr/>
        </p:nvPicPr>
        <p:blipFill>
          <a:blip r:embed="rId5"/>
          <a:stretch>
            <a:fillRect/>
          </a:stretch>
        </p:blipFill>
        <p:spPr>
          <a:xfrm>
            <a:off x="3193577" y="249072"/>
            <a:ext cx="8270543" cy="6359856"/>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44036" y="763138"/>
            <a:ext cx="609600" cy="609600"/>
          </a:xfrm>
          <a:prstGeom prst="rect">
            <a:avLst/>
          </a:prstGeom>
        </p:spPr>
      </p:pic>
    </p:spTree>
    <p:extLst>
      <p:ext uri="{BB962C8B-B14F-4D97-AF65-F5344CB8AC3E}">
        <p14:creationId xmlns:p14="http://schemas.microsoft.com/office/powerpoint/2010/main" val="1979381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719618" y="826154"/>
            <a:ext cx="9144000" cy="5262979"/>
          </a:xfrm>
          <a:prstGeom prst="rect">
            <a:avLst/>
          </a:prstGeom>
        </p:spPr>
        <p:txBody>
          <a:bodyPr wrap="square">
            <a:spAutoFit/>
          </a:bodyPr>
          <a:lstStyle/>
          <a:p>
            <a:pPr algn="justLow"/>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6- العــلاج </a:t>
            </a:r>
            <a:endParaRPr lang="en-US" sz="2800" dirty="0">
              <a:latin typeface="Times New Roman" panose="02020603050405020304" pitchFamily="18" charset="0"/>
              <a:ea typeface="Times New Roman" panose="02020603050405020304" pitchFamily="18" charset="0"/>
            </a:endParaRPr>
          </a:p>
          <a:p>
            <a:pPr marL="742950" indent="-514350" algn="justLow">
              <a:buAutoNum type="arabic1Minus"/>
            </a:pPr>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يعتمد </a:t>
            </a: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العلاج أساساً على بث الوعى القوامى لدى الأفراد وإزالة السبب الأساسى فى حدوث التشوه وهو العادات السيئة، وإذا لم يفطن الفرد إلى ذلك فإن الأثر الذى تحدثه التمرينات العلاجية يضيع نتيجة استمرار الفرد فى ممارسة العادة السيئة0 </a:t>
            </a:r>
            <a:endParaRPr lang="ar-EG" sz="2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742950" indent="-514350" algn="justLow">
              <a:buAutoNum type="arabic1Minus"/>
            </a:pPr>
            <a:endParaRPr lang="ar-EG" sz="2800" dirty="0">
              <a:latin typeface="Times New Roman" panose="02020603050405020304" pitchFamily="18" charset="0"/>
              <a:ea typeface="Times New Roman" panose="02020603050405020304" pitchFamily="18" charset="0"/>
              <a:cs typeface="Simplified Arabic" panose="02020603050405020304" pitchFamily="18" charset="-78"/>
            </a:endParaRPr>
          </a:p>
          <a:p>
            <a:pPr marL="742950" indent="-514350" algn="justLow">
              <a:buAutoNum type="arabic1Minus"/>
            </a:pPr>
            <a:endParaRPr lang="ar-EG" sz="2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742950" indent="-514350" algn="justLow">
              <a:buAutoNum type="arabic1Minus"/>
            </a:pPr>
            <a:endParaRPr lang="en-US" sz="2800" dirty="0">
              <a:latin typeface="Times New Roman" panose="02020603050405020304" pitchFamily="18" charset="0"/>
              <a:ea typeface="Times New Roman" panose="02020603050405020304" pitchFamily="18" charset="0"/>
            </a:endParaRPr>
          </a:p>
          <a:p>
            <a:pPr marL="433070" indent="-204470" algn="justLow"/>
            <a:r>
              <a:rPr lang="ar-EG" sz="2800" dirty="0">
                <a:latin typeface="Times New Roman" panose="02020603050405020304" pitchFamily="18" charset="0"/>
                <a:ea typeface="Times New Roman" panose="02020603050405020304" pitchFamily="18" charset="0"/>
                <a:cs typeface="Simplified Arabic" panose="02020603050405020304" pitchFamily="18" charset="-78"/>
              </a:rPr>
              <a:t>ب- التمرينات العلاجية وتهدف إلى:-</a:t>
            </a:r>
            <a:endParaRPr lang="en-US" sz="2800" dirty="0">
              <a:latin typeface="Times New Roman" panose="02020603050405020304" pitchFamily="18" charset="0"/>
              <a:ea typeface="Times New Roman" panose="02020603050405020304" pitchFamily="18" charset="0"/>
            </a:endParaRPr>
          </a:p>
          <a:p>
            <a:pPr marL="318770" indent="-90170" algn="justLow"/>
            <a:r>
              <a:rPr lang="ar-EG" sz="2800" dirty="0">
                <a:latin typeface="Times New Roman" panose="02020603050405020304" pitchFamily="18" charset="0"/>
                <a:ea typeface="Times New Roman" panose="02020603050405020304" pitchFamily="18" charset="0"/>
                <a:cs typeface="Simplified Arabic" panose="02020603050405020304" pitchFamily="18" charset="-78"/>
              </a:rPr>
              <a:t>	* تقوية العضلات والأربطة الخلفية للرقبة0 </a:t>
            </a:r>
            <a:endParaRPr lang="en-US" sz="2800" dirty="0">
              <a:latin typeface="Times New Roman" panose="02020603050405020304" pitchFamily="18" charset="0"/>
              <a:ea typeface="Times New Roman" panose="02020603050405020304" pitchFamily="18" charset="0"/>
            </a:endParaRPr>
          </a:p>
          <a:p>
            <a:pPr marL="318770" indent="-90170" algn="justLow"/>
            <a:r>
              <a:rPr lang="ar-EG" sz="2800" dirty="0">
                <a:latin typeface="Times New Roman" panose="02020603050405020304" pitchFamily="18" charset="0"/>
                <a:ea typeface="Times New Roman" panose="02020603050405020304" pitchFamily="18" charset="0"/>
                <a:cs typeface="Simplified Arabic" panose="02020603050405020304" pitchFamily="18" charset="-78"/>
              </a:rPr>
              <a:t>	* إطالة العضلات والأربطة الأمامية للرقبة للوصول للوضع الطبيعى0 </a:t>
            </a:r>
            <a:endParaRPr lang="en-US" sz="2800" dirty="0">
              <a:latin typeface="Times New Roman" panose="02020603050405020304" pitchFamily="18" charset="0"/>
              <a:ea typeface="Times New Roman" panose="02020603050405020304" pitchFamily="18" charset="0"/>
            </a:endParaRPr>
          </a:p>
          <a:p>
            <a:pPr marL="318770" indent="-90170" algn="justLow"/>
            <a:r>
              <a:rPr lang="ar-EG" sz="2800" dirty="0">
                <a:latin typeface="Times New Roman" panose="02020603050405020304" pitchFamily="18" charset="0"/>
                <a:ea typeface="Times New Roman" panose="02020603050405020304" pitchFamily="18" charset="0"/>
                <a:cs typeface="Simplified Arabic" panose="02020603050405020304" pitchFamily="18" charset="-78"/>
              </a:rPr>
              <a:t>	* إرجاع المرونة فى الفقرات العنقية والظهرية0</a:t>
            </a:r>
            <a:endParaRPr lang="en-US" sz="2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766" y="2765946"/>
            <a:ext cx="4176214" cy="19812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0836" y="521354"/>
            <a:ext cx="609600" cy="609600"/>
          </a:xfrm>
          <a:prstGeom prst="rect">
            <a:avLst/>
          </a:prstGeom>
        </p:spPr>
      </p:pic>
    </p:spTree>
    <p:extLst>
      <p:ext uri="{BB962C8B-B14F-4D97-AF65-F5344CB8AC3E}">
        <p14:creationId xmlns:p14="http://schemas.microsoft.com/office/powerpoint/2010/main" val="297604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7481" y="1091820"/>
            <a:ext cx="10084558" cy="2784143"/>
          </a:xfrm>
        </p:spPr>
        <p:txBody>
          <a:bodyPr/>
          <a:lstStyle/>
          <a:p>
            <a:r>
              <a:rPr lang="ar-EG" dirty="0" smtClean="0"/>
              <a:t>أولا :- تمرينات تساعد الرقبه على التخلص من التيبس وتزيد مرونه فقرات الرقبه </a:t>
            </a:r>
            <a:endParaRPr lang="ar-EG" dirty="0"/>
          </a:p>
        </p:txBody>
      </p:sp>
      <p:sp>
        <p:nvSpPr>
          <p:cNvPr id="3" name="Left Arrow 2"/>
          <p:cNvSpPr/>
          <p:nvPr/>
        </p:nvSpPr>
        <p:spPr>
          <a:xfrm>
            <a:off x="8284191" y="352112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eft Arrow 3"/>
          <p:cNvSpPr/>
          <p:nvPr/>
        </p:nvSpPr>
        <p:spPr>
          <a:xfrm>
            <a:off x="6266597" y="345622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eft Arrow 4"/>
          <p:cNvSpPr/>
          <p:nvPr/>
        </p:nvSpPr>
        <p:spPr>
          <a:xfrm>
            <a:off x="4107157" y="352112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47564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782" y="457200"/>
            <a:ext cx="1921065" cy="22723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064192" y="2845558"/>
            <a:ext cx="361665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sz="1300" b="1" i="0" u="none" strike="noStrike" cap="none" normalizeH="0" baseline="0" dirty="0" smtClean="0">
                <a:ln>
                  <a:noFill/>
                </a:ln>
                <a:solidFill>
                  <a:schemeClr val="tx1"/>
                </a:solidFill>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a:t>
            </a:r>
            <a:r>
              <a:rPr lang="ar-EG" sz="13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 </a:t>
            </a: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التمرين الأول</a:t>
            </a:r>
          </a:p>
          <a:p>
            <a:pPr lvl="0" algn="ctr" eaLnBrk="0" fontAlgn="base" hangingPunct="0">
              <a:spcBef>
                <a:spcPct val="0"/>
              </a:spcBef>
              <a:spcAft>
                <a:spcPct val="0"/>
              </a:spcAft>
            </a:pP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 دوران الرأس القدمان متباعدتان، واليدان على الخصر، ثني الرأس للأمام ثم جانبًا ثم خلفًا ثم جانبًا ثم أمامًا في شكل دائرة موازية للكتفين</a:t>
            </a:r>
            <a:r>
              <a:rPr kumimoji="0" lang="en-US" sz="2400" b="0" i="0" u="none" strike="noStrike" cap="none" normalizeH="0" baseline="0" dirty="0" smtClean="0">
                <a:ln>
                  <a:noFill/>
                </a:ln>
                <a:solidFill>
                  <a:schemeClr val="tx1"/>
                </a:solidFill>
                <a:effectLst/>
              </a:rPr>
              <a:t> </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Rectangle 5"/>
          <p:cNvSpPr>
            <a:spLocks noChangeArrowheads="1"/>
          </p:cNvSpPr>
          <p:nvPr/>
        </p:nvSpPr>
        <p:spPr bwMode="auto">
          <a:xfrm>
            <a:off x="1678674" y="5732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5" name="Object 4"/>
          <p:cNvGraphicFramePr>
            <a:graphicFrameLocks noChangeAspect="1"/>
          </p:cNvGraphicFramePr>
          <p:nvPr>
            <p:extLst>
              <p:ext uri="{D42A27DB-BD31-4B8C-83A1-F6EECF244321}">
                <p14:modId xmlns:p14="http://schemas.microsoft.com/office/powerpoint/2010/main" val="2197204254"/>
              </p:ext>
            </p:extLst>
          </p:nvPr>
        </p:nvGraphicFramePr>
        <p:xfrm>
          <a:off x="1726311" y="438749"/>
          <a:ext cx="2303462" cy="2387600"/>
        </p:xfrm>
        <a:graphic>
          <a:graphicData uri="http://schemas.openxmlformats.org/presentationml/2006/ole">
            <mc:AlternateContent xmlns:mc="http://schemas.openxmlformats.org/markup-compatibility/2006">
              <mc:Choice xmlns:v="urn:schemas-microsoft-com:vml" Requires="v">
                <p:oleObj spid="_x0000_s1045" name="Bitmap Image" r:id="rId4" imgW="933480" imgH="1238400" progId="Paint.Picture">
                  <p:embed/>
                </p:oleObj>
              </mc:Choice>
              <mc:Fallback>
                <p:oleObj name="Bitmap Image" r:id="rId4" imgW="933480" imgH="1238400" progId="Paint.Picture">
                  <p:embed/>
                  <p:pic>
                    <p:nvPicPr>
                      <p:cNvPr id="0" name="Object 4"/>
                      <p:cNvPicPr>
                        <a:picLocks noChangeAspect="1" noChangeArrowheads="1"/>
                      </p:cNvPicPr>
                      <p:nvPr/>
                    </p:nvPicPr>
                    <p:blipFill>
                      <a:blip r:embed="rId5"/>
                      <a:srcRect/>
                      <a:stretch>
                        <a:fillRect/>
                      </a:stretch>
                    </p:blipFill>
                    <p:spPr bwMode="auto">
                      <a:xfrm>
                        <a:off x="1726311" y="438749"/>
                        <a:ext cx="2303462" cy="2387600"/>
                      </a:xfrm>
                      <a:prstGeom prst="rect">
                        <a:avLst/>
                      </a:prstGeom>
                      <a:noFill/>
                    </p:spPr>
                  </p:pic>
                </p:oleObj>
              </mc:Fallback>
            </mc:AlternateContent>
          </a:graphicData>
        </a:graphic>
      </p:graphicFrame>
      <p:sp>
        <p:nvSpPr>
          <p:cNvPr id="6" name="Rectangle 5"/>
          <p:cNvSpPr/>
          <p:nvPr/>
        </p:nvSpPr>
        <p:spPr>
          <a:xfrm>
            <a:off x="1164609" y="3372259"/>
            <a:ext cx="3953301" cy="1569660"/>
          </a:xfrm>
          <a:prstGeom prst="rect">
            <a:avLst/>
          </a:prstGeom>
        </p:spPr>
        <p:txBody>
          <a:bodyPr wrap="square">
            <a:spAutoFit/>
          </a:bodyPr>
          <a:lstStyle/>
          <a:p>
            <a:pPr algn="ctr" eaLnBrk="0" fontAlgn="base" hangingPunct="0">
              <a:spcBef>
                <a:spcPct val="0"/>
              </a:spcBef>
              <a:spcAft>
                <a:spcPct val="0"/>
              </a:spcAft>
            </a:pP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التمرين الثانى</a:t>
            </a:r>
          </a:p>
          <a:p>
            <a:pPr algn="ctr" eaLnBrk="0" fontAlgn="base" hangingPunct="0">
              <a:spcBef>
                <a:spcPct val="0"/>
              </a:spcBef>
              <a:spcAft>
                <a:spcPct val="0"/>
              </a:spcAft>
            </a:pP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ثنى الرأس جانبًا القدمان متباعدتان، واليدان على الخصر، ثني الرأس جانبًا ثم رفع وثني للجهة الأخرى</a:t>
            </a:r>
          </a:p>
        </p:txBody>
      </p:sp>
    </p:spTree>
    <p:extLst>
      <p:ext uri="{BB962C8B-B14F-4D97-AF65-F5344CB8AC3E}">
        <p14:creationId xmlns:p14="http://schemas.microsoft.com/office/powerpoint/2010/main" val="137703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6301516" y="9847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 name="Object 2"/>
          <p:cNvGraphicFramePr>
            <a:graphicFrameLocks noChangeAspect="1"/>
          </p:cNvGraphicFramePr>
          <p:nvPr>
            <p:extLst>
              <p:ext uri="{D42A27DB-BD31-4B8C-83A1-F6EECF244321}">
                <p14:modId xmlns:p14="http://schemas.microsoft.com/office/powerpoint/2010/main" val="3115100391"/>
              </p:ext>
            </p:extLst>
          </p:nvPr>
        </p:nvGraphicFramePr>
        <p:xfrm>
          <a:off x="8857398" y="573207"/>
          <a:ext cx="1383399" cy="2524836"/>
        </p:xfrm>
        <a:graphic>
          <a:graphicData uri="http://schemas.openxmlformats.org/presentationml/2006/ole">
            <mc:AlternateContent xmlns:mc="http://schemas.openxmlformats.org/markup-compatibility/2006">
              <mc:Choice xmlns:v="urn:schemas-microsoft-com:vml" Requires="v">
                <p:oleObj spid="_x0000_s2079" name="Bitmap Image" r:id="rId3" imgW="619211" imgH="1171429" progId="Paint.Picture">
                  <p:embed/>
                </p:oleObj>
              </mc:Choice>
              <mc:Fallback>
                <p:oleObj name="Bitmap Image" r:id="rId3" imgW="619211" imgH="11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7398" y="573207"/>
                        <a:ext cx="1383399" cy="2524836"/>
                      </a:xfrm>
                      <a:prstGeom prst="rect">
                        <a:avLst/>
                      </a:prstGeom>
                      <a:noFill/>
                    </p:spPr>
                  </p:pic>
                </p:oleObj>
              </mc:Fallback>
            </mc:AlternateContent>
          </a:graphicData>
        </a:graphic>
      </p:graphicFrame>
      <p:sp>
        <p:nvSpPr>
          <p:cNvPr id="4" name="Rectangle 4"/>
          <p:cNvSpPr>
            <a:spLocks noChangeArrowheads="1"/>
          </p:cNvSpPr>
          <p:nvPr/>
        </p:nvSpPr>
        <p:spPr bwMode="auto">
          <a:xfrm>
            <a:off x="2251880" y="10372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5" name="Object 4"/>
          <p:cNvGraphicFramePr>
            <a:graphicFrameLocks noChangeAspect="1"/>
          </p:cNvGraphicFramePr>
          <p:nvPr>
            <p:extLst>
              <p:ext uri="{D42A27DB-BD31-4B8C-83A1-F6EECF244321}">
                <p14:modId xmlns:p14="http://schemas.microsoft.com/office/powerpoint/2010/main" val="369524162"/>
              </p:ext>
            </p:extLst>
          </p:nvPr>
        </p:nvGraphicFramePr>
        <p:xfrm>
          <a:off x="1957341" y="573207"/>
          <a:ext cx="2251881" cy="2402006"/>
        </p:xfrm>
        <a:graphic>
          <a:graphicData uri="http://schemas.openxmlformats.org/presentationml/2006/ole">
            <mc:AlternateContent xmlns:mc="http://schemas.openxmlformats.org/markup-compatibility/2006">
              <mc:Choice xmlns:v="urn:schemas-microsoft-com:vml" Requires="v">
                <p:oleObj spid="_x0000_s2080" name="Bitmap Image" r:id="rId5" imgW="657317" imgH="1171429" progId="Paint.Picture">
                  <p:embed/>
                </p:oleObj>
              </mc:Choice>
              <mc:Fallback>
                <p:oleObj name="Bitmap Image" r:id="rId5" imgW="657317" imgH="1171429"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341" y="573207"/>
                        <a:ext cx="2251881" cy="2402006"/>
                      </a:xfrm>
                      <a:prstGeom prst="rect">
                        <a:avLst/>
                      </a:prstGeom>
                      <a:noFill/>
                    </p:spPr>
                  </p:pic>
                </p:oleObj>
              </mc:Fallback>
            </mc:AlternateContent>
          </a:graphicData>
        </a:graphic>
      </p:graphicFrame>
      <p:sp>
        <p:nvSpPr>
          <p:cNvPr id="6" name="Rectangle 5"/>
          <p:cNvSpPr/>
          <p:nvPr/>
        </p:nvSpPr>
        <p:spPr>
          <a:xfrm>
            <a:off x="7663431" y="3562066"/>
            <a:ext cx="3771331" cy="1938992"/>
          </a:xfrm>
          <a:prstGeom prst="rect">
            <a:avLst/>
          </a:prstGeom>
        </p:spPr>
        <p:txBody>
          <a:bodyPr wrap="square">
            <a:spAutoFit/>
          </a:bodyPr>
          <a:lstStyle/>
          <a:p>
            <a:pPr algn="ctr"/>
            <a:r>
              <a:rPr lang="ar-SA"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التمرين الثالث</a:t>
            </a:r>
            <a:endParaRPr lang="en-US"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endParaRPr>
          </a:p>
          <a:p>
            <a:pPr algn="ctr"/>
            <a:r>
              <a:rPr lang="ar-SA"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 لف الرأس القدمان متباعدتان، واليدان على الخصر، لف الرأس يمينًا ثم يسارًا مثل التسليم في الصلاة</a:t>
            </a:r>
            <a:r>
              <a:rPr lang="en-US"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a:t>
            </a:r>
          </a:p>
        </p:txBody>
      </p:sp>
      <p:sp>
        <p:nvSpPr>
          <p:cNvPr id="7" name="Rectangle 6"/>
          <p:cNvSpPr/>
          <p:nvPr/>
        </p:nvSpPr>
        <p:spPr>
          <a:xfrm>
            <a:off x="1384135" y="3537384"/>
            <a:ext cx="3762233" cy="1569660"/>
          </a:xfrm>
          <a:prstGeom prst="rect">
            <a:avLst/>
          </a:prstGeom>
        </p:spPr>
        <p:txBody>
          <a:bodyPr wrap="square">
            <a:spAutoFit/>
          </a:bodyPr>
          <a:lstStyle/>
          <a:p>
            <a:pPr algn="ct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التمرين الرابع</a:t>
            </a:r>
          </a:p>
          <a:p>
            <a:pPr algn="ct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دفع الرأس لثنيه جانبًا مع المقاومة</a:t>
            </a:r>
          </a:p>
          <a:p>
            <a:pPr algn="ctr"/>
            <a:r>
              <a:rPr lang="ar-EG" sz="2400" b="1" dirty="0">
                <a:effectLst>
                  <a:outerShdw blurRad="38100" dist="38100" dir="2700000" algn="tl">
                    <a:srgbClr val="C0C0C0"/>
                  </a:outerShdw>
                </a:effectLst>
                <a:latin typeface="Times New Roman (serif)" charset="0"/>
                <a:ea typeface="Times New Roman" panose="02020603050405020304" pitchFamily="18" charset="0"/>
                <a:cs typeface="Arabic Transparent" panose="020B0604020202020204" pitchFamily="34" charset="0"/>
              </a:rPr>
              <a:t>لقدمان متباعدتان، مسك الرأس باليدين، الدفع بإحدى اليدين</a:t>
            </a:r>
            <a:r>
              <a:rPr lang="ar-EG" dirty="0"/>
              <a:t>.</a:t>
            </a:r>
          </a:p>
        </p:txBody>
      </p:sp>
    </p:spTree>
    <p:extLst>
      <p:ext uri="{BB962C8B-B14F-4D97-AF65-F5344CB8AC3E}">
        <p14:creationId xmlns:p14="http://schemas.microsoft.com/office/powerpoint/2010/main" val="251763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69493" y="810989"/>
            <a:ext cx="8679976" cy="4801314"/>
          </a:xfrm>
          <a:prstGeom prst="rect">
            <a:avLst/>
          </a:prstGeom>
        </p:spPr>
        <p:txBody>
          <a:bodyPr wrap="square">
            <a:spAutoFit/>
          </a:bodyPr>
          <a:lstStyle/>
          <a:p>
            <a:pPr algn="ctr"/>
            <a:r>
              <a:rPr lang="ar-EG" sz="36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ثانياً:- تمرينات قوه ومقاومه واتزان</a:t>
            </a:r>
          </a:p>
          <a:p>
            <a:pPr algn="justLow"/>
            <a:endParaRPr lang="ar-EG" sz="2800" dirty="0">
              <a:latin typeface="Times New Roman" panose="02020603050405020304" pitchFamily="18" charset="0"/>
              <a:ea typeface="Times New Roman" panose="02020603050405020304" pitchFamily="18" charset="0"/>
              <a:cs typeface="Simplified Arabic" panose="02020603050405020304" pitchFamily="18" charset="-78"/>
            </a:endParaRPr>
          </a:p>
          <a:p>
            <a:pPr algn="justLow"/>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5- </a:t>
            </a: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وقوف</a:t>
            </a: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 وضع ثقل على الرأس أثناء المشى </a:t>
            </a:r>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للتوازن0( كتاب مثلا) </a:t>
            </a:r>
          </a:p>
          <a:p>
            <a:pPr algn="justLow"/>
            <a:endParaRPr lang="en-US" sz="2800" dirty="0">
              <a:latin typeface="Times New Roman" panose="02020603050405020304" pitchFamily="18" charset="0"/>
              <a:ea typeface="Times New Roman" panose="02020603050405020304" pitchFamily="18" charset="0"/>
            </a:endParaRPr>
          </a:p>
          <a:p>
            <a:pPr algn="justLow"/>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6- (</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وقوف</a:t>
            </a:r>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 الذراعان بجانب الجسم والأكتاف مرتخيه والرأس مستقيم – ميل الرأس للخلف لأقصى مدى والثبات 10 ثوانى</a:t>
            </a:r>
          </a:p>
          <a:p>
            <a:pPr algn="justLow"/>
            <a:endParaRPr lang="en-US" sz="2800" dirty="0">
              <a:latin typeface="Times New Roman" panose="02020603050405020304" pitchFamily="18" charset="0"/>
              <a:ea typeface="Times New Roman" panose="02020603050405020304" pitchFamily="18" charset="0"/>
            </a:endParaRPr>
          </a:p>
          <a:p>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7- </a:t>
            </a: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جلوس- تشبيك اليدين خلف الرأس</a:t>
            </a: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 الضغط باليدين والمقاومة بالرأس</a:t>
            </a:r>
            <a:r>
              <a:rPr lang="ar-EG" dirty="0">
                <a:latin typeface="Times New Roman" panose="02020603050405020304" pitchFamily="18" charset="0"/>
                <a:ea typeface="Times New Roman" panose="02020603050405020304" pitchFamily="18" charset="0"/>
                <a:cs typeface="Simplified Arabic" panose="02020603050405020304" pitchFamily="18" charset="-78"/>
              </a:rPr>
              <a:t>0 </a:t>
            </a:r>
            <a:endParaRPr lang="ar-EG" dirty="0" smtClean="0">
              <a:latin typeface="Times New Roman" panose="02020603050405020304" pitchFamily="18" charset="0"/>
              <a:ea typeface="Times New Roman" panose="02020603050405020304" pitchFamily="18" charset="0"/>
              <a:cs typeface="Simplified Arabic" panose="02020603050405020304" pitchFamily="18" charset="-78"/>
            </a:endParaRPr>
          </a:p>
          <a:p>
            <a:endParaRPr lang="ar-EG" dirty="0">
              <a:latin typeface="Times New Roman" panose="02020603050405020304" pitchFamily="18" charset="0"/>
              <a:cs typeface="Simplified Arabic" panose="02020603050405020304" pitchFamily="18" charset="-78"/>
            </a:endParaRPr>
          </a:p>
          <a:p>
            <a:r>
              <a:rPr lang="ar-EG" sz="2800" dirty="0">
                <a:latin typeface="Times New Roman" panose="02020603050405020304" pitchFamily="18" charset="0"/>
                <a:ea typeface="Times New Roman" panose="02020603050405020304" pitchFamily="18" charset="0"/>
                <a:cs typeface="Simplified Arabic" panose="02020603050405020304" pitchFamily="18" charset="-78"/>
              </a:rPr>
              <a:t>8- (</a:t>
            </a:r>
            <a:r>
              <a:rPr lang="ar-EG" sz="2800" b="1" dirty="0">
                <a:latin typeface="Times New Roman" panose="02020603050405020304" pitchFamily="18" charset="0"/>
                <a:ea typeface="Times New Roman" panose="02020603050405020304" pitchFamily="18" charset="0"/>
                <a:cs typeface="Simplified Arabic" panose="02020603050405020304" pitchFamily="18" charset="-78"/>
              </a:rPr>
              <a:t>وقوف – فتحا</a:t>
            </a: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 ميل الجذع أماما مع تعليق ثقل بالرأس والثبات – ارجاع الذراعين خلف الظهر</a:t>
            </a:r>
          </a:p>
        </p:txBody>
      </p:sp>
    </p:spTree>
    <p:extLst>
      <p:ext uri="{BB962C8B-B14F-4D97-AF65-F5344CB8AC3E}">
        <p14:creationId xmlns:p14="http://schemas.microsoft.com/office/powerpoint/2010/main" val="64910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85447" y="1091822"/>
            <a:ext cx="3932237" cy="3811588"/>
          </a:xfrm>
        </p:spPr>
        <p:txBody>
          <a:bodyPr>
            <a:normAutofit/>
          </a:bodyPr>
          <a:lstStyle/>
          <a:p>
            <a:r>
              <a:rPr lang="ar-EG" sz="3200" dirty="0" smtClean="0">
                <a:latin typeface="+mj-lt"/>
                <a:ea typeface="+mj-ea"/>
                <a:cs typeface="+mj-cs"/>
              </a:rPr>
              <a:t>9- من </a:t>
            </a:r>
            <a:r>
              <a:rPr lang="ar-EG" sz="3200" dirty="0">
                <a:latin typeface="+mj-lt"/>
                <a:ea typeface="+mj-ea"/>
                <a:cs typeface="+mj-cs"/>
              </a:rPr>
              <a:t>وضع الرقود على البطن .رفع الذراعين جانبا والرأس </a:t>
            </a:r>
            <a:r>
              <a:rPr lang="ar-EG" sz="3200" dirty="0" smtClean="0">
                <a:latin typeface="+mj-lt"/>
                <a:ea typeface="+mj-ea"/>
                <a:cs typeface="+mj-cs"/>
              </a:rPr>
              <a:t>اماما والثبات لمده 10 -15 ثانيه</a:t>
            </a:r>
            <a:endParaRPr lang="ar-EG" sz="3200" dirty="0">
              <a:latin typeface="+mj-lt"/>
              <a:ea typeface="+mj-ea"/>
              <a:cs typeface="+mj-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9608" y="1091822"/>
            <a:ext cx="4558352" cy="3998794"/>
          </a:xfrm>
          <a:prstGeom prst="rect">
            <a:avLst/>
          </a:prstGeom>
        </p:spPr>
      </p:pic>
    </p:spTree>
    <p:extLst>
      <p:ext uri="{BB962C8B-B14F-4D97-AF65-F5344CB8AC3E}">
        <p14:creationId xmlns:p14="http://schemas.microsoft.com/office/powerpoint/2010/main" val="194829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10- وضع كره حجمها صغير عند مؤخره الرأس والثبات لمده 30 ثانيه</a:t>
            </a:r>
            <a:endParaRPr lang="ar-E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a:prstGeom prst="rect">
            <a:avLst/>
          </a:prstGeom>
        </p:spPr>
      </p:pic>
    </p:spTree>
    <p:extLst>
      <p:ext uri="{BB962C8B-B14F-4D97-AF65-F5344CB8AC3E}">
        <p14:creationId xmlns:p14="http://schemas.microsoft.com/office/powerpoint/2010/main" val="419680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405719" y="999811"/>
            <a:ext cx="9812739" cy="4401205"/>
          </a:xfrm>
          <a:prstGeom prst="rect">
            <a:avLst/>
          </a:prstGeom>
        </p:spPr>
        <p:txBody>
          <a:bodyPr wrap="square">
            <a:spAutoFit/>
          </a:bodyPr>
          <a:lstStyle/>
          <a:p>
            <a:pPr algn="ctr"/>
            <a:r>
              <a:rPr lang="ar-EG"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اولا:- انحرافات الطرف العلوى</a:t>
            </a:r>
            <a:endParaRPr lang="en-US" sz="2800" dirty="0" smtClean="0">
              <a:effectLst/>
              <a:latin typeface="Times New Roman" panose="02020603050405020304" pitchFamily="18" charset="0"/>
              <a:ea typeface="Times New Roman" panose="02020603050405020304" pitchFamily="18" charset="0"/>
            </a:endParaRPr>
          </a:p>
          <a:p>
            <a:pPr indent="4572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للتحدث عن تشوهات الجسم يجب أن نتبع خطوات مسلسلة متدرجة منطقية فى وصف وتحليل التشوه ومن هذه الخطوات ما يلى: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المنطقة التى يحدث فيها التشوه0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التغييرات العضلية والعظمية للمنطقة التى يحدث فيها التشوه0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تأثير التشوه على القوام والناحية الميكانيكية والكفاءة  فى العمل والتوازن0</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التشوهات التعويضية التى تصيب الفرد كنتيجة للتشوه الأصلى0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أسباب حدوث التشوه0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العلاج ووسائله0 </a:t>
            </a:r>
            <a:endParaRPr lang="en-US" sz="2800" dirty="0" smtClean="0">
              <a:effectLst/>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76250" algn="l"/>
              </a:tabLst>
            </a:pP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نماذج من التمرينات العلاجية0</a:t>
            </a:r>
            <a:endParaRPr lang="en-US" sz="2800" dirty="0">
              <a:effectLst/>
              <a:latin typeface="Times New Roman" panose="02020603050405020304" pitchFamily="18" charset="0"/>
              <a:ea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919" y="695011"/>
            <a:ext cx="609600" cy="609600"/>
          </a:xfrm>
          <a:prstGeom prst="rect">
            <a:avLst/>
          </a:prstGeom>
        </p:spPr>
      </p:pic>
    </p:spTree>
    <p:extLst>
      <p:ext uri="{BB962C8B-B14F-4D97-AF65-F5344CB8AC3E}">
        <p14:creationId xmlns:p14="http://schemas.microsoft.com/office/powerpoint/2010/main" val="2755320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022"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EG" b="1" dirty="0"/>
              <a:t>سقوط الرأس أماماً</a:t>
            </a:r>
            <a:r>
              <a:rPr lang="en-US" dirty="0"/>
              <a:t/>
            </a:r>
            <a:br>
              <a:rPr lang="en-US" dirty="0"/>
            </a:br>
            <a:r>
              <a:rPr lang="ar-EG" dirty="0"/>
              <a:t> </a:t>
            </a:r>
            <a:r>
              <a:rPr lang="en-US" dirty="0"/>
              <a:t/>
            </a:r>
            <a:br>
              <a:rPr lang="en-US" dirty="0"/>
            </a:br>
            <a:endParaRPr lang="ar-EG" dirty="0"/>
          </a:p>
        </p:txBody>
      </p:sp>
      <p:sp>
        <p:nvSpPr>
          <p:cNvPr id="3" name="Subtitle 2"/>
          <p:cNvSpPr>
            <a:spLocks noGrp="1"/>
          </p:cNvSpPr>
          <p:nvPr>
            <p:ph type="subTitle" idx="1"/>
          </p:nvPr>
        </p:nvSpPr>
        <p:spPr>
          <a:xfrm>
            <a:off x="1278341" y="2441979"/>
            <a:ext cx="9144000" cy="1655762"/>
          </a:xfrm>
        </p:spPr>
        <p:txBody>
          <a:bodyPr>
            <a:normAutofit/>
          </a:bodyPr>
          <a:lstStyle/>
          <a:p>
            <a:r>
              <a:rPr lang="en-US" sz="3200" b="1" dirty="0" smtClean="0"/>
              <a:t>Forward Head</a:t>
            </a:r>
            <a:endParaRPr lang="ar-EG"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034" y="3411940"/>
            <a:ext cx="4612942" cy="2565779"/>
          </a:xfrm>
          <a:prstGeom prst="rect">
            <a:avLst/>
          </a:prstGeom>
        </p:spPr>
      </p:pic>
    </p:spTree>
    <p:extLst>
      <p:ext uri="{BB962C8B-B14F-4D97-AF65-F5344CB8AC3E}">
        <p14:creationId xmlns:p14="http://schemas.microsoft.com/office/powerpoint/2010/main" val="88567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05" y="2074460"/>
            <a:ext cx="5157432" cy="34243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209" y="2074460"/>
            <a:ext cx="4394579" cy="3166280"/>
          </a:xfrm>
          <a:prstGeom prst="rect">
            <a:avLst/>
          </a:prstGeom>
        </p:spPr>
      </p:pic>
      <p:sp>
        <p:nvSpPr>
          <p:cNvPr id="4" name="Rectangle 3"/>
          <p:cNvSpPr/>
          <p:nvPr/>
        </p:nvSpPr>
        <p:spPr>
          <a:xfrm>
            <a:off x="4514717" y="965157"/>
            <a:ext cx="3424912" cy="461665"/>
          </a:xfrm>
          <a:prstGeom prst="rect">
            <a:avLst/>
          </a:prstGeom>
        </p:spPr>
        <p:txBody>
          <a:bodyPr wrap="none">
            <a:spAutoFit/>
          </a:bodyPr>
          <a:lstStyle/>
          <a:p>
            <a:pPr algn="ctr"/>
            <a:r>
              <a:rPr lang="en-US" sz="2400" b="1" dirty="0" smtClean="0"/>
              <a:t>How To Fix Forward Head</a:t>
            </a:r>
            <a:endParaRPr lang="ar-EG" sz="2400" b="1" dirty="0"/>
          </a:p>
        </p:txBody>
      </p:sp>
    </p:spTree>
    <p:extLst>
      <p:ext uri="{BB962C8B-B14F-4D97-AF65-F5344CB8AC3E}">
        <p14:creationId xmlns:p14="http://schemas.microsoft.com/office/powerpoint/2010/main" val="202317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5951681"/>
              </p:ext>
            </p:extLst>
          </p:nvPr>
        </p:nvGraphicFramePr>
        <p:xfrm>
          <a:off x="1455865" y="628472"/>
          <a:ext cx="1819598" cy="1623409"/>
        </p:xfrm>
        <a:graphic>
          <a:graphicData uri="http://schemas.openxmlformats.org/drawingml/2006/table">
            <a:tbl>
              <a:tblPr rtl="1">
                <a:tableStyleId>{5C22544A-7EE6-4342-B048-85BDC9FD1C3A}</a:tableStyleId>
              </a:tblPr>
              <a:tblGrid>
                <a:gridCol w="1819598"/>
              </a:tblGrid>
              <a:tr h="1623409">
                <a:tc>
                  <a:txBody>
                    <a:bodyPr/>
                    <a:lstStyle/>
                    <a:p>
                      <a:pPr algn="justLow" rtl="1">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548" y="627679"/>
            <a:ext cx="1721750" cy="16271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16406" y="2483598"/>
            <a:ext cx="7765576" cy="3108543"/>
          </a:xfrm>
          <a:prstGeom prst="rect">
            <a:avLst/>
          </a:prstGeom>
        </p:spPr>
        <p:txBody>
          <a:bodyPr wrap="square">
            <a:spAutoFit/>
          </a:bodyPr>
          <a:lstStyle/>
          <a:p>
            <a:pPr algn="justLow"/>
            <a:r>
              <a:rPr lang="ar-EG"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1- منطقة التشوه:</a:t>
            </a: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 العنق0</a:t>
            </a:r>
            <a:endParaRPr lang="en-US" sz="2800" dirty="0" smtClean="0">
              <a:effectLst/>
              <a:latin typeface="Times New Roman" panose="02020603050405020304" pitchFamily="18" charset="0"/>
              <a:ea typeface="Times New Roman" panose="02020603050405020304" pitchFamily="18" charset="0"/>
            </a:endParaRPr>
          </a:p>
          <a:p>
            <a:pPr algn="justLow"/>
            <a:r>
              <a:rPr lang="ar-EG"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2- التغيرات العظمية والعضلية:</a:t>
            </a:r>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 تحدث انحرافات الرأس والرقبة بأنواع مختلفة منها (ميل الرأس للأمام مع انثناء الرقبة) ويؤدى هذا التشوه إلى:-</a:t>
            </a:r>
            <a:endParaRPr lang="en-US" sz="2800" dirty="0" smtClean="0">
              <a:effectLst/>
              <a:latin typeface="Times New Roman" panose="02020603050405020304" pitchFamily="18" charset="0"/>
              <a:ea typeface="Times New Roman" panose="02020603050405020304" pitchFamily="18" charset="0"/>
            </a:endParaRPr>
          </a:p>
          <a:p>
            <a:pPr indent="43307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أ- ضعف العضلات والأربطة خلف الرقبة فتطول</a:t>
            </a:r>
            <a:endParaRPr lang="en-US" sz="2800" dirty="0" smtClean="0">
              <a:effectLst/>
              <a:latin typeface="Times New Roman" panose="02020603050405020304" pitchFamily="18" charset="0"/>
              <a:ea typeface="Times New Roman" panose="02020603050405020304" pitchFamily="18" charset="0"/>
            </a:endParaRPr>
          </a:p>
          <a:p>
            <a:pPr marL="661670" indent="-2286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ب- قصر العضلات والأربطة الأمامية المقابلة للعضلات والأربطة الخلفية، وينتج عن ذلك عدم توازن المنطقة العنقية0 </a:t>
            </a:r>
            <a:endParaRPr lang="en-US" sz="2800" dirty="0">
              <a:effectLst/>
              <a:latin typeface="Times New Roman" panose="02020603050405020304" pitchFamily="18" charset="0"/>
              <a:ea typeface="Times New Roman" panose="02020603050405020304"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62400" y="1022445"/>
            <a:ext cx="609600" cy="609600"/>
          </a:xfrm>
          <a:prstGeom prst="rect">
            <a:avLst/>
          </a:prstGeom>
        </p:spPr>
      </p:pic>
    </p:spTree>
    <p:extLst>
      <p:ext uri="{BB962C8B-B14F-4D97-AF65-F5344CB8AC3E}">
        <p14:creationId xmlns:p14="http://schemas.microsoft.com/office/powerpoint/2010/main" val="1491498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651379" y="494564"/>
            <a:ext cx="9471545" cy="4832092"/>
          </a:xfrm>
          <a:prstGeom prst="rect">
            <a:avLst/>
          </a:prstGeom>
        </p:spPr>
        <p:txBody>
          <a:bodyPr wrap="square">
            <a:spAutoFit/>
          </a:bodyPr>
          <a:lstStyle/>
          <a:p>
            <a:pPr indent="90170" algn="justLow"/>
            <a:r>
              <a:rPr lang="ar-EG"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3- التشوهات التعويضية:-</a:t>
            </a:r>
            <a:endParaRPr lang="en-US" sz="2800" dirty="0" smtClean="0">
              <a:effectLst/>
              <a:latin typeface="Times New Roman" panose="02020603050405020304" pitchFamily="18" charset="0"/>
              <a:ea typeface="Times New Roman" panose="02020603050405020304" pitchFamily="18" charset="0"/>
            </a:endParaRPr>
          </a:p>
          <a:p>
            <a:pPr marL="661670" indent="-2286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أ- قد يصحب هذا الانحراف حركة لف فى الرأس أو انثناء جانبى فى الرقبة نتيجة لمحاولة الفرد المصاب بالتشوه رفع رأسه حتى يتمكن من الرؤية أماماً فيحدث أن تصاب العضلات الخلفية الضعيفة بالتعب ولا تستطيع متابعة قدرتها فى سند الرأس ورفعها حتى يمكن أن يضبط النظر وقد يؤدى هذا اللف والخلل فى التوازن العضلى إلى ضعف فى إحدى العينين0 أو الأذنين، وإذا استمر وضع الرأس بهذه الصورة فإنه يحدث ما يعرف بسقوط الرأس أماماً مع انثناء الرقبة على أحد الجانبين0 </a:t>
            </a:r>
            <a:endParaRPr lang="en-US" sz="2800" dirty="0" smtClean="0">
              <a:effectLst/>
              <a:latin typeface="Times New Roman" panose="02020603050405020304" pitchFamily="18" charset="0"/>
              <a:ea typeface="Times New Roman" panose="02020603050405020304" pitchFamily="18" charset="0"/>
            </a:endParaRPr>
          </a:p>
          <a:p>
            <a:pPr marL="661670" indent="-2286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ب- قد يحدث أيضاً كتشوه تعويضى حركة دفع الحوض للأمام وذلك لتعويض الاتزان، فيتعرض بذلك لظهور تشوهات أخرى بالمنطقة الظهرية ويلجأ الفرد إلى حركة دفع الحوض للأمام كرد فعل طبيعى</a:t>
            </a:r>
            <a:r>
              <a:rPr lang="ar-EG" dirty="0" smtClean="0">
                <a:effectLst/>
                <a:latin typeface="Times New Roman" panose="02020603050405020304" pitchFamily="18" charset="0"/>
                <a:ea typeface="Times New Roman" panose="02020603050405020304" pitchFamily="18" charset="0"/>
                <a:cs typeface="Simplified Arabic" panose="02020603050405020304" pitchFamily="18" charset="-78"/>
              </a:rPr>
              <a:t>0 </a:t>
            </a:r>
            <a:endParaRPr lang="en-US" sz="1600" dirty="0">
              <a:effectLst/>
              <a:latin typeface="Times New Roman" panose="02020603050405020304" pitchFamily="18" charset="0"/>
              <a:ea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72132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76" y="941695"/>
            <a:ext cx="5322626" cy="397149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722" y="1310185"/>
            <a:ext cx="3643953" cy="3043451"/>
          </a:xfrm>
          <a:prstGeom prst="rect">
            <a:avLst/>
          </a:prstGeom>
        </p:spPr>
      </p:pic>
    </p:spTree>
    <p:extLst>
      <p:ext uri="{BB962C8B-B14F-4D97-AF65-F5344CB8AC3E}">
        <p14:creationId xmlns:p14="http://schemas.microsoft.com/office/powerpoint/2010/main" val="387434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856097" y="1120843"/>
            <a:ext cx="9184942" cy="2246769"/>
          </a:xfrm>
          <a:prstGeom prst="rect">
            <a:avLst/>
          </a:prstGeom>
        </p:spPr>
        <p:txBody>
          <a:bodyPr wrap="square">
            <a:spAutoFit/>
          </a:bodyPr>
          <a:lstStyle/>
          <a:p>
            <a:pPr marL="204470" indent="-114300" algn="justLow"/>
            <a:r>
              <a:rPr lang="ar-EG"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4- تأثير التشوه على القوام</a:t>
            </a:r>
            <a:endParaRPr lang="en-US" sz="2800" dirty="0" smtClean="0">
              <a:effectLst/>
              <a:latin typeface="Times New Roman" panose="02020603050405020304" pitchFamily="18" charset="0"/>
              <a:ea typeface="Times New Roman" panose="02020603050405020304" pitchFamily="18" charset="0"/>
            </a:endParaRPr>
          </a:p>
          <a:p>
            <a:pPr marL="318770" indent="3429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سقوط الرأس أماماً يتطلب أن يكون هناك عمل مقاوم للرأس فى الاتجاه العكسى لكى لا يسقط الجسم للأمام، فيكون التصرف هو دفع الحوض للأمام قليلاً، فتختل بذلك قاعدة الاتزان وفى أثناء الحركة يميل الجسم للاندفاع للأمام0</a:t>
            </a:r>
            <a:endParaRPr lang="en-US" sz="2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275" y="3367612"/>
            <a:ext cx="7096835" cy="2937654"/>
          </a:xfrm>
          <a:prstGeom prst="rect">
            <a:avLst/>
          </a:prstGeom>
        </p:spPr>
      </p:pic>
    </p:spTree>
    <p:extLst>
      <p:ext uri="{BB962C8B-B14F-4D97-AF65-F5344CB8AC3E}">
        <p14:creationId xmlns:p14="http://schemas.microsoft.com/office/powerpoint/2010/main" val="291915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433014" y="1142074"/>
            <a:ext cx="9171295" cy="3970318"/>
          </a:xfrm>
          <a:prstGeom prst="rect">
            <a:avLst/>
          </a:prstGeom>
        </p:spPr>
        <p:txBody>
          <a:bodyPr wrap="square">
            <a:spAutoFit/>
          </a:bodyPr>
          <a:lstStyle/>
          <a:p>
            <a:pPr indent="90170" algn="justLow"/>
            <a:r>
              <a:rPr lang="ar-EG" sz="2800" b="1" dirty="0" smtClean="0">
                <a:effectLst/>
                <a:latin typeface="Times New Roman" panose="02020603050405020304" pitchFamily="18" charset="0"/>
                <a:ea typeface="Times New Roman" panose="02020603050405020304" pitchFamily="18" charset="0"/>
                <a:cs typeface="Simplified Arabic" panose="02020603050405020304" pitchFamily="18" charset="-78"/>
              </a:rPr>
              <a:t>5- أسباب حدوث التشوه </a:t>
            </a:r>
            <a:endParaRPr lang="en-US" sz="2800" dirty="0" smtClean="0">
              <a:effectLst/>
              <a:latin typeface="Times New Roman" panose="02020603050405020304" pitchFamily="18" charset="0"/>
              <a:ea typeface="Times New Roman" panose="02020603050405020304" pitchFamily="18" charset="0"/>
            </a:endParaRPr>
          </a:p>
          <a:p>
            <a:pPr marL="457200" indent="20447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أ- الجلوس إلى المكتب والكتابة لمدة طويلة0 </a:t>
            </a:r>
            <a:endParaRPr lang="en-US" sz="2800" dirty="0" smtClean="0">
              <a:effectLst/>
              <a:latin typeface="Times New Roman" panose="02020603050405020304" pitchFamily="18" charset="0"/>
              <a:ea typeface="Times New Roman" panose="02020603050405020304" pitchFamily="18" charset="0"/>
            </a:endParaRPr>
          </a:p>
          <a:p>
            <a:pPr marL="1004570" indent="-3429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ب- عادات الخجل عند البنات والمراهقات طوال الأجسام ومحاولتهن إخفاء ذلك بثنى الرأس0 </a:t>
            </a:r>
            <a:endParaRPr lang="en-US" sz="2800" dirty="0" smtClean="0">
              <a:effectLst/>
              <a:latin typeface="Times New Roman" panose="02020603050405020304" pitchFamily="18" charset="0"/>
              <a:ea typeface="Times New Roman" panose="02020603050405020304" pitchFamily="18" charset="0"/>
            </a:endParaRPr>
          </a:p>
          <a:p>
            <a:pPr marL="457200" indent="20447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ﺠ- بعض المهن تتطلب اتخاذ أوضاع تساعد على تشوه الظهر0 </a:t>
            </a:r>
            <a:endParaRPr lang="en-US" sz="2800" dirty="0" smtClean="0">
              <a:effectLst/>
              <a:latin typeface="Times New Roman" panose="02020603050405020304" pitchFamily="18" charset="0"/>
              <a:ea typeface="Times New Roman" panose="02020603050405020304" pitchFamily="18" charset="0"/>
            </a:endParaRPr>
          </a:p>
          <a:p>
            <a:pPr marL="890270" indent="-22860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د-  الخلل العضوى سواء فى إحدى العينين أو الأذنين أو قصر إحدى الرجلين عن الأخرى أو تفلطح فى إحدى القدمين0 </a:t>
            </a:r>
            <a:endParaRPr lang="en-US" sz="2800" dirty="0" smtClean="0">
              <a:effectLst/>
              <a:latin typeface="Times New Roman" panose="02020603050405020304" pitchFamily="18" charset="0"/>
              <a:ea typeface="Times New Roman" panose="02020603050405020304" pitchFamily="18" charset="0"/>
            </a:endParaRPr>
          </a:p>
          <a:p>
            <a:pPr marL="457200" indent="204470" algn="justLow"/>
            <a:r>
              <a:rPr lang="ar-EG" sz="2800" dirty="0" smtClean="0">
                <a:effectLst/>
                <a:latin typeface="Times New Roman" panose="02020603050405020304" pitchFamily="18" charset="0"/>
                <a:ea typeface="Times New Roman" panose="02020603050405020304" pitchFamily="18" charset="0"/>
                <a:cs typeface="Simplified Arabic" panose="02020603050405020304" pitchFamily="18" charset="-78"/>
              </a:rPr>
              <a:t>ﻫ-  المشى مع توجيه النظر لأسفل باستمرار0 </a:t>
            </a:r>
          </a:p>
          <a:p>
            <a:pPr marL="457200" indent="204470" algn="justLow"/>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و- الجلوس الطويل أمام التلفاز وخاصه بأوضاع خطأ</a:t>
            </a:r>
            <a:endParaRPr lang="en-US" sz="2800" dirty="0">
              <a:effectLst/>
              <a:latin typeface="Times New Roman" panose="02020603050405020304" pitchFamily="18" charset="0"/>
              <a:ea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4669" y="837274"/>
            <a:ext cx="609600" cy="609600"/>
          </a:xfrm>
          <a:prstGeom prst="rect">
            <a:avLst/>
          </a:prstGeom>
        </p:spPr>
      </p:pic>
    </p:spTree>
    <p:extLst>
      <p:ext uri="{BB962C8B-B14F-4D97-AF65-F5344CB8AC3E}">
        <p14:creationId xmlns:p14="http://schemas.microsoft.com/office/powerpoint/2010/main" val="4457348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0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611</Words>
  <Application>Microsoft Office PowerPoint</Application>
  <PresentationFormat>Widescreen</PresentationFormat>
  <Paragraphs>59</Paragraphs>
  <Slides>16</Slides>
  <Notes>1</Notes>
  <HiddenSlides>0</HiddenSlides>
  <MMClips>6</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Arabic Transparent</vt:lpstr>
      <vt:lpstr>Arial</vt:lpstr>
      <vt:lpstr>Calibri</vt:lpstr>
      <vt:lpstr>Calibri Light</vt:lpstr>
      <vt:lpstr>Simplified Arabic</vt:lpstr>
      <vt:lpstr>Times New Roman</vt:lpstr>
      <vt:lpstr>Times New Roman (serif)</vt:lpstr>
      <vt:lpstr>Office Theme</vt:lpstr>
      <vt:lpstr>Bitmap Image</vt:lpstr>
      <vt:lpstr>PowerPoint Presentation</vt:lpstr>
      <vt:lpstr>PowerPoint Presentation</vt:lpstr>
      <vt:lpstr>سقوط الرأس أماماً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أولا :- تمرينات تساعد الرقبه على التخلص من التيبس وتزيد مرونه فقرات الرقبه </vt:lpstr>
      <vt:lpstr>PowerPoint Presentation</vt:lpstr>
      <vt:lpstr>PowerPoint Presentation</vt:lpstr>
      <vt:lpstr>PowerPoint Presentation</vt:lpstr>
      <vt:lpstr>PowerPoint Presentation</vt:lpstr>
      <vt:lpstr>10- وضع كره حجمها صغير عند مؤخره الرأس والثبات لمده 30 ثانيه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سقوط الرأس أماماً   </dc:title>
  <dc:creator>BS</dc:creator>
  <cp:lastModifiedBy>BS</cp:lastModifiedBy>
  <cp:revision>23</cp:revision>
  <dcterms:created xsi:type="dcterms:W3CDTF">2020-03-10T20:03:04Z</dcterms:created>
  <dcterms:modified xsi:type="dcterms:W3CDTF">2020-03-27T18:32:49Z</dcterms:modified>
</cp:coreProperties>
</file>