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70F-5ED3-42CA-B5ED-F2663D20F1C4}" type="datetimeFigureOut">
              <a:rPr lang="ar-EG" smtClean="0"/>
              <a:t>03/08/1441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3C5B-F6EF-4C68-B9F3-415FF5FA8F0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0085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70F-5ED3-42CA-B5ED-F2663D20F1C4}" type="datetimeFigureOut">
              <a:rPr lang="ar-EG" smtClean="0"/>
              <a:t>03/08/1441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3C5B-F6EF-4C68-B9F3-415FF5FA8F0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0563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70F-5ED3-42CA-B5ED-F2663D20F1C4}" type="datetimeFigureOut">
              <a:rPr lang="ar-EG" smtClean="0"/>
              <a:t>03/08/1441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3C5B-F6EF-4C68-B9F3-415FF5FA8F0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5819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70F-5ED3-42CA-B5ED-F2663D20F1C4}" type="datetimeFigureOut">
              <a:rPr lang="ar-EG" smtClean="0"/>
              <a:t>03/08/1441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3C5B-F6EF-4C68-B9F3-415FF5FA8F0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154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70F-5ED3-42CA-B5ED-F2663D20F1C4}" type="datetimeFigureOut">
              <a:rPr lang="ar-EG" smtClean="0"/>
              <a:t>03/08/1441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3C5B-F6EF-4C68-B9F3-415FF5FA8F0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6626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70F-5ED3-42CA-B5ED-F2663D20F1C4}" type="datetimeFigureOut">
              <a:rPr lang="ar-EG" smtClean="0"/>
              <a:t>03/08/1441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3C5B-F6EF-4C68-B9F3-415FF5FA8F0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5451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70F-5ED3-42CA-B5ED-F2663D20F1C4}" type="datetimeFigureOut">
              <a:rPr lang="ar-EG" smtClean="0"/>
              <a:t>03/08/1441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3C5B-F6EF-4C68-B9F3-415FF5FA8F0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1181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70F-5ED3-42CA-B5ED-F2663D20F1C4}" type="datetimeFigureOut">
              <a:rPr lang="ar-EG" smtClean="0"/>
              <a:t>03/08/1441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3C5B-F6EF-4C68-B9F3-415FF5FA8F0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8927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70F-5ED3-42CA-B5ED-F2663D20F1C4}" type="datetimeFigureOut">
              <a:rPr lang="ar-EG" smtClean="0"/>
              <a:t>03/08/1441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3C5B-F6EF-4C68-B9F3-415FF5FA8F0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0882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70F-5ED3-42CA-B5ED-F2663D20F1C4}" type="datetimeFigureOut">
              <a:rPr lang="ar-EG" smtClean="0"/>
              <a:t>03/08/1441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3C5B-F6EF-4C68-B9F3-415FF5FA8F0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4492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70F-5ED3-42CA-B5ED-F2663D20F1C4}" type="datetimeFigureOut">
              <a:rPr lang="ar-EG" smtClean="0"/>
              <a:t>03/08/1441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D3C5B-F6EF-4C68-B9F3-415FF5FA8F0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021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A70F-5ED3-42CA-B5ED-F2663D20F1C4}" type="datetimeFigureOut">
              <a:rPr lang="ar-EG" smtClean="0"/>
              <a:t>03/08/1441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D3C5B-F6EF-4C68-B9F3-415FF5FA8F0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9053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3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63773"/>
            <a:ext cx="11586950" cy="65509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414" y="0"/>
            <a:ext cx="9184944" cy="655092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729" y="694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104" y="832512"/>
            <a:ext cx="10017457" cy="52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2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1647" y="3425588"/>
            <a:ext cx="9448871" cy="266824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4233"/>
              </p:ext>
            </p:extLst>
          </p:nvPr>
        </p:nvGraphicFramePr>
        <p:xfrm>
          <a:off x="1542197" y="504968"/>
          <a:ext cx="9307773" cy="2920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5" imgW="4318204" imgH="2416207" progId="Word.Document.12">
                  <p:embed/>
                </p:oleObj>
              </mc:Choice>
              <mc:Fallback>
                <p:oleObj name="Document" r:id="rId5" imgW="4318204" imgH="24162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2197" y="504968"/>
                        <a:ext cx="9307773" cy="2920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87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6854"/>
            <a:ext cx="10515600" cy="5590109"/>
          </a:xfrm>
        </p:spPr>
        <p:txBody>
          <a:bodyPr/>
          <a:lstStyle/>
          <a:p>
            <a:endParaRPr lang="ar-E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680700"/>
              </p:ext>
            </p:extLst>
          </p:nvPr>
        </p:nvGraphicFramePr>
        <p:xfrm>
          <a:off x="1037230" y="955343"/>
          <a:ext cx="10153934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4" imgW="4318204" imgH="2222219" progId="Word.Document.12">
                  <p:embed/>
                </p:oleObj>
              </mc:Choice>
              <mc:Fallback>
                <p:oleObj name="Document" r:id="rId4" imgW="4318204" imgH="22222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7230" y="955343"/>
                        <a:ext cx="10153934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368323"/>
              </p:ext>
            </p:extLst>
          </p:nvPr>
        </p:nvGraphicFramePr>
        <p:xfrm>
          <a:off x="838200" y="3698543"/>
          <a:ext cx="101346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7" imgW="4318204" imgH="2298660" progId="Word.Document.12">
                  <p:embed/>
                </p:oleObj>
              </mc:Choice>
              <mc:Fallback>
                <p:oleObj name="Document" r:id="rId7" imgW="4318204" imgH="22986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3698543"/>
                        <a:ext cx="10134600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79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389" y="682388"/>
            <a:ext cx="10645254" cy="55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9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255" y="750628"/>
            <a:ext cx="9103056" cy="54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4967"/>
            <a:ext cx="10515600" cy="5671996"/>
          </a:xfrm>
        </p:spPr>
        <p:txBody>
          <a:bodyPr/>
          <a:lstStyle/>
          <a:p>
            <a:r>
              <a:rPr lang="ar-EG" b="1" dirty="0"/>
              <a:t>تمرينات للتقوية والإصلاح: </a:t>
            </a:r>
            <a:endParaRPr lang="en-US" dirty="0"/>
          </a:p>
          <a:p>
            <a:pPr lvl="0"/>
            <a:r>
              <a:rPr lang="ar-EG" dirty="0"/>
              <a:t>(الانبطاح مع شبك الأيدى خلفاً) – رفع الصدر لأعلى أى التقوس "هذا فى حالة إصابة الفقرات الظهرية فقط بالتحدب"0 </a:t>
            </a:r>
            <a:endParaRPr lang="en-US" dirty="0"/>
          </a:p>
          <a:p>
            <a:pPr lvl="0"/>
            <a:r>
              <a:rPr lang="ar-EG" dirty="0"/>
              <a:t>(التعلق) – ثم راحة - مع ملاحظة أن هذاالتمرين لا يؤديه مرضى القلب وبعض مرضى الجهاز التنفسى0 </a:t>
            </a:r>
            <a:endParaRPr lang="en-US" dirty="0"/>
          </a:p>
          <a:p>
            <a:pPr lvl="0"/>
            <a:r>
              <a:rPr lang="ar-EG" dirty="0"/>
              <a:t>(التعلق على عقل الحائط مع سند الظهر)- راحة بين كل مرة0 </a:t>
            </a:r>
            <a:endParaRPr lang="en-US" dirty="0"/>
          </a:p>
          <a:p>
            <a:pPr lvl="0"/>
            <a:r>
              <a:rPr lang="ar-EG" dirty="0"/>
              <a:t>(الوقوف فتحاً أمام عقل الحائط مع مد الذراعين أماماً ومسك العقلة)- ميل الجذع وعمل زاوية قائمة مع الحوض- الاستمرار فى هذا الوضع ثم راحة0</a:t>
            </a:r>
            <a:endParaRPr lang="en-US" dirty="0"/>
          </a:p>
          <a:p>
            <a:pPr lvl="0"/>
            <a:r>
              <a:rPr lang="ar-EG" dirty="0"/>
              <a:t>تمرين الزحف لكلا الجانبين0 </a:t>
            </a:r>
            <a:endParaRPr lang="en-US" dirty="0"/>
          </a:p>
          <a:p>
            <a:pPr lvl="0"/>
            <a:r>
              <a:rPr lang="ar-EG" dirty="0"/>
              <a:t>تمرين الزحف العميق أماماً- أخذ خطوات متبادلة بالركبتين مع زحلقة الذراعين أماماً ورفع الجذع وخفضه0 </a:t>
            </a:r>
            <a:endParaRPr lang="en-US" dirty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696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/>
              <a:t>استدارة أو تحدب </a:t>
            </a:r>
            <a:r>
              <a:rPr lang="ar-EG" b="1" dirty="0" smtClean="0"/>
              <a:t>الظهر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3450" y="1690688"/>
            <a:ext cx="7219665" cy="339548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8650" y="418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0376"/>
            <a:ext cx="10515600" cy="5726587"/>
          </a:xfrm>
        </p:spPr>
        <p:txBody>
          <a:bodyPr/>
          <a:lstStyle/>
          <a:p>
            <a:r>
              <a:rPr lang="ar-EG" b="1" dirty="0"/>
              <a:t>منطقة التشوه: </a:t>
            </a:r>
            <a:r>
              <a:rPr lang="ar-EG" dirty="0"/>
              <a:t>العمود الفقرى.</a:t>
            </a:r>
            <a:endParaRPr lang="en-US" dirty="0"/>
          </a:p>
          <a:p>
            <a:r>
              <a:rPr lang="ar-EG" dirty="0"/>
              <a:t>وهو عبارة عن زيادة غير عادية فى تحدب المنطقة الظهرية من العمود الفقرى للخلف0 </a:t>
            </a:r>
            <a:endParaRPr lang="en-US" dirty="0"/>
          </a:p>
          <a:p>
            <a:r>
              <a:rPr lang="ar-EG" b="1" dirty="0"/>
              <a:t>2- التغيرات العضلية والعظمية:-</a:t>
            </a:r>
            <a:endParaRPr lang="en-US" dirty="0"/>
          </a:p>
          <a:p>
            <a:r>
              <a:rPr lang="ar-EG" dirty="0"/>
              <a:t>تقصر عضلات الصدر بينما تطول عضلات الظهر وتضعف وإذا طالت مدة بقاء هذا الانحناء تتشكل الفقرات تبعاً له ويصبح سمكها من الأمام أقل من سمكها من الخلف0 </a:t>
            </a:r>
            <a:endParaRPr lang="en-US" dirty="0"/>
          </a:p>
          <a:p>
            <a:r>
              <a:rPr lang="ar-EG" dirty="0"/>
              <a:t>* يستدير الظهر وتبرز الذقن للأمام، ويتسطح القفص الصدرى0 </a:t>
            </a:r>
            <a:endParaRPr lang="en-US" dirty="0"/>
          </a:p>
          <a:p>
            <a:r>
              <a:rPr lang="ar-EG" dirty="0"/>
              <a:t>* يصاب الكتفان بالاستدارة ويتباعد اللوحان0 </a:t>
            </a:r>
            <a:endParaRPr lang="en-US" dirty="0"/>
          </a:p>
          <a:p>
            <a:r>
              <a:rPr lang="ar-EG" dirty="0"/>
              <a:t>* تقل المرونة فى العمود الفقرى والقفص الصدرى- مما يؤثر على التنفس0 </a:t>
            </a:r>
            <a:endParaRPr lang="en-US" dirty="0"/>
          </a:p>
          <a:p>
            <a:r>
              <a:rPr lang="ar-EG" dirty="0"/>
              <a:t> </a:t>
            </a:r>
            <a:endParaRPr lang="en-US" dirty="0"/>
          </a:p>
          <a:p>
            <a:r>
              <a:rPr lang="ar-EG" dirty="0"/>
              <a:t>ويحدث هذا التشوه فى أى مرحلة من مراحل العمر- لكن يكثر فى مراحل الطفولة والمراهقة وفى كبار السن0 </a:t>
            </a:r>
            <a:endParaRPr lang="en-US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1588" y="450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2137"/>
            <a:ext cx="10515600" cy="5794826"/>
          </a:xfrm>
        </p:spPr>
        <p:txBody>
          <a:bodyPr/>
          <a:lstStyle/>
          <a:p>
            <a:r>
              <a:rPr lang="ar-EG" b="1" dirty="0"/>
              <a:t>أسبابه فى الطفولة المبكرة والطفولة المتأخرة:-</a:t>
            </a:r>
            <a:endParaRPr lang="en-US" dirty="0"/>
          </a:p>
          <a:p>
            <a:pPr lvl="0"/>
            <a:r>
              <a:rPr lang="ar-EG" dirty="0"/>
              <a:t>العادة السيئة مثل الجلسة الخاطئة على الدرج أو المكتب أو الوقفة الخاطئة0 </a:t>
            </a:r>
            <a:endParaRPr lang="en-US" dirty="0"/>
          </a:p>
          <a:p>
            <a:pPr lvl="0"/>
            <a:r>
              <a:rPr lang="ar-EG" dirty="0"/>
              <a:t>بعض أمراض الجهاز التنفسى التى تسبب ضيق القفص الصدرى وتسطحه فينحنى الظهر0 </a:t>
            </a:r>
            <a:endParaRPr lang="en-US" dirty="0"/>
          </a:p>
          <a:p>
            <a:pPr lvl="0"/>
            <a:r>
              <a:rPr lang="ar-EG" dirty="0"/>
              <a:t>ضعف النظر وقصره0</a:t>
            </a:r>
            <a:endParaRPr lang="en-US" dirty="0"/>
          </a:p>
          <a:p>
            <a:pPr lvl="0"/>
            <a:r>
              <a:rPr lang="ar-EG" dirty="0"/>
              <a:t>خلل فى منحنيات العمود الفقرى0</a:t>
            </a:r>
            <a:endParaRPr lang="en-US" dirty="0"/>
          </a:p>
          <a:p>
            <a:pPr lvl="0"/>
            <a:r>
              <a:rPr lang="ar-EG" dirty="0"/>
              <a:t>مرض الكساح ولين العظام0</a:t>
            </a:r>
            <a:endParaRPr lang="en-US" dirty="0"/>
          </a:p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7" y="3279549"/>
            <a:ext cx="2049652" cy="314854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2497" y="6266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9433"/>
            <a:ext cx="10515600" cy="5767530"/>
          </a:xfrm>
        </p:spPr>
        <p:txBody>
          <a:bodyPr>
            <a:normAutofit lnSpcReduction="10000"/>
          </a:bodyPr>
          <a:lstStyle/>
          <a:p>
            <a:r>
              <a:rPr lang="ar-EG" b="1" dirty="0"/>
              <a:t>أسبابة فى المراهقة والشباب:- </a:t>
            </a:r>
            <a:endParaRPr lang="en-US" dirty="0"/>
          </a:p>
          <a:p>
            <a:pPr lvl="0"/>
            <a:r>
              <a:rPr lang="ar-EG" dirty="0"/>
              <a:t>العادة السيئة فى اتخاذ الأوضاع الخاطئة فى الوقوف والجلوس- والنوم على وسادة عالية أو مرتبة لينة0 </a:t>
            </a:r>
            <a:endParaRPr lang="en-US" dirty="0"/>
          </a:p>
          <a:p>
            <a:pPr lvl="0"/>
            <a:r>
              <a:rPr lang="ar-EG" dirty="0"/>
              <a:t>بعض الأعمال والمهن (المكوجى- الكاتب- الحمال...إلخ)0 </a:t>
            </a:r>
            <a:endParaRPr lang="en-US" dirty="0"/>
          </a:p>
          <a:p>
            <a:pPr lvl="0"/>
            <a:r>
              <a:rPr lang="ar-EG" dirty="0"/>
              <a:t>بعض الأمراض الروماتزمية وأمراض الرئة- والشلل0 </a:t>
            </a:r>
            <a:endParaRPr lang="en-US" dirty="0"/>
          </a:p>
          <a:p>
            <a:pPr lvl="0"/>
            <a:r>
              <a:rPr lang="ar-EG" dirty="0"/>
              <a:t>انحناء البنات الطويلات لأجسامهن لخجلهن من طولهن!!0 </a:t>
            </a:r>
            <a:endParaRPr lang="en-US" dirty="0"/>
          </a:p>
          <a:p>
            <a:pPr lvl="0"/>
            <a:r>
              <a:rPr lang="ar-EG" dirty="0"/>
              <a:t>الحوادث والإصابات والأمراض0 </a:t>
            </a:r>
            <a:endParaRPr lang="en-US" dirty="0"/>
          </a:p>
          <a:p>
            <a:pPr lvl="0"/>
            <a:r>
              <a:rPr lang="ar-EG" dirty="0"/>
              <a:t>نتيجة تشوهات أخرى مثل استدارة الكتفين أو سقوط الرأس أماماً0</a:t>
            </a:r>
            <a:endParaRPr lang="en-US" dirty="0"/>
          </a:p>
          <a:p>
            <a:r>
              <a:rPr lang="ar-EG" b="1" dirty="0"/>
              <a:t>كبـار السن:-</a:t>
            </a:r>
            <a:endParaRPr lang="en-US" dirty="0"/>
          </a:p>
          <a:p>
            <a:pPr lvl="0"/>
            <a:r>
              <a:rPr lang="ar-EG" dirty="0"/>
              <a:t>بعض الأسباب التى حدثت فى مراحل الطفولة والشباب0 </a:t>
            </a:r>
            <a:endParaRPr lang="en-US" dirty="0"/>
          </a:p>
          <a:p>
            <a:pPr lvl="0"/>
            <a:r>
              <a:rPr lang="ar-EG" dirty="0"/>
              <a:t>ضعف العضلات0 </a:t>
            </a:r>
            <a:endParaRPr lang="en-US" dirty="0"/>
          </a:p>
          <a:p>
            <a:pPr lvl="0"/>
            <a:r>
              <a:rPr lang="ar-EG" dirty="0"/>
              <a:t>تآكل الغضاريف بين الفقرات- أو الفقرات نفسه0 </a:t>
            </a:r>
            <a:endParaRPr lang="en-US" dirty="0"/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6681" y="2854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6036"/>
            <a:ext cx="10515600" cy="5480927"/>
          </a:xfrm>
        </p:spPr>
        <p:txBody>
          <a:bodyPr/>
          <a:lstStyle/>
          <a:p>
            <a:r>
              <a:rPr lang="ar-EG" b="1" dirty="0"/>
              <a:t>درجـات التشـوه:-</a:t>
            </a:r>
            <a:endParaRPr lang="en-US" dirty="0"/>
          </a:p>
          <a:p>
            <a:pPr lvl="0"/>
            <a:r>
              <a:rPr lang="ar-EG" dirty="0"/>
              <a:t>الدرجة الأولى- ومنها تضعف النغمة العضلية- ويمكن للفرد إصلاح نفسه بالتمرينات العلاجية0 </a:t>
            </a:r>
            <a:endParaRPr lang="en-US" dirty="0"/>
          </a:p>
          <a:p>
            <a:pPr lvl="0"/>
            <a:r>
              <a:rPr lang="ar-EG" dirty="0"/>
              <a:t>الدرجة الثانية- وفيها تتغير الأنسجة الرخوة "العضلات والأربطة" وتحتاج لخبير العلاج الطبيعى0 </a:t>
            </a:r>
            <a:endParaRPr lang="en-US" dirty="0"/>
          </a:p>
          <a:p>
            <a:pPr lvl="0"/>
            <a:r>
              <a:rPr lang="ar-EG" dirty="0"/>
              <a:t>الدرجة الثالثة- وفيها تتغير العضلات والأربطة والعظام0 </a:t>
            </a:r>
            <a:endParaRPr lang="en-US" dirty="0"/>
          </a:p>
          <a:p>
            <a:r>
              <a:rPr lang="ar-EG" dirty="0"/>
              <a:t> </a:t>
            </a:r>
            <a:endParaRPr lang="en-US" dirty="0"/>
          </a:p>
          <a:p>
            <a:r>
              <a:rPr lang="ar-EG" dirty="0"/>
              <a:t>ومن الصعب إصلاح التشوه- وتعطى التمرينات لتجنب حدوث تشوهات أخرى0 </a:t>
            </a:r>
            <a:endParaRPr lang="en-US" dirty="0"/>
          </a:p>
          <a:p>
            <a:endParaRPr lang="ar-EG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6179" y="391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307"/>
            <a:ext cx="10515600" cy="5917656"/>
          </a:xfrm>
        </p:spPr>
        <p:txBody>
          <a:bodyPr/>
          <a:lstStyle/>
          <a:p>
            <a:r>
              <a:rPr lang="ar-EG" b="1" dirty="0"/>
              <a:t>الغـرض من العـلاج:-</a:t>
            </a:r>
            <a:endParaRPr lang="en-US" dirty="0"/>
          </a:p>
          <a:p>
            <a:pPr lvl="0"/>
            <a:r>
              <a:rPr lang="ar-EG" dirty="0"/>
              <a:t>تقوية وتقصير العضلات الطويلة الضعيفة "عضلات الظهر" وإطالة عضلات الصدر حتى تصل إلى الوضع الطبيعى0 </a:t>
            </a:r>
            <a:endParaRPr lang="en-US" dirty="0"/>
          </a:p>
          <a:p>
            <a:pPr lvl="0"/>
            <a:r>
              <a:rPr lang="ar-EG" dirty="0"/>
              <a:t>إرجاع المرونة فى المفاصل المتأثرة0 </a:t>
            </a:r>
            <a:endParaRPr lang="en-US" dirty="0"/>
          </a:p>
          <a:p>
            <a:pPr lvl="0"/>
            <a:r>
              <a:rPr lang="ar-EG" dirty="0"/>
              <a:t>يعلم المريض كيفية المشية والجلسة الصحيحة- ومزاولة عمله بالطريقة الصحيحة0 </a:t>
            </a:r>
            <a:endParaRPr lang="en-US" dirty="0"/>
          </a:p>
          <a:p>
            <a:pPr lvl="0"/>
            <a:r>
              <a:rPr lang="ar-EG" dirty="0"/>
              <a:t>يعلم المريض كيفية الاسترخاء0</a:t>
            </a:r>
            <a:endParaRPr lang="en-US" dirty="0"/>
          </a:p>
          <a:p>
            <a:pPr lvl="0"/>
            <a:r>
              <a:rPr lang="ar-EG" dirty="0"/>
              <a:t>إلزام المريض بالراحة الكافية- حيث أن الإرهاق والإجهاد من أسباب التشوه0 </a:t>
            </a:r>
            <a:endParaRPr lang="en-US" dirty="0"/>
          </a:p>
          <a:p>
            <a:pPr lvl="0"/>
            <a:r>
              <a:rPr lang="ar-EG" dirty="0"/>
              <a:t>إزالة السبب مثل علاج العينين وأمراض الجهاز التنفسى0 </a:t>
            </a:r>
            <a:endParaRPr lang="en-US" dirty="0"/>
          </a:p>
          <a:p>
            <a:endParaRPr lang="ar-EG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960" y="259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3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38200" y="355600"/>
            <a:ext cx="10515600" cy="5821363"/>
          </a:xfrm>
        </p:spPr>
        <p:txBody>
          <a:bodyPr/>
          <a:lstStyle/>
          <a:p>
            <a:r>
              <a:rPr lang="ar-EG" b="1" dirty="0"/>
              <a:t>تمرينات للمرونة: </a:t>
            </a:r>
            <a:endParaRPr lang="en-US" dirty="0"/>
          </a:p>
          <a:p>
            <a:pPr lvl="0"/>
            <a:r>
              <a:rPr lang="ar-EG" dirty="0"/>
              <a:t>(الجلوس على مقعد مع سند الظهر) – دورات الذراع- طاحونة أماماً- أعلى- خلفاًَ – أسفل- يكرر بالذراع الأخرى- ثم بالاثنين معاً- يلاحظ ثبات الظهر وفرده0 </a:t>
            </a:r>
            <a:endParaRPr lang="en-US" dirty="0"/>
          </a:p>
          <a:p>
            <a:pPr lvl="0"/>
            <a:r>
              <a:rPr lang="ar-EG" dirty="0"/>
              <a:t>(وقوف انثناء)- دوران المرفقين0 </a:t>
            </a:r>
            <a:endParaRPr lang="en-US" dirty="0"/>
          </a:p>
          <a:p>
            <a:pPr lvl="0"/>
            <a:r>
              <a:rPr lang="ar-EG" dirty="0"/>
              <a:t>(جلوس التربيع0 انثناء عرضاً) – دوران الجذع يميناً ويساراً- يؤدى هذا التمرين أيضاً من جلوس الركوب0 </a:t>
            </a:r>
            <a:endParaRPr lang="en-US" dirty="0"/>
          </a:p>
          <a:p>
            <a:pPr lvl="0"/>
            <a:r>
              <a:rPr lang="ar-EG" dirty="0"/>
              <a:t>(الوقوف فتحاً مع مد الذراعين مائلاً عالياً)- سقوط الجذع وهزه- مع تبادل تقاطع الذراعين وفردهما... يكرر0 </a:t>
            </a:r>
            <a:endParaRPr lang="en-US" dirty="0"/>
          </a:p>
          <a:p>
            <a:pPr lvl="0"/>
            <a:r>
              <a:rPr lang="ar-EG" dirty="0"/>
              <a:t>(الوقوف- تشبيك الأيدى خلف الظهر)- ثنى الرأس أماماً ثم خلفاً0 </a:t>
            </a:r>
            <a:endParaRPr lang="en-US" dirty="0"/>
          </a:p>
          <a:p>
            <a:pPr lvl="0"/>
            <a:r>
              <a:rPr lang="ar-EG" dirty="0"/>
              <a:t>(وقوف تشبيك الأيدى خلف الظهر) ثنى الرأس جانباً0 </a:t>
            </a:r>
            <a:endParaRPr lang="en-US" dirty="0"/>
          </a:p>
          <a:p>
            <a:pPr lvl="0"/>
            <a:r>
              <a:rPr lang="ar-EG" dirty="0"/>
              <a:t> (وقوف تشبيك الأيدى خلف الظهر) لف الرأس جانباً0 </a:t>
            </a:r>
            <a:endParaRPr lang="en-US" dirty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9293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1194"/>
            <a:ext cx="10515600" cy="5835769"/>
          </a:xfrm>
        </p:spPr>
        <p:txBody>
          <a:bodyPr/>
          <a:lstStyle/>
          <a:p>
            <a:r>
              <a:rPr lang="ar-EG" dirty="0" smtClean="0"/>
              <a:t>التمرينات العلاجيه</a:t>
            </a:r>
            <a:endParaRPr lang="ar-E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579893"/>
              </p:ext>
            </p:extLst>
          </p:nvPr>
        </p:nvGraphicFramePr>
        <p:xfrm>
          <a:off x="1856096" y="955343"/>
          <a:ext cx="8993874" cy="540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4318204" imgH="2484356" progId="Word.Document.12">
                  <p:embed/>
                </p:oleObj>
              </mc:Choice>
              <mc:Fallback>
                <p:oleObj name="Document" r:id="rId4" imgW="4318204" imgH="24843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6096" y="955343"/>
                        <a:ext cx="8993874" cy="540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613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511</Words>
  <Application>Microsoft Office PowerPoint</Application>
  <PresentationFormat>Widescreen</PresentationFormat>
  <Paragraphs>56</Paragraphs>
  <Slides>15</Slides>
  <Notes>0</Notes>
  <HiddenSlides>0</HiddenSlides>
  <MMClips>7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Document</vt:lpstr>
      <vt:lpstr>PowerPoint Presentation</vt:lpstr>
      <vt:lpstr>استدارة أو تحدب الظهر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</dc:creator>
  <cp:lastModifiedBy>BS</cp:lastModifiedBy>
  <cp:revision>9</cp:revision>
  <dcterms:created xsi:type="dcterms:W3CDTF">2020-03-25T22:31:27Z</dcterms:created>
  <dcterms:modified xsi:type="dcterms:W3CDTF">2020-03-27T19:10:51Z</dcterms:modified>
</cp:coreProperties>
</file>