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893F10-80C5-4490-9467-211A247862AB}" type="datetimeFigureOut">
              <a:rPr lang="ar-EG" smtClean="0"/>
              <a:t>03/08/1441</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F449FD6-17E7-4395-B178-0A15766126BF}" type="slidenum">
              <a:rPr lang="ar-EG" smtClean="0"/>
              <a:t>‹#›</a:t>
            </a:fld>
            <a:endParaRPr lang="ar-EG"/>
          </a:p>
        </p:txBody>
      </p:sp>
    </p:spTree>
    <p:extLst>
      <p:ext uri="{BB962C8B-B14F-4D97-AF65-F5344CB8AC3E}">
        <p14:creationId xmlns:p14="http://schemas.microsoft.com/office/powerpoint/2010/main" val="6443831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F449FD6-17E7-4395-B178-0A15766126BF}" type="slidenum">
              <a:rPr lang="ar-EG" smtClean="0"/>
              <a:t>9</a:t>
            </a:fld>
            <a:endParaRPr lang="ar-EG"/>
          </a:p>
        </p:txBody>
      </p:sp>
    </p:spTree>
    <p:extLst>
      <p:ext uri="{BB962C8B-B14F-4D97-AF65-F5344CB8AC3E}">
        <p14:creationId xmlns:p14="http://schemas.microsoft.com/office/powerpoint/2010/main" val="395683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C73627F-669C-4843-B0FF-0E25DEA8562D}"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274074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C73627F-669C-4843-B0FF-0E25DEA8562D}"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379704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C73627F-669C-4843-B0FF-0E25DEA8562D}"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178582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C73627F-669C-4843-B0FF-0E25DEA8562D}"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42183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3627F-669C-4843-B0FF-0E25DEA8562D}"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314526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C73627F-669C-4843-B0FF-0E25DEA8562D}"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214753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C73627F-669C-4843-B0FF-0E25DEA8562D}" type="datetimeFigureOut">
              <a:rPr lang="ar-EG" smtClean="0"/>
              <a:t>03/08/1441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118323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C73627F-669C-4843-B0FF-0E25DEA8562D}" type="datetimeFigureOut">
              <a:rPr lang="ar-EG" smtClean="0"/>
              <a:t>03/08/1441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80787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3627F-669C-4843-B0FF-0E25DEA8562D}" type="datetimeFigureOut">
              <a:rPr lang="ar-EG" smtClean="0"/>
              <a:t>03/08/1441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124142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3627F-669C-4843-B0FF-0E25DEA8562D}"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181500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3627F-669C-4843-B0FF-0E25DEA8562D}"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367FC3C-0871-465C-91AD-2FC27209EFEC}" type="slidenum">
              <a:rPr lang="ar-EG" smtClean="0"/>
              <a:t>‹#›</a:t>
            </a:fld>
            <a:endParaRPr lang="ar-EG"/>
          </a:p>
        </p:txBody>
      </p:sp>
    </p:spTree>
    <p:extLst>
      <p:ext uri="{BB962C8B-B14F-4D97-AF65-F5344CB8AC3E}">
        <p14:creationId xmlns:p14="http://schemas.microsoft.com/office/powerpoint/2010/main" val="49865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73627F-669C-4843-B0FF-0E25DEA8562D}" type="datetimeFigureOut">
              <a:rPr lang="ar-EG" smtClean="0"/>
              <a:t>03/08/1441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67FC3C-0871-465C-91AD-2FC27209EFEC}" type="slidenum">
              <a:rPr lang="ar-EG" smtClean="0"/>
              <a:t>‹#›</a:t>
            </a:fld>
            <a:endParaRPr lang="ar-EG"/>
          </a:p>
        </p:txBody>
      </p:sp>
    </p:spTree>
    <p:extLst>
      <p:ext uri="{BB962C8B-B14F-4D97-AF65-F5344CB8AC3E}">
        <p14:creationId xmlns:p14="http://schemas.microsoft.com/office/powerpoint/2010/main" val="356558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7672" y="246063"/>
            <a:ext cx="10850699" cy="6304862"/>
          </a:xfrm>
        </p:spPr>
      </p:pic>
      <p:pic>
        <p:nvPicPr>
          <p:cNvPr id="5" name="Picture 4"/>
          <p:cNvPicPr>
            <a:picLocks noChangeAspect="1"/>
          </p:cNvPicPr>
          <p:nvPr/>
        </p:nvPicPr>
        <p:blipFill>
          <a:blip r:embed="rId5"/>
          <a:stretch>
            <a:fillRect/>
          </a:stretch>
        </p:blipFill>
        <p:spPr>
          <a:xfrm>
            <a:off x="3712191" y="246063"/>
            <a:ext cx="7274256" cy="5614903"/>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12191" y="449239"/>
            <a:ext cx="609600" cy="609600"/>
          </a:xfrm>
          <a:prstGeom prst="rect">
            <a:avLst/>
          </a:prstGeom>
        </p:spPr>
      </p:pic>
    </p:spTree>
    <p:extLst>
      <p:ext uri="{BB962C8B-B14F-4D97-AF65-F5344CB8AC3E}">
        <p14:creationId xmlns:p14="http://schemas.microsoft.com/office/powerpoint/2010/main" val="3191610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38233" y="1119116"/>
            <a:ext cx="8639033" cy="5117911"/>
          </a:xfrm>
          <a:prstGeom prst="rect">
            <a:avLst/>
          </a:prstGeom>
        </p:spPr>
      </p:pic>
      <p:sp>
        <p:nvSpPr>
          <p:cNvPr id="5" name="Rectangle 4"/>
          <p:cNvSpPr/>
          <p:nvPr/>
        </p:nvSpPr>
        <p:spPr>
          <a:xfrm>
            <a:off x="5308980" y="378304"/>
            <a:ext cx="2081159" cy="584775"/>
          </a:xfrm>
          <a:prstGeom prst="rect">
            <a:avLst/>
          </a:prstGeom>
        </p:spPr>
        <p:txBody>
          <a:bodyPr wrap="square">
            <a:spAutoFit/>
          </a:bodyPr>
          <a:lstStyle/>
          <a:p>
            <a:pPr algn="ctr"/>
            <a:r>
              <a:rPr lang="ar-EG" sz="3200" b="1" dirty="0" smtClean="0"/>
              <a:t>التمرين الرابع</a:t>
            </a:r>
            <a:endParaRPr lang="ar-EG" sz="3200" dirty="0"/>
          </a:p>
        </p:txBody>
      </p:sp>
    </p:spTree>
    <p:extLst>
      <p:ext uri="{BB962C8B-B14F-4D97-AF65-F5344CB8AC3E}">
        <p14:creationId xmlns:p14="http://schemas.microsoft.com/office/powerpoint/2010/main" val="25528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3833" y="1241946"/>
            <a:ext cx="9539785" cy="4667535"/>
          </a:xfrm>
          <a:prstGeom prst="rect">
            <a:avLst/>
          </a:prstGeom>
        </p:spPr>
      </p:pic>
      <p:sp>
        <p:nvSpPr>
          <p:cNvPr id="5" name="Rectangle 4"/>
          <p:cNvSpPr/>
          <p:nvPr/>
        </p:nvSpPr>
        <p:spPr>
          <a:xfrm>
            <a:off x="5061304" y="657171"/>
            <a:ext cx="2315057" cy="584775"/>
          </a:xfrm>
          <a:prstGeom prst="rect">
            <a:avLst/>
          </a:prstGeom>
        </p:spPr>
        <p:txBody>
          <a:bodyPr wrap="none">
            <a:spAutoFit/>
          </a:bodyPr>
          <a:lstStyle/>
          <a:p>
            <a:pPr algn="ctr"/>
            <a:r>
              <a:rPr lang="ar-EG" sz="3200" b="1" dirty="0" smtClean="0"/>
              <a:t>التمرين الخامس</a:t>
            </a:r>
            <a:endParaRPr lang="ar-EG" sz="3200" dirty="0"/>
          </a:p>
        </p:txBody>
      </p:sp>
    </p:spTree>
    <p:extLst>
      <p:ext uri="{BB962C8B-B14F-4D97-AF65-F5344CB8AC3E}">
        <p14:creationId xmlns:p14="http://schemas.microsoft.com/office/powerpoint/2010/main" val="354742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5660"/>
            <a:ext cx="10515600" cy="5931303"/>
          </a:xfrm>
        </p:spPr>
        <p:txBody>
          <a:bodyPr/>
          <a:lstStyle/>
          <a:p>
            <a:r>
              <a:rPr lang="ar-EG" b="1" dirty="0">
                <a:effectLst>
                  <a:outerShdw blurRad="50800" dist="38100" algn="tr" rotWithShape="0">
                    <a:prstClr val="black">
                      <a:alpha val="40000"/>
                    </a:prstClr>
                  </a:outerShdw>
                </a:effectLst>
              </a:rPr>
              <a:t>ب- تمرينات للمرونة:-</a:t>
            </a:r>
            <a:endParaRPr lang="en-US" dirty="0"/>
          </a:p>
          <a:p>
            <a:pPr lvl="0"/>
            <a:r>
              <a:rPr lang="ar-EG" dirty="0"/>
              <a:t>(جلوس التربيع) لف الجذع جانباً0 </a:t>
            </a:r>
            <a:endParaRPr lang="en-US" dirty="0"/>
          </a:p>
          <a:p>
            <a:pPr lvl="0"/>
            <a:r>
              <a:rPr lang="ar-EG" dirty="0"/>
              <a:t>(الوقوف فتحاً) سقوط الجذع وهزه عدة مرات ثم رفعه والثبات فى الوقوف0 </a:t>
            </a:r>
            <a:endParaRPr lang="en-US" dirty="0"/>
          </a:p>
          <a:p>
            <a:pPr lvl="0"/>
            <a:r>
              <a:rPr lang="ar-EG" dirty="0"/>
              <a:t>(الوقوف فتحاً) سقوط الجذع ودورانه إلى جميع الجهات0</a:t>
            </a:r>
            <a:endParaRPr lang="en-US" dirty="0"/>
          </a:p>
          <a:p>
            <a:r>
              <a:rPr lang="en-US" dirty="0"/>
              <a:t> </a:t>
            </a:r>
          </a:p>
          <a:p>
            <a:r>
              <a:rPr lang="ar-EG" b="1" dirty="0">
                <a:effectLst>
                  <a:outerShdw blurRad="50800" dist="38100" algn="tr" rotWithShape="0">
                    <a:prstClr val="black">
                      <a:alpha val="40000"/>
                    </a:prstClr>
                  </a:outerShdw>
                </a:effectLst>
              </a:rPr>
              <a:t>ﺠ- تمرينات لإصلاح حالة انحناء جانبى فى المنطقة القطنية:-</a:t>
            </a:r>
            <a:endParaRPr lang="en-US" dirty="0"/>
          </a:p>
          <a:p>
            <a:pPr lvl="0"/>
            <a:r>
              <a:rPr lang="ar-EG" dirty="0"/>
              <a:t>(الجلوس على أربع) فرد الرجل جهة التقعر إلى الخلف ثم الرجوع للوضع الابتدائى0 </a:t>
            </a:r>
            <a:endParaRPr lang="en-US" dirty="0"/>
          </a:p>
          <a:p>
            <a:pPr lvl="0"/>
            <a:r>
              <a:rPr lang="ar-EG" dirty="0"/>
              <a:t>(الوقوف فتحاً أمام عقل الحائط وثنى الجذع أماماً لعمل الظهر المستقيم) قبض العقلة بالذراعين وهما مفرودتان- فرد الرجل جهة التقعر للخلف0 ثم راحة- يكرر0 </a:t>
            </a:r>
            <a:endParaRPr lang="en-US" dirty="0"/>
          </a:p>
          <a:p>
            <a:endParaRPr lang="ar-EG" dirty="0"/>
          </a:p>
        </p:txBody>
      </p:sp>
    </p:spTree>
    <p:extLst>
      <p:ext uri="{BB962C8B-B14F-4D97-AF65-F5344CB8AC3E}">
        <p14:creationId xmlns:p14="http://schemas.microsoft.com/office/powerpoint/2010/main" val="392377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383" y="856634"/>
            <a:ext cx="10515600" cy="4351338"/>
          </a:xfrm>
        </p:spPr>
        <p:txBody>
          <a:bodyPr/>
          <a:lstStyle/>
          <a:p>
            <a:r>
              <a:rPr lang="ar-EG" b="1" dirty="0">
                <a:effectLst>
                  <a:outerShdw blurRad="50800" dist="38100" algn="tr" rotWithShape="0">
                    <a:prstClr val="black">
                      <a:alpha val="40000"/>
                    </a:prstClr>
                  </a:outerShdw>
                </a:effectLst>
              </a:rPr>
              <a:t>د- تمرينات لإصلاح حالة انحناء جانبى على شكل حرف </a:t>
            </a:r>
            <a:r>
              <a:rPr lang="en-US" b="1" dirty="0">
                <a:effectLst>
                  <a:outerShdw blurRad="50800" dist="38100" algn="tr" rotWithShape="0">
                    <a:prstClr val="black">
                      <a:alpha val="40000"/>
                    </a:prstClr>
                  </a:outerShdw>
                </a:effectLst>
              </a:rPr>
              <a:t>"S"</a:t>
            </a:r>
            <a:r>
              <a:rPr lang="ar-EG" b="1" dirty="0">
                <a:effectLst>
                  <a:outerShdw blurRad="50800" dist="38100" algn="tr" rotWithShape="0">
                    <a:prstClr val="black">
                      <a:alpha val="40000"/>
                    </a:prstClr>
                  </a:outerShdw>
                </a:effectLst>
              </a:rPr>
              <a:t> ظهرى قطنى:-</a:t>
            </a:r>
            <a:endParaRPr lang="en-US" dirty="0"/>
          </a:p>
          <a:p>
            <a:pPr lvl="0"/>
            <a:r>
              <a:rPr lang="ar-EG" dirty="0"/>
              <a:t>(التعلق مع اتجاه الظهر للعقل مع جعل الذراع جهة التقعر عالياً- وجهة التحدب منخفضاً) ثنى الركبة جهة التحدب لأعلى وفرد الركبة جهة التقعر- ثم راحة0 </a:t>
            </a:r>
            <a:endParaRPr lang="en-US" dirty="0"/>
          </a:p>
          <a:p>
            <a:pPr lvl="0"/>
            <a:r>
              <a:rPr lang="ar-EG" dirty="0"/>
              <a:t>(وقوف) الطعن مع وضع الرجل جهة التحدب أماماً وفرد الرجل جهة التقعر للخلف- ثم وضع اليد جهة التقعر خلف الرقبة وفردها0</a:t>
            </a:r>
            <a:endParaRPr lang="en-US" dirty="0"/>
          </a:p>
          <a:p>
            <a:endParaRPr lang="ar-EG" dirty="0"/>
          </a:p>
        </p:txBody>
      </p:sp>
    </p:spTree>
    <p:extLst>
      <p:ext uri="{BB962C8B-B14F-4D97-AF65-F5344CB8AC3E}">
        <p14:creationId xmlns:p14="http://schemas.microsoft.com/office/powerpoint/2010/main" val="7651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4274"/>
            <a:ext cx="9144000" cy="1883391"/>
          </a:xfrm>
        </p:spPr>
        <p:txBody>
          <a:bodyPr/>
          <a:lstStyle/>
          <a:p>
            <a:r>
              <a:rPr lang="ar-SA" b="1" dirty="0">
                <a:effectLst>
                  <a:outerShdw blurRad="50800" dist="38100" algn="tr" rotWithShape="0">
                    <a:prstClr val="black">
                      <a:alpha val="40000"/>
                    </a:prstClr>
                  </a:outerShdw>
                </a:effectLst>
              </a:rPr>
              <a:t>الانحنـاء الجانبى   </a:t>
            </a:r>
            <a:r>
              <a:rPr lang="en-US" b="1" dirty="0">
                <a:effectLst>
                  <a:outerShdw blurRad="50800" dist="38100" algn="tr" rotWithShape="0">
                    <a:prstClr val="black">
                      <a:alpha val="40000"/>
                    </a:prstClr>
                  </a:outerShdw>
                </a:effectLst>
              </a:rPr>
              <a:t>Scoliosis</a:t>
            </a:r>
            <a:r>
              <a:rPr lang="en-US" dirty="0"/>
              <a:t/>
            </a:r>
            <a:br>
              <a:rPr lang="en-US" dirty="0"/>
            </a:br>
            <a:endParaRPr lang="ar-EG" dirty="0"/>
          </a:p>
        </p:txBody>
      </p:sp>
      <p:pic>
        <p:nvPicPr>
          <p:cNvPr id="4" name="Picture 3"/>
          <p:cNvPicPr>
            <a:picLocks noChangeAspect="1"/>
          </p:cNvPicPr>
          <p:nvPr/>
        </p:nvPicPr>
        <p:blipFill>
          <a:blip r:embed="rId2"/>
          <a:stretch>
            <a:fillRect/>
          </a:stretch>
        </p:blipFill>
        <p:spPr>
          <a:xfrm>
            <a:off x="1937982" y="2292824"/>
            <a:ext cx="7137779" cy="3780430"/>
          </a:xfrm>
          <a:prstGeom prst="rect">
            <a:avLst/>
          </a:prstGeom>
        </p:spPr>
      </p:pic>
    </p:spTree>
    <p:extLst>
      <p:ext uri="{BB962C8B-B14F-4D97-AF65-F5344CB8AC3E}">
        <p14:creationId xmlns:p14="http://schemas.microsoft.com/office/powerpoint/2010/main" val="133904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093"/>
            <a:ext cx="10515600" cy="5521870"/>
          </a:xfrm>
        </p:spPr>
        <p:txBody>
          <a:bodyPr>
            <a:normAutofit/>
          </a:bodyPr>
          <a:lstStyle/>
          <a:p>
            <a:r>
              <a:rPr lang="ar-EG" dirty="0"/>
              <a:t>هو عبارة عن انثناء جانبى للعمود الفقرى لأحد الجانبين- مصحوب بدوران أجسام الفقرات للجهة الأقل فى الضغط- حيث تبعد النتوءات الشوكية عن خط منتصف الظهر وتكون جهة التحدب0</a:t>
            </a:r>
            <a:endParaRPr lang="en-US" sz="2400" dirty="0"/>
          </a:p>
          <a:p>
            <a:r>
              <a:rPr lang="ar-EG" dirty="0"/>
              <a:t>وتتباعد بعض أجسام الفقرات عن بعضها الآخر جهة التحدب وتكون مضغوطة جهة التقعر وكذلك الضلوع تكون مضغوطة جهة التقعر وبعيداً بعضها عن بعض جهة التحدب، وتقل المرونة فى المنطقة المتأثرة، وتطول وتضعف العضلات جهة التحدب وتقصر جهة التقعر0 </a:t>
            </a:r>
            <a:endParaRPr lang="en-US" sz="2400" dirty="0"/>
          </a:p>
          <a:p>
            <a:pPr lvl="1"/>
            <a:r>
              <a:rPr lang="ar-EG" dirty="0"/>
              <a:t>ويظهر أحد الكتفين أعلى من الثانى فى حالة التشوه للمنطقة الظهرية0 </a:t>
            </a:r>
            <a:endParaRPr lang="en-US" sz="2000" dirty="0"/>
          </a:p>
          <a:p>
            <a:pPr lvl="1"/>
            <a:r>
              <a:rPr lang="ar-EG" dirty="0"/>
              <a:t>وعندما يصيب الانحناء الجانبى الفقرات العنقية يسمى تصعر العنق ويسمى شمالاً أو يميناً تبعاً للجهة التى تميل إليها الرأس0 </a:t>
            </a:r>
            <a:endParaRPr lang="en-US" sz="2000" dirty="0"/>
          </a:p>
          <a:p>
            <a:pPr lvl="1"/>
            <a:r>
              <a:rPr lang="ar-EG" dirty="0"/>
              <a:t>أما إذا أصاب أى منطقة من الفقرات الظهرية أو القطنية فيسمى شمالاً أو يميناً تبعاً لجهة التحدب0</a:t>
            </a:r>
            <a:endParaRPr lang="en-US" sz="2000" dirty="0"/>
          </a:p>
          <a:p>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05553" y="1377287"/>
            <a:ext cx="609600" cy="609600"/>
          </a:xfrm>
          <a:prstGeom prst="rect">
            <a:avLst/>
          </a:prstGeom>
        </p:spPr>
      </p:pic>
    </p:spTree>
    <p:extLst>
      <p:ext uri="{BB962C8B-B14F-4D97-AF65-F5344CB8AC3E}">
        <p14:creationId xmlns:p14="http://schemas.microsoft.com/office/powerpoint/2010/main" val="4120012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395785"/>
            <a:ext cx="10515600" cy="5590109"/>
          </a:xfrm>
        </p:spPr>
        <p:txBody>
          <a:bodyPr>
            <a:normAutofit lnSpcReduction="10000"/>
          </a:bodyPr>
          <a:lstStyle/>
          <a:p>
            <a:r>
              <a:rPr lang="ar-EG" b="1" dirty="0">
                <a:effectLst>
                  <a:outerShdw blurRad="50800" dist="38100" algn="tr" rotWithShape="0">
                    <a:prstClr val="black">
                      <a:alpha val="40000"/>
                    </a:prstClr>
                  </a:outerShdw>
                </a:effectLst>
              </a:rPr>
              <a:t>درجات التشــوه:-</a:t>
            </a:r>
            <a:endParaRPr lang="en-US" dirty="0"/>
          </a:p>
          <a:p>
            <a:r>
              <a:rPr lang="ar-EG" b="1" dirty="0"/>
              <a:t>1- انحناء من الدرجة الأولى</a:t>
            </a:r>
            <a:endParaRPr lang="en-US" dirty="0"/>
          </a:p>
          <a:p>
            <a:r>
              <a:rPr lang="ar-EG" dirty="0"/>
              <a:t>أى نتيجة للتعود على عدم اعتدال القامة- ولا يوجد أى تغيير لا فى الأنسجة الرخوة ولا فى العظام- وإذا طلب من الشخص إصلاح الانحناء- تمكن من ذلك- فهذا النوع من الانحناء يعالج بتمرينات حرة عاملة لتقوية العضلات المادة للظهر وتمرينات اعتدال القامة0 </a:t>
            </a:r>
            <a:endParaRPr lang="en-US" dirty="0"/>
          </a:p>
          <a:p>
            <a:r>
              <a:rPr lang="ar-EG" b="1" dirty="0"/>
              <a:t> </a:t>
            </a:r>
            <a:endParaRPr lang="en-US" dirty="0"/>
          </a:p>
          <a:p>
            <a:r>
              <a:rPr lang="ar-EG" b="1" dirty="0"/>
              <a:t>2- انحناء من الدرجة الثانية </a:t>
            </a:r>
            <a:endParaRPr lang="en-US" dirty="0"/>
          </a:p>
          <a:p>
            <a:r>
              <a:rPr lang="ar-EG" dirty="0"/>
              <a:t>فى هذه الحالة لا يمكن للشخص إصلاح الانحناء نتيجة وجود تغيرات بالأنسجة الرخوة "العضلات والأربطة" والعلاج يكون عن طريق التمرينات القسرية0 </a:t>
            </a:r>
            <a:endParaRPr lang="en-US" dirty="0"/>
          </a:p>
          <a:p>
            <a:r>
              <a:rPr lang="ar-EG" b="1" dirty="0"/>
              <a:t> </a:t>
            </a:r>
            <a:endParaRPr lang="en-US" dirty="0"/>
          </a:p>
          <a:p>
            <a:r>
              <a:rPr lang="ar-EG" b="1" dirty="0"/>
              <a:t>3- انحناء جانبى من الدرجة الثالثة </a:t>
            </a:r>
            <a:endParaRPr lang="en-US" dirty="0"/>
          </a:p>
          <a:p>
            <a:r>
              <a:rPr lang="ar-EG" dirty="0"/>
              <a:t>انحناء جانبى ثابت وفى هذه الحالة لا يمكن إصلاح الانحناء عن طريق الشخص نفسه ولا يمكن عن طريق التمرينات العلاجية- ولكن تعطى التمرينات لمنع حدوث مضاعفات0 </a:t>
            </a:r>
            <a:endParaRPr lang="en-US" dirty="0"/>
          </a:p>
          <a:p>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76318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4842"/>
            <a:ext cx="10515600" cy="5822121"/>
          </a:xfrm>
        </p:spPr>
        <p:txBody>
          <a:bodyPr>
            <a:normAutofit lnSpcReduction="10000"/>
          </a:bodyPr>
          <a:lstStyle/>
          <a:p>
            <a:r>
              <a:rPr lang="ar-EG" b="1" dirty="0"/>
              <a:t>- أسباب حدوث التشوه:-</a:t>
            </a:r>
            <a:endParaRPr lang="en-US" dirty="0"/>
          </a:p>
          <a:p>
            <a:r>
              <a:rPr lang="ar-EG" dirty="0"/>
              <a:t>أسباب حدوث التشوه كثيرة ومتعددة، فقد تكون خلقية أو نتيجة عادات أو أوضاع خاطئة ويمكن حصر هذه الأسباب فيما يلى: </a:t>
            </a:r>
            <a:endParaRPr lang="en-US" dirty="0"/>
          </a:p>
          <a:p>
            <a:pPr lvl="0"/>
            <a:r>
              <a:rPr lang="ar-EG" dirty="0"/>
              <a:t>الوراثـة0 </a:t>
            </a:r>
            <a:endParaRPr lang="en-US" dirty="0"/>
          </a:p>
          <a:p>
            <a:pPr lvl="0"/>
            <a:r>
              <a:rPr lang="ar-EG" dirty="0"/>
              <a:t>وضع خاطئ للجنين فى الرحم أو حادث أثناء الولادة0 </a:t>
            </a:r>
            <a:endParaRPr lang="en-US" dirty="0"/>
          </a:p>
          <a:p>
            <a:pPr lvl="0"/>
            <a:r>
              <a:rPr lang="ar-EG" dirty="0"/>
              <a:t>لين العظام- شلل الأطفال0 </a:t>
            </a:r>
            <a:endParaRPr lang="en-US" dirty="0"/>
          </a:p>
          <a:p>
            <a:pPr lvl="0"/>
            <a:r>
              <a:rPr lang="ar-EG" dirty="0"/>
              <a:t>نتيجة لبتر أحد الذراعين0</a:t>
            </a:r>
            <a:endParaRPr lang="en-US" dirty="0"/>
          </a:p>
          <a:p>
            <a:pPr lvl="0"/>
            <a:r>
              <a:rPr lang="ar-EG" dirty="0"/>
              <a:t>نتيجة الألم الشديد فى أحد الجانبين0</a:t>
            </a:r>
            <a:endParaRPr lang="en-US" dirty="0"/>
          </a:p>
          <a:p>
            <a:pPr lvl="0"/>
            <a:r>
              <a:rPr lang="ar-EG" dirty="0"/>
              <a:t>نتيجة لانكماش الأنسجة بعد الحروق أو الجروح0</a:t>
            </a:r>
            <a:endParaRPr lang="en-US" dirty="0"/>
          </a:p>
          <a:p>
            <a:pPr lvl="0"/>
            <a:r>
              <a:rPr lang="ar-EG" dirty="0"/>
              <a:t>نتيجة العادات السيئة فى الوقوف والجلوس0 </a:t>
            </a:r>
            <a:endParaRPr lang="en-US" dirty="0"/>
          </a:p>
          <a:p>
            <a:pPr lvl="0"/>
            <a:r>
              <a:rPr lang="ar-EG" dirty="0"/>
              <a:t>سوء اختيار الملابس0 </a:t>
            </a:r>
            <a:endParaRPr lang="en-US" dirty="0"/>
          </a:p>
          <a:p>
            <a:pPr lvl="0"/>
            <a:r>
              <a:rPr lang="ar-EG" dirty="0"/>
              <a:t>سل العظام- التهاب البلورا- بعض عمليات استئصال الأضلاع- بعض المهن0 </a:t>
            </a:r>
            <a:endParaRPr lang="en-US" dirty="0"/>
          </a:p>
          <a:p>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400" y="1022445"/>
            <a:ext cx="609600" cy="609600"/>
          </a:xfrm>
          <a:prstGeom prst="rect">
            <a:avLst/>
          </a:prstGeom>
        </p:spPr>
      </p:pic>
    </p:spTree>
    <p:extLst>
      <p:ext uri="{BB962C8B-B14F-4D97-AF65-F5344CB8AC3E}">
        <p14:creationId xmlns:p14="http://schemas.microsoft.com/office/powerpoint/2010/main" val="3926987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728"/>
            <a:ext cx="10515600" cy="5740235"/>
          </a:xfrm>
        </p:spPr>
        <p:txBody>
          <a:bodyPr/>
          <a:lstStyle/>
          <a:p>
            <a:r>
              <a:rPr lang="ar-EG" b="1" dirty="0"/>
              <a:t>أنواع الانحناء الجانبى:-</a:t>
            </a:r>
            <a:endParaRPr lang="en-US" dirty="0"/>
          </a:p>
          <a:p>
            <a:pPr lvl="0"/>
            <a:r>
              <a:rPr lang="ar-EG" dirty="0"/>
              <a:t>انحناء جانبى فى منطقة واحدة (العنقية أو الظهرية أو القطنية) وممكن حدوث الانحناء الجانبى فى منطقتين ولكن فى جانب واحد مثلما يحدث فى المنطقة الظهرية والقطنية- أو فى المنطقة الظهرية والعنقية0</a:t>
            </a:r>
            <a:endParaRPr lang="en-US" dirty="0"/>
          </a:p>
          <a:p>
            <a:pPr lvl="0"/>
            <a:r>
              <a:rPr lang="ar-EG" dirty="0"/>
              <a:t>انحناء جانبى فى منطقتين مختلفتين مثل ظهرى يمين- قطنى شمال.</a:t>
            </a:r>
            <a:endParaRPr lang="en-US" dirty="0"/>
          </a:p>
          <a:p>
            <a:pPr lvl="0"/>
            <a:r>
              <a:rPr lang="ar-EG" dirty="0"/>
              <a:t>ممكن حدوثه فى ثلاث مناطق على شكل حرف </a:t>
            </a:r>
            <a:r>
              <a:rPr lang="en-US" dirty="0"/>
              <a:t>"S"</a:t>
            </a:r>
            <a:r>
              <a:rPr lang="ar-EG" dirty="0"/>
              <a:t>0 </a:t>
            </a:r>
            <a:endParaRPr lang="en-US" dirty="0"/>
          </a:p>
          <a:p>
            <a:r>
              <a:rPr lang="ar-EG" dirty="0"/>
              <a:t>أى مثل عنقى شمال- ظهرى يمين- قطنى شمال0</a:t>
            </a:r>
            <a:endParaRPr lang="en-US" dirty="0"/>
          </a:p>
          <a:p>
            <a:endParaRPr lang="ar-EG" dirty="0"/>
          </a:p>
        </p:txBody>
      </p:sp>
    </p:spTree>
    <p:extLst>
      <p:ext uri="{BB962C8B-B14F-4D97-AF65-F5344CB8AC3E}">
        <p14:creationId xmlns:p14="http://schemas.microsoft.com/office/powerpoint/2010/main" val="353099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7546"/>
            <a:ext cx="10515600" cy="5849417"/>
          </a:xfrm>
        </p:spPr>
        <p:txBody>
          <a:bodyPr/>
          <a:lstStyle/>
          <a:p>
            <a:r>
              <a:rPr lang="ar-EG" b="1" dirty="0">
                <a:effectLst>
                  <a:outerShdw blurRad="50800" dist="38100" algn="tr" rotWithShape="0">
                    <a:prstClr val="black">
                      <a:alpha val="40000"/>
                    </a:prstClr>
                  </a:outerShdw>
                </a:effectLst>
              </a:rPr>
              <a:t>التمرينات العلاجية لحالات الانحناء الجانبى المختلفة:-</a:t>
            </a:r>
            <a:endParaRPr lang="en-US" sz="2000" dirty="0"/>
          </a:p>
          <a:p>
            <a:r>
              <a:rPr lang="ar-EG" b="1" dirty="0"/>
              <a:t>الغرض من العلاج:-</a:t>
            </a:r>
            <a:endParaRPr lang="en-US" sz="2400" dirty="0"/>
          </a:p>
          <a:p>
            <a:pPr lvl="1"/>
            <a:r>
              <a:rPr lang="ar-EG" dirty="0"/>
              <a:t>تقوية وتقصير العضلات جهة التحدب- إطالة العضلات جهة التقعر حتى تصل إلى وضعها الطبيعى0 </a:t>
            </a:r>
            <a:endParaRPr lang="en-US" sz="2000" dirty="0"/>
          </a:p>
          <a:p>
            <a:pPr lvl="1"/>
            <a:r>
              <a:rPr lang="ar-EG" dirty="0"/>
              <a:t>إرجاع المرونة فى العمود الفقرى0 </a:t>
            </a:r>
            <a:endParaRPr lang="en-US" sz="2000" dirty="0"/>
          </a:p>
          <a:p>
            <a:pPr lvl="1"/>
            <a:r>
              <a:rPr lang="ar-EG" dirty="0"/>
              <a:t>تدريب المريض على الوقفة السليمة والجلسة السليمة0 </a:t>
            </a:r>
            <a:endParaRPr lang="en-US" sz="2000" dirty="0"/>
          </a:p>
          <a:p>
            <a:pPr lvl="1"/>
            <a:r>
              <a:rPr lang="ar-EG" dirty="0" smtClean="0"/>
              <a:t>إزالـة </a:t>
            </a:r>
            <a:r>
              <a:rPr lang="ar-EG" dirty="0"/>
              <a:t>السبب0</a:t>
            </a:r>
            <a:endParaRPr lang="en-US" sz="2000" dirty="0"/>
          </a:p>
          <a:p>
            <a:pPr algn="ctr"/>
            <a:r>
              <a:rPr lang="ar-EG" b="1" dirty="0"/>
              <a:t>التمرين الأول</a:t>
            </a:r>
            <a:endParaRPr lang="ar-EG" dirty="0"/>
          </a:p>
        </p:txBody>
      </p:sp>
      <p:pic>
        <p:nvPicPr>
          <p:cNvPr id="4" name="Picture 3"/>
          <p:cNvPicPr>
            <a:picLocks noChangeAspect="1"/>
          </p:cNvPicPr>
          <p:nvPr/>
        </p:nvPicPr>
        <p:blipFill>
          <a:blip r:embed="rId2"/>
          <a:stretch>
            <a:fillRect/>
          </a:stretch>
        </p:blipFill>
        <p:spPr>
          <a:xfrm>
            <a:off x="2292824" y="3466531"/>
            <a:ext cx="8065827" cy="3057099"/>
          </a:xfrm>
          <a:prstGeom prst="rect">
            <a:avLst/>
          </a:prstGeom>
        </p:spPr>
      </p:pic>
    </p:spTree>
    <p:extLst>
      <p:ext uri="{BB962C8B-B14F-4D97-AF65-F5344CB8AC3E}">
        <p14:creationId xmlns:p14="http://schemas.microsoft.com/office/powerpoint/2010/main" val="333975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42448" y="1310186"/>
            <a:ext cx="9376012" cy="4844954"/>
          </a:xfrm>
          <a:prstGeom prst="rect">
            <a:avLst/>
          </a:prstGeom>
        </p:spPr>
      </p:pic>
      <p:sp>
        <p:nvSpPr>
          <p:cNvPr id="5" name="Rectangle 4"/>
          <p:cNvSpPr/>
          <p:nvPr/>
        </p:nvSpPr>
        <p:spPr>
          <a:xfrm>
            <a:off x="5621417" y="815033"/>
            <a:ext cx="2013693" cy="584775"/>
          </a:xfrm>
          <a:prstGeom prst="rect">
            <a:avLst/>
          </a:prstGeom>
        </p:spPr>
        <p:txBody>
          <a:bodyPr wrap="none">
            <a:spAutoFit/>
          </a:bodyPr>
          <a:lstStyle/>
          <a:p>
            <a:pPr algn="ctr"/>
            <a:r>
              <a:rPr lang="ar-EG" sz="3200" b="1" dirty="0" smtClean="0"/>
              <a:t>التمرين الثانى</a:t>
            </a:r>
            <a:endParaRPr lang="ar-EG" sz="3200" dirty="0"/>
          </a:p>
        </p:txBody>
      </p:sp>
    </p:spTree>
    <p:extLst>
      <p:ext uri="{BB962C8B-B14F-4D97-AF65-F5344CB8AC3E}">
        <p14:creationId xmlns:p14="http://schemas.microsoft.com/office/powerpoint/2010/main" val="79764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56096" y="1255594"/>
            <a:ext cx="8147713" cy="4667534"/>
          </a:xfrm>
          <a:prstGeom prst="rect">
            <a:avLst/>
          </a:prstGeom>
        </p:spPr>
      </p:pic>
      <p:sp>
        <p:nvSpPr>
          <p:cNvPr id="5" name="Rectangle 4"/>
          <p:cNvSpPr/>
          <p:nvPr/>
        </p:nvSpPr>
        <p:spPr>
          <a:xfrm>
            <a:off x="4911885" y="664907"/>
            <a:ext cx="2036135" cy="584775"/>
          </a:xfrm>
          <a:prstGeom prst="rect">
            <a:avLst/>
          </a:prstGeom>
        </p:spPr>
        <p:txBody>
          <a:bodyPr wrap="none">
            <a:spAutoFit/>
          </a:bodyPr>
          <a:lstStyle/>
          <a:p>
            <a:pPr algn="ctr"/>
            <a:r>
              <a:rPr lang="ar-EG" sz="3200" b="1" dirty="0" smtClean="0"/>
              <a:t>التمرين الثالث</a:t>
            </a:r>
            <a:endParaRPr lang="ar-EG" sz="3200" dirty="0"/>
          </a:p>
        </p:txBody>
      </p:sp>
    </p:spTree>
    <p:extLst>
      <p:ext uri="{BB962C8B-B14F-4D97-AF65-F5344CB8AC3E}">
        <p14:creationId xmlns:p14="http://schemas.microsoft.com/office/powerpoint/2010/main" val="1580994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462</Words>
  <Application>Microsoft Office PowerPoint</Application>
  <PresentationFormat>Widescreen</PresentationFormat>
  <Paragraphs>54</Paragraphs>
  <Slides>13</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الانحنـاء الجانبى   Scoliosis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dc:creator>
  <cp:lastModifiedBy>BS</cp:lastModifiedBy>
  <cp:revision>5</cp:revision>
  <dcterms:created xsi:type="dcterms:W3CDTF">2020-03-25T23:23:38Z</dcterms:created>
  <dcterms:modified xsi:type="dcterms:W3CDTF">2020-03-27T19:27:57Z</dcterms:modified>
</cp:coreProperties>
</file>