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7" r:id="rId4"/>
    <p:sldId id="259" r:id="rId5"/>
    <p:sldId id="260" r:id="rId6"/>
    <p:sldId id="261" r:id="rId7"/>
    <p:sldId id="262" r:id="rId8"/>
    <p:sldId id="263" r:id="rId9"/>
    <p:sldId id="264" r:id="rId10"/>
    <p:sldId id="265"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04" autoAdjust="0"/>
  </p:normalViewPr>
  <p:slideViewPr>
    <p:cSldViewPr snapToGrid="0">
      <p:cViewPr varScale="1">
        <p:scale>
          <a:sx n="83" d="100"/>
          <a:sy n="83" d="100"/>
        </p:scale>
        <p:origin x="658" y="6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97026E48-4027-4BC8-99BC-3881DAAB6301}" type="datetimeFigureOut">
              <a:rPr lang="ar-EG" smtClean="0"/>
              <a:t>22/07/1441</a:t>
            </a:fld>
            <a:endParaRPr lang="ar-EG"/>
          </a:p>
        </p:txBody>
      </p:sp>
      <p:sp>
        <p:nvSpPr>
          <p:cNvPr id="5" name="Footer Placeholder 4"/>
          <p:cNvSpPr>
            <a:spLocks noGrp="1"/>
          </p:cNvSpPr>
          <p:nvPr>
            <p:ph type="ftr" sz="quarter" idx="11"/>
          </p:nvPr>
        </p:nvSpPr>
        <p:spPr>
          <a:xfrm>
            <a:off x="1876424" y="5410201"/>
            <a:ext cx="5124886" cy="365125"/>
          </a:xfrm>
        </p:spPr>
        <p:txBody>
          <a:bodyPr/>
          <a:lstStyle/>
          <a:p>
            <a:endParaRPr lang="ar-EG"/>
          </a:p>
        </p:txBody>
      </p:sp>
      <p:sp>
        <p:nvSpPr>
          <p:cNvPr id="6" name="Slide Number Placeholder 5"/>
          <p:cNvSpPr>
            <a:spLocks noGrp="1"/>
          </p:cNvSpPr>
          <p:nvPr>
            <p:ph type="sldNum" sz="quarter" idx="12"/>
          </p:nvPr>
        </p:nvSpPr>
        <p:spPr>
          <a:xfrm>
            <a:off x="9896911" y="5410199"/>
            <a:ext cx="771089" cy="365125"/>
          </a:xfrm>
        </p:spPr>
        <p:txBody>
          <a:bodyPr/>
          <a:lstStyle/>
          <a:p>
            <a:fld id="{E368686E-29B2-4818-A516-EBF851C71DDA}" type="slidenum">
              <a:rPr lang="ar-EG" smtClean="0"/>
              <a:t>‹#›</a:t>
            </a:fld>
            <a:endParaRPr lang="ar-EG"/>
          </a:p>
        </p:txBody>
      </p:sp>
    </p:spTree>
    <p:extLst>
      <p:ext uri="{BB962C8B-B14F-4D97-AF65-F5344CB8AC3E}">
        <p14:creationId xmlns:p14="http://schemas.microsoft.com/office/powerpoint/2010/main" val="27198254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026E48-4027-4BC8-99BC-3881DAAB6301}" type="datetimeFigureOut">
              <a:rPr lang="ar-EG" smtClean="0"/>
              <a:t>22/07/1441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E368686E-29B2-4818-A516-EBF851C71DDA}" type="slidenum">
              <a:rPr lang="ar-EG" smtClean="0"/>
              <a:t>‹#›</a:t>
            </a:fld>
            <a:endParaRPr lang="ar-EG"/>
          </a:p>
        </p:txBody>
      </p:sp>
    </p:spTree>
    <p:extLst>
      <p:ext uri="{BB962C8B-B14F-4D97-AF65-F5344CB8AC3E}">
        <p14:creationId xmlns:p14="http://schemas.microsoft.com/office/powerpoint/2010/main" val="17005730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026E48-4027-4BC8-99BC-3881DAAB6301}" type="datetimeFigureOut">
              <a:rPr lang="ar-EG" smtClean="0"/>
              <a:t>22/07/1441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E368686E-29B2-4818-A516-EBF851C71DDA}" type="slidenum">
              <a:rPr lang="ar-EG" smtClean="0"/>
              <a:t>‹#›</a:t>
            </a:fld>
            <a:endParaRPr lang="ar-EG"/>
          </a:p>
        </p:txBody>
      </p:sp>
    </p:spTree>
    <p:extLst>
      <p:ext uri="{BB962C8B-B14F-4D97-AF65-F5344CB8AC3E}">
        <p14:creationId xmlns:p14="http://schemas.microsoft.com/office/powerpoint/2010/main" val="29068797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026E48-4027-4BC8-99BC-3881DAAB6301}" type="datetimeFigureOut">
              <a:rPr lang="ar-EG" smtClean="0"/>
              <a:t>22/07/1441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E368686E-29B2-4818-A516-EBF851C71DDA}" type="slidenum">
              <a:rPr lang="ar-EG" smtClean="0"/>
              <a:t>‹#›</a:t>
            </a:fld>
            <a:endParaRPr lang="ar-EG"/>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703048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026E48-4027-4BC8-99BC-3881DAAB6301}" type="datetimeFigureOut">
              <a:rPr lang="ar-EG" smtClean="0"/>
              <a:t>22/07/1441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E368686E-29B2-4818-A516-EBF851C71DDA}" type="slidenum">
              <a:rPr lang="ar-EG" smtClean="0"/>
              <a:t>‹#›</a:t>
            </a:fld>
            <a:endParaRPr lang="ar-EG"/>
          </a:p>
        </p:txBody>
      </p:sp>
    </p:spTree>
    <p:extLst>
      <p:ext uri="{BB962C8B-B14F-4D97-AF65-F5344CB8AC3E}">
        <p14:creationId xmlns:p14="http://schemas.microsoft.com/office/powerpoint/2010/main" val="16914258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7026E48-4027-4BC8-99BC-3881DAAB6301}" type="datetimeFigureOut">
              <a:rPr lang="ar-EG" smtClean="0"/>
              <a:t>22/07/1441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E368686E-29B2-4818-A516-EBF851C71DDA}" type="slidenum">
              <a:rPr lang="ar-EG" smtClean="0"/>
              <a:t>‹#›</a:t>
            </a:fld>
            <a:endParaRPr lang="ar-EG"/>
          </a:p>
        </p:txBody>
      </p:sp>
    </p:spTree>
    <p:extLst>
      <p:ext uri="{BB962C8B-B14F-4D97-AF65-F5344CB8AC3E}">
        <p14:creationId xmlns:p14="http://schemas.microsoft.com/office/powerpoint/2010/main" val="13299271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7026E48-4027-4BC8-99BC-3881DAAB6301}" type="datetimeFigureOut">
              <a:rPr lang="ar-EG" smtClean="0"/>
              <a:t>22/07/1441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E368686E-29B2-4818-A516-EBF851C71DDA}" type="slidenum">
              <a:rPr lang="ar-EG" smtClean="0"/>
              <a:t>‹#›</a:t>
            </a:fld>
            <a:endParaRPr lang="ar-EG"/>
          </a:p>
        </p:txBody>
      </p:sp>
    </p:spTree>
    <p:extLst>
      <p:ext uri="{BB962C8B-B14F-4D97-AF65-F5344CB8AC3E}">
        <p14:creationId xmlns:p14="http://schemas.microsoft.com/office/powerpoint/2010/main" val="31379886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026E48-4027-4BC8-99BC-3881DAAB6301}" type="datetimeFigureOut">
              <a:rPr lang="ar-EG" smtClean="0"/>
              <a:t>22/07/1441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E368686E-29B2-4818-A516-EBF851C71DDA}" type="slidenum">
              <a:rPr lang="ar-EG" smtClean="0"/>
              <a:t>‹#›</a:t>
            </a:fld>
            <a:endParaRPr lang="ar-EG"/>
          </a:p>
        </p:txBody>
      </p:sp>
    </p:spTree>
    <p:extLst>
      <p:ext uri="{BB962C8B-B14F-4D97-AF65-F5344CB8AC3E}">
        <p14:creationId xmlns:p14="http://schemas.microsoft.com/office/powerpoint/2010/main" val="16481040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026E48-4027-4BC8-99BC-3881DAAB6301}" type="datetimeFigureOut">
              <a:rPr lang="ar-EG" smtClean="0"/>
              <a:t>22/07/1441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E368686E-29B2-4818-A516-EBF851C71DDA}" type="slidenum">
              <a:rPr lang="ar-EG" smtClean="0"/>
              <a:t>‹#›</a:t>
            </a:fld>
            <a:endParaRPr lang="ar-EG"/>
          </a:p>
        </p:txBody>
      </p:sp>
    </p:spTree>
    <p:extLst>
      <p:ext uri="{BB962C8B-B14F-4D97-AF65-F5344CB8AC3E}">
        <p14:creationId xmlns:p14="http://schemas.microsoft.com/office/powerpoint/2010/main" val="4248148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026E48-4027-4BC8-99BC-3881DAAB6301}" type="datetimeFigureOut">
              <a:rPr lang="ar-EG" smtClean="0"/>
              <a:t>22/07/1441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E368686E-29B2-4818-A516-EBF851C71DDA}" type="slidenum">
              <a:rPr lang="ar-EG" smtClean="0"/>
              <a:t>‹#›</a:t>
            </a:fld>
            <a:endParaRPr lang="ar-EG"/>
          </a:p>
        </p:txBody>
      </p:sp>
    </p:spTree>
    <p:extLst>
      <p:ext uri="{BB962C8B-B14F-4D97-AF65-F5344CB8AC3E}">
        <p14:creationId xmlns:p14="http://schemas.microsoft.com/office/powerpoint/2010/main" val="37069387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026E48-4027-4BC8-99BC-3881DAAB6301}" type="datetimeFigureOut">
              <a:rPr lang="ar-EG" smtClean="0"/>
              <a:t>22/07/1441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E368686E-29B2-4818-A516-EBF851C71DDA}" type="slidenum">
              <a:rPr lang="ar-EG" smtClean="0"/>
              <a:t>‹#›</a:t>
            </a:fld>
            <a:endParaRPr lang="ar-EG"/>
          </a:p>
        </p:txBody>
      </p:sp>
    </p:spTree>
    <p:extLst>
      <p:ext uri="{BB962C8B-B14F-4D97-AF65-F5344CB8AC3E}">
        <p14:creationId xmlns:p14="http://schemas.microsoft.com/office/powerpoint/2010/main" val="35884381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026E48-4027-4BC8-99BC-3881DAAB6301}" type="datetimeFigureOut">
              <a:rPr lang="ar-EG" smtClean="0"/>
              <a:t>22/07/1441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E368686E-29B2-4818-A516-EBF851C71DDA}" type="slidenum">
              <a:rPr lang="ar-EG" smtClean="0"/>
              <a:t>‹#›</a:t>
            </a:fld>
            <a:endParaRPr lang="ar-EG"/>
          </a:p>
        </p:txBody>
      </p:sp>
    </p:spTree>
    <p:extLst>
      <p:ext uri="{BB962C8B-B14F-4D97-AF65-F5344CB8AC3E}">
        <p14:creationId xmlns:p14="http://schemas.microsoft.com/office/powerpoint/2010/main" val="26724534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026E48-4027-4BC8-99BC-3881DAAB6301}" type="datetimeFigureOut">
              <a:rPr lang="ar-EG" smtClean="0"/>
              <a:t>22/07/1441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E368686E-29B2-4818-A516-EBF851C71DDA}" type="slidenum">
              <a:rPr lang="ar-EG" smtClean="0"/>
              <a:t>‹#›</a:t>
            </a:fld>
            <a:endParaRPr lang="ar-EG"/>
          </a:p>
        </p:txBody>
      </p:sp>
    </p:spTree>
    <p:extLst>
      <p:ext uri="{BB962C8B-B14F-4D97-AF65-F5344CB8AC3E}">
        <p14:creationId xmlns:p14="http://schemas.microsoft.com/office/powerpoint/2010/main" val="29800193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026E48-4027-4BC8-99BC-3881DAAB6301}" type="datetimeFigureOut">
              <a:rPr lang="ar-EG" smtClean="0"/>
              <a:t>22/07/1441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E368686E-29B2-4818-A516-EBF851C71DDA}" type="slidenum">
              <a:rPr lang="ar-EG" smtClean="0"/>
              <a:t>‹#›</a:t>
            </a:fld>
            <a:endParaRPr lang="ar-EG"/>
          </a:p>
        </p:txBody>
      </p:sp>
    </p:spTree>
    <p:extLst>
      <p:ext uri="{BB962C8B-B14F-4D97-AF65-F5344CB8AC3E}">
        <p14:creationId xmlns:p14="http://schemas.microsoft.com/office/powerpoint/2010/main" val="6357461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26E48-4027-4BC8-99BC-3881DAAB6301}" type="datetimeFigureOut">
              <a:rPr lang="ar-EG" smtClean="0"/>
              <a:t>22/07/1441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E368686E-29B2-4818-A516-EBF851C71DDA}" type="slidenum">
              <a:rPr lang="ar-EG" smtClean="0"/>
              <a:t>‹#›</a:t>
            </a:fld>
            <a:endParaRPr lang="ar-EG"/>
          </a:p>
        </p:txBody>
      </p:sp>
    </p:spTree>
    <p:extLst>
      <p:ext uri="{BB962C8B-B14F-4D97-AF65-F5344CB8AC3E}">
        <p14:creationId xmlns:p14="http://schemas.microsoft.com/office/powerpoint/2010/main" val="19009519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026E48-4027-4BC8-99BC-3881DAAB6301}" type="datetimeFigureOut">
              <a:rPr lang="ar-EG" smtClean="0"/>
              <a:t>22/07/1441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E368686E-29B2-4818-A516-EBF851C71DDA}" type="slidenum">
              <a:rPr lang="ar-EG" smtClean="0"/>
              <a:t>‹#›</a:t>
            </a:fld>
            <a:endParaRPr lang="ar-EG"/>
          </a:p>
        </p:txBody>
      </p:sp>
    </p:spTree>
    <p:extLst>
      <p:ext uri="{BB962C8B-B14F-4D97-AF65-F5344CB8AC3E}">
        <p14:creationId xmlns:p14="http://schemas.microsoft.com/office/powerpoint/2010/main" val="15800635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026E48-4027-4BC8-99BC-3881DAAB6301}" type="datetimeFigureOut">
              <a:rPr lang="ar-EG" smtClean="0"/>
              <a:t>22/07/1441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E368686E-29B2-4818-A516-EBF851C71DDA}" type="slidenum">
              <a:rPr lang="ar-EG" smtClean="0"/>
              <a:t>‹#›</a:t>
            </a:fld>
            <a:endParaRPr lang="ar-EG"/>
          </a:p>
        </p:txBody>
      </p:sp>
    </p:spTree>
    <p:extLst>
      <p:ext uri="{BB962C8B-B14F-4D97-AF65-F5344CB8AC3E}">
        <p14:creationId xmlns:p14="http://schemas.microsoft.com/office/powerpoint/2010/main" val="40305334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7026E48-4027-4BC8-99BC-3881DAAB6301}" type="datetimeFigureOut">
              <a:rPr lang="ar-EG" smtClean="0"/>
              <a:t>22/07/1441</a:t>
            </a:fld>
            <a:endParaRPr lang="ar-EG"/>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368686E-29B2-4818-A516-EBF851C71DDA}" type="slidenum">
              <a:rPr lang="ar-EG" smtClean="0"/>
              <a:t>‹#›</a:t>
            </a:fld>
            <a:endParaRPr lang="ar-EG"/>
          </a:p>
        </p:txBody>
      </p:sp>
    </p:spTree>
    <p:extLst>
      <p:ext uri="{BB962C8B-B14F-4D97-AF65-F5344CB8AC3E}">
        <p14:creationId xmlns:p14="http://schemas.microsoft.com/office/powerpoint/2010/main" val="21246137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txStyles>
    <p:titleStyle>
      <a:lvl1pPr algn="l" defTabSz="914400" rtl="1"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152F-2E25-4117-9982-004A6A961CAA}"/>
              </a:ext>
            </a:extLst>
          </p:cNvPr>
          <p:cNvSpPr>
            <a:spLocks noGrp="1"/>
          </p:cNvSpPr>
          <p:nvPr>
            <p:ph type="ctrTitle"/>
          </p:nvPr>
        </p:nvSpPr>
        <p:spPr/>
        <p:txBody>
          <a:bodyPr>
            <a:normAutofit fontScale="90000"/>
          </a:bodyPr>
          <a:lstStyle/>
          <a:p>
            <a:pPr algn="ctr"/>
            <a:r>
              <a:rPr lang="ar-EG" sz="6000" b="1" dirty="0">
                <a:solidFill>
                  <a:schemeClr val="tx2">
                    <a:lumMod val="75000"/>
                  </a:schemeClr>
                </a:solidFill>
              </a:rPr>
              <a:t>الأدوات المساعدة</a:t>
            </a:r>
            <a:br>
              <a:rPr lang="ar-EG" sz="6000" b="1" dirty="0">
                <a:solidFill>
                  <a:schemeClr val="tx2">
                    <a:lumMod val="75000"/>
                  </a:schemeClr>
                </a:solidFill>
              </a:rPr>
            </a:br>
            <a:r>
              <a:rPr lang="ar-EG" sz="6000" b="1" dirty="0">
                <a:solidFill>
                  <a:schemeClr val="tx2">
                    <a:lumMod val="75000"/>
                  </a:schemeClr>
                </a:solidFill>
              </a:rPr>
              <a:t>في عملية التدريب في رياضة السباحة</a:t>
            </a:r>
          </a:p>
        </p:txBody>
      </p:sp>
      <p:sp>
        <p:nvSpPr>
          <p:cNvPr id="3" name="Subtitle 2">
            <a:extLst>
              <a:ext uri="{FF2B5EF4-FFF2-40B4-BE49-F238E27FC236}">
                <a16:creationId xmlns:a16="http://schemas.microsoft.com/office/drawing/2014/main" id="{915655C3-852A-4EDD-9C8D-B708620B9A2C}"/>
              </a:ext>
            </a:extLst>
          </p:cNvPr>
          <p:cNvSpPr>
            <a:spLocks noGrp="1"/>
          </p:cNvSpPr>
          <p:nvPr>
            <p:ph type="subTitle" idx="1"/>
          </p:nvPr>
        </p:nvSpPr>
        <p:spPr/>
        <p:txBody>
          <a:bodyPr>
            <a:normAutofit fontScale="92500" lnSpcReduction="20000"/>
          </a:bodyPr>
          <a:lstStyle/>
          <a:p>
            <a:pPr algn="ctr"/>
            <a:r>
              <a:rPr lang="ar-EG" sz="2800" b="1" dirty="0">
                <a:solidFill>
                  <a:srgbClr val="FFFF00"/>
                </a:solidFill>
              </a:rPr>
              <a:t>إعداد :</a:t>
            </a:r>
          </a:p>
          <a:p>
            <a:pPr algn="ctr"/>
            <a:r>
              <a:rPr lang="ar-EG" sz="3900" b="1" dirty="0">
                <a:solidFill>
                  <a:srgbClr val="FFFF00"/>
                </a:solidFill>
              </a:rPr>
              <a:t>د/ محمد جودة قنديل</a:t>
            </a:r>
            <a:br>
              <a:rPr lang="ar-EG" sz="2800" b="1" dirty="0">
                <a:solidFill>
                  <a:srgbClr val="FFFF00"/>
                </a:solidFill>
              </a:rPr>
            </a:br>
            <a:r>
              <a:rPr lang="ar-EG" sz="2800" b="1" dirty="0">
                <a:solidFill>
                  <a:srgbClr val="FFFF00"/>
                </a:solidFill>
              </a:rPr>
              <a:t>02/01224154541</a:t>
            </a:r>
          </a:p>
        </p:txBody>
      </p:sp>
    </p:spTree>
    <p:extLst>
      <p:ext uri="{BB962C8B-B14F-4D97-AF65-F5344CB8AC3E}">
        <p14:creationId xmlns:p14="http://schemas.microsoft.com/office/powerpoint/2010/main" val="20409671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4E394-ED86-467C-B142-0628EF8B97B8}"/>
              </a:ext>
            </a:extLst>
          </p:cNvPr>
          <p:cNvSpPr>
            <a:spLocks noGrp="1"/>
          </p:cNvSpPr>
          <p:nvPr>
            <p:ph type="title"/>
          </p:nvPr>
        </p:nvSpPr>
        <p:spPr>
          <a:xfrm>
            <a:off x="1146705" y="609601"/>
            <a:ext cx="4395113" cy="1639884"/>
          </a:xfrm>
        </p:spPr>
        <p:txBody>
          <a:bodyPr/>
          <a:lstStyle/>
          <a:p>
            <a:pPr algn="ctr"/>
            <a:r>
              <a:rPr lang="en-US" dirty="0">
                <a:solidFill>
                  <a:srgbClr val="FFFF00"/>
                </a:solidFill>
              </a:rPr>
              <a:t>Power cords</a:t>
            </a:r>
            <a:endParaRPr lang="ar-EG" dirty="0">
              <a:solidFill>
                <a:srgbClr val="FFFF00"/>
              </a:solidFill>
            </a:endParaRPr>
          </a:p>
        </p:txBody>
      </p:sp>
      <p:pic>
        <p:nvPicPr>
          <p:cNvPr id="6" name="Content Placeholder 5">
            <a:extLst>
              <a:ext uri="{FF2B5EF4-FFF2-40B4-BE49-F238E27FC236}">
                <a16:creationId xmlns:a16="http://schemas.microsoft.com/office/drawing/2014/main" id="{4D7AB79B-9E15-4671-A217-6223083E0D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72727" y="1269139"/>
            <a:ext cx="4932218" cy="3845060"/>
          </a:xfrm>
        </p:spPr>
      </p:pic>
      <p:sp>
        <p:nvSpPr>
          <p:cNvPr id="4" name="Text Placeholder 3">
            <a:extLst>
              <a:ext uri="{FF2B5EF4-FFF2-40B4-BE49-F238E27FC236}">
                <a16:creationId xmlns:a16="http://schemas.microsoft.com/office/drawing/2014/main" id="{6E5098CF-1895-4B7C-AAEA-C346EE098D6B}"/>
              </a:ext>
            </a:extLst>
          </p:cNvPr>
          <p:cNvSpPr>
            <a:spLocks noGrp="1"/>
          </p:cNvSpPr>
          <p:nvPr>
            <p:ph type="body" sz="half" idx="2"/>
          </p:nvPr>
        </p:nvSpPr>
        <p:spPr>
          <a:xfrm>
            <a:off x="1146705" y="2249486"/>
            <a:ext cx="4395113" cy="3541714"/>
          </a:xfrm>
        </p:spPr>
        <p:txBody>
          <a:bodyPr>
            <a:normAutofit/>
          </a:bodyPr>
          <a:lstStyle/>
          <a:p>
            <a:pPr algn="just"/>
            <a:r>
              <a:rPr lang="ar-EG" sz="1800" b="1" dirty="0"/>
              <a:t>أستك القوة</a:t>
            </a:r>
          </a:p>
          <a:p>
            <a:pPr algn="just"/>
            <a:r>
              <a:rPr lang="ar-EG" sz="1800" b="1" dirty="0"/>
              <a:t>ويستخدم لتنمية القوة لذراعين السباح سواء داخل أو خارج الماء ويمثل تطبيق جيد لتنمية القوة بنفس شكل الأداء ومماثل له "أيزوكينيتك"</a:t>
            </a:r>
          </a:p>
          <a:p>
            <a:pPr algn="just"/>
            <a:r>
              <a:rPr lang="ar-EG" sz="1800" b="1" dirty="0"/>
              <a:t>ويتكون من 3 أجزاء :</a:t>
            </a:r>
          </a:p>
          <a:p>
            <a:pPr algn="just"/>
            <a:r>
              <a:rPr lang="ar-EG" sz="1800" b="1" dirty="0"/>
              <a:t>المقابض : وتكون بنفس شكل كفوف اليد</a:t>
            </a:r>
          </a:p>
          <a:p>
            <a:pPr algn="just"/>
            <a:r>
              <a:rPr lang="ar-EG" sz="1800" b="1" dirty="0"/>
              <a:t>الأستك : ويمثل عنصر المقاومة الأساسي</a:t>
            </a:r>
          </a:p>
          <a:p>
            <a:pPr algn="just"/>
            <a:r>
              <a:rPr lang="ar-EG" sz="1800" b="1" dirty="0"/>
              <a:t>المثبت : ويكون اما بمفصلة حديدي او قماش</a:t>
            </a:r>
          </a:p>
        </p:txBody>
      </p:sp>
    </p:spTree>
    <p:extLst>
      <p:ext uri="{BB962C8B-B14F-4D97-AF65-F5344CB8AC3E}">
        <p14:creationId xmlns:p14="http://schemas.microsoft.com/office/powerpoint/2010/main" val="38834354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5A0C0-10D3-4C7D-A1C0-14A1ACD1F802}"/>
              </a:ext>
            </a:extLst>
          </p:cNvPr>
          <p:cNvSpPr>
            <a:spLocks noGrp="1"/>
          </p:cNvSpPr>
          <p:nvPr>
            <p:ph type="title"/>
          </p:nvPr>
        </p:nvSpPr>
        <p:spPr>
          <a:xfrm>
            <a:off x="1141411" y="1419227"/>
            <a:ext cx="9906000" cy="1878156"/>
          </a:xfrm>
        </p:spPr>
        <p:txBody>
          <a:bodyPr>
            <a:normAutofit/>
          </a:bodyPr>
          <a:lstStyle/>
          <a:p>
            <a:pPr algn="ctr"/>
            <a:r>
              <a:rPr lang="ar-EG" sz="4400" dirty="0">
                <a:solidFill>
                  <a:srgbClr val="FFFF00"/>
                </a:solidFill>
              </a:rPr>
              <a:t>إنتهت المحاضرة وتمنياتي لكم بدوام التوفيق</a:t>
            </a:r>
          </a:p>
        </p:txBody>
      </p:sp>
      <p:sp>
        <p:nvSpPr>
          <p:cNvPr id="3" name="Text Placeholder 2">
            <a:extLst>
              <a:ext uri="{FF2B5EF4-FFF2-40B4-BE49-F238E27FC236}">
                <a16:creationId xmlns:a16="http://schemas.microsoft.com/office/drawing/2014/main" id="{E44D7807-2112-4AAA-8861-34EC576CDC3F}"/>
              </a:ext>
            </a:extLst>
          </p:cNvPr>
          <p:cNvSpPr>
            <a:spLocks noGrp="1"/>
          </p:cNvSpPr>
          <p:nvPr>
            <p:ph type="body" idx="1"/>
          </p:nvPr>
        </p:nvSpPr>
        <p:spPr>
          <a:xfrm>
            <a:off x="1215302" y="3657744"/>
            <a:ext cx="9906000" cy="1374776"/>
          </a:xfrm>
        </p:spPr>
        <p:txBody>
          <a:bodyPr>
            <a:normAutofit/>
          </a:bodyPr>
          <a:lstStyle/>
          <a:p>
            <a:pPr algn="ctr"/>
            <a:r>
              <a:rPr lang="ar-EG" sz="2800" dirty="0"/>
              <a:t>تحياتي د/ محمد جودة قنديل</a:t>
            </a:r>
          </a:p>
        </p:txBody>
      </p:sp>
    </p:spTree>
    <p:extLst>
      <p:ext uri="{BB962C8B-B14F-4D97-AF65-F5344CB8AC3E}">
        <p14:creationId xmlns:p14="http://schemas.microsoft.com/office/powerpoint/2010/main" val="29098580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14E9C-0291-4C98-ACC7-01BFCBEDAFA5}"/>
              </a:ext>
            </a:extLst>
          </p:cNvPr>
          <p:cNvSpPr>
            <a:spLocks noGrp="1"/>
          </p:cNvSpPr>
          <p:nvPr>
            <p:ph type="title"/>
          </p:nvPr>
        </p:nvSpPr>
        <p:spPr>
          <a:xfrm>
            <a:off x="1141456" y="609599"/>
            <a:ext cx="9905955" cy="3953165"/>
          </a:xfrm>
        </p:spPr>
        <p:txBody>
          <a:bodyPr>
            <a:normAutofit/>
          </a:bodyPr>
          <a:lstStyle/>
          <a:p>
            <a:pPr marL="457200" indent="-457200" algn="just">
              <a:buFont typeface="Wingdings" panose="05000000000000000000" pitchFamily="2" charset="2"/>
              <a:buChar char="Ø"/>
            </a:pPr>
            <a:r>
              <a:rPr lang="ar-EG" sz="3200" dirty="0"/>
              <a:t>يعتبر تواجد الأدوات علي مسطح حمامات السباحة عنصر رئيسي لا غني عنه سواء في إدارة حمام السباحة واتخاذ عوامل الأمن والسلامة داخل وخارج الماء أو يتم إستخدام بعضها من خلال رجال الإنقاذ لتامين حمامات السباحة والتعامل مع أي من حالات الغرق أثناء الفترات الحره.</a:t>
            </a:r>
            <a:br>
              <a:rPr lang="ar-EG" sz="2800" dirty="0"/>
            </a:br>
            <a:br>
              <a:rPr lang="ar-EG" sz="2800" dirty="0"/>
            </a:br>
            <a:r>
              <a:rPr lang="ar-EG" sz="2800" dirty="0"/>
              <a:t>أيضا يعتبر إستخدام الأدوات أثناء عملية التدريب من أهم طرق تنفيذ أهداف الوحدة التعليمية والتدريبية للمعلم السباحة ومدرب السباحة سواء وحدات التعليم أو وحدات تدريب االلياقة البدنية الأرضية خارج الماء أو أثناء التدريبات المائية أو تدريبات تنمية اللياقة البدنية داخل الماء بالإضافة إلي كسر حالة الملل لدي السباحين.</a:t>
            </a:r>
          </a:p>
        </p:txBody>
      </p:sp>
      <p:sp>
        <p:nvSpPr>
          <p:cNvPr id="3" name="Text Placeholder 2">
            <a:extLst>
              <a:ext uri="{FF2B5EF4-FFF2-40B4-BE49-F238E27FC236}">
                <a16:creationId xmlns:a16="http://schemas.microsoft.com/office/drawing/2014/main" id="{B7416871-A8D5-4AF0-82D6-2D2C650081A6}"/>
              </a:ext>
            </a:extLst>
          </p:cNvPr>
          <p:cNvSpPr>
            <a:spLocks noGrp="1"/>
          </p:cNvSpPr>
          <p:nvPr>
            <p:ph type="body" sz="half" idx="2"/>
          </p:nvPr>
        </p:nvSpPr>
        <p:spPr>
          <a:xfrm>
            <a:off x="1139960" y="4562764"/>
            <a:ext cx="9904459" cy="1366979"/>
          </a:xfrm>
        </p:spPr>
        <p:txBody>
          <a:bodyPr>
            <a:normAutofit/>
          </a:bodyPr>
          <a:lstStyle/>
          <a:p>
            <a:pPr algn="ctr"/>
            <a:r>
              <a:rPr lang="ar-EG" sz="2800" b="1" dirty="0">
                <a:solidFill>
                  <a:srgbClr val="FFFF00"/>
                </a:solidFill>
              </a:rPr>
              <a:t>لذلك سنستعرض معا أهم الأدوات التي ممكن أن نتعرض لها أو نستخدمها </a:t>
            </a:r>
            <a:br>
              <a:rPr lang="ar-EG" sz="2800" b="1" dirty="0">
                <a:solidFill>
                  <a:srgbClr val="FFFF00"/>
                </a:solidFill>
              </a:rPr>
            </a:br>
            <a:r>
              <a:rPr lang="ar-EG" sz="2800" b="1" dirty="0">
                <a:solidFill>
                  <a:srgbClr val="FFFF00"/>
                </a:solidFill>
              </a:rPr>
              <a:t>طوال فترة تواجدنا علي حمامات السباحة :</a:t>
            </a:r>
          </a:p>
        </p:txBody>
      </p:sp>
    </p:spTree>
    <p:extLst>
      <p:ext uri="{BB962C8B-B14F-4D97-AF65-F5344CB8AC3E}">
        <p14:creationId xmlns:p14="http://schemas.microsoft.com/office/powerpoint/2010/main" val="7688668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1DB0DD-31D8-4E58-8DE6-6A724D8FB629}"/>
              </a:ext>
            </a:extLst>
          </p:cNvPr>
          <p:cNvSpPr>
            <a:spLocks noGrp="1"/>
          </p:cNvSpPr>
          <p:nvPr>
            <p:ph type="title"/>
          </p:nvPr>
        </p:nvSpPr>
        <p:spPr>
          <a:xfrm>
            <a:off x="1141413" y="609600"/>
            <a:ext cx="5934508" cy="1200727"/>
          </a:xfrm>
        </p:spPr>
        <p:txBody>
          <a:bodyPr>
            <a:normAutofit/>
          </a:bodyPr>
          <a:lstStyle/>
          <a:p>
            <a:pPr algn="ctr"/>
            <a:r>
              <a:rPr lang="ar-EG" sz="3600" b="1" dirty="0">
                <a:solidFill>
                  <a:srgbClr val="FFFF00"/>
                </a:solidFill>
              </a:rPr>
              <a:t>الأدوات الرئيسية </a:t>
            </a:r>
            <a:br>
              <a:rPr lang="ar-EG" sz="3600" b="1" dirty="0">
                <a:solidFill>
                  <a:srgbClr val="FFFF00"/>
                </a:solidFill>
              </a:rPr>
            </a:br>
            <a:r>
              <a:rPr lang="ar-EG" sz="3600" b="1" dirty="0">
                <a:solidFill>
                  <a:srgbClr val="FFFF00"/>
                </a:solidFill>
              </a:rPr>
              <a:t>الواجب توافرها علي حمام السباحة</a:t>
            </a:r>
          </a:p>
        </p:txBody>
      </p:sp>
      <p:pic>
        <p:nvPicPr>
          <p:cNvPr id="10" name="Picture Placeholder 9">
            <a:extLst>
              <a:ext uri="{FF2B5EF4-FFF2-40B4-BE49-F238E27FC236}">
                <a16:creationId xmlns:a16="http://schemas.microsoft.com/office/drawing/2014/main" id="{A636E5D3-6A03-4060-9E00-F0503ED4A17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335" b="1335"/>
          <a:stretch>
            <a:fillRect/>
          </a:stretch>
        </p:blipFill>
        <p:spPr/>
      </p:pic>
      <p:sp>
        <p:nvSpPr>
          <p:cNvPr id="8" name="Text Placeholder 7">
            <a:extLst>
              <a:ext uri="{FF2B5EF4-FFF2-40B4-BE49-F238E27FC236}">
                <a16:creationId xmlns:a16="http://schemas.microsoft.com/office/drawing/2014/main" id="{62A2D033-4367-4AC4-9338-44DDF8C181A4}"/>
              </a:ext>
            </a:extLst>
          </p:cNvPr>
          <p:cNvSpPr>
            <a:spLocks noGrp="1"/>
          </p:cNvSpPr>
          <p:nvPr>
            <p:ph type="body" sz="half" idx="2"/>
          </p:nvPr>
        </p:nvSpPr>
        <p:spPr>
          <a:xfrm>
            <a:off x="1141410" y="1810327"/>
            <a:ext cx="5934511" cy="3980873"/>
          </a:xfrm>
        </p:spPr>
        <p:txBody>
          <a:bodyPr>
            <a:noAutofit/>
          </a:bodyPr>
          <a:lstStyle/>
          <a:p>
            <a:pPr>
              <a:lnSpc>
                <a:spcPct val="100000"/>
              </a:lnSpc>
            </a:pPr>
            <a:r>
              <a:rPr lang="ar-EG" sz="1800" b="1" dirty="0"/>
              <a:t>1- مكعب البدء بمقبض البدء للظهر المتصل بالسطح</a:t>
            </a:r>
          </a:p>
          <a:p>
            <a:pPr>
              <a:lnSpc>
                <a:spcPct val="100000"/>
              </a:lnSpc>
            </a:pPr>
            <a:r>
              <a:rPr lang="ar-EG" sz="1800" b="1" dirty="0"/>
              <a:t>2- مكعب البدء ذو المقبض المفتوح</a:t>
            </a:r>
          </a:p>
          <a:p>
            <a:pPr>
              <a:lnSpc>
                <a:spcPct val="100000"/>
              </a:lnSpc>
            </a:pPr>
            <a:r>
              <a:rPr lang="ar-EG" sz="1800" b="1" dirty="0"/>
              <a:t>3- مكعب البدء المزود بدرج لصعود السباح</a:t>
            </a:r>
          </a:p>
          <a:p>
            <a:pPr>
              <a:lnSpc>
                <a:spcPct val="100000"/>
              </a:lnSpc>
            </a:pPr>
            <a:r>
              <a:rPr lang="ar-EG" sz="1800" b="1" dirty="0"/>
              <a:t>4-5-6- أشكال مختلفة من مكونات الحبال الفاصلة بين الحارات مانعة الموج</a:t>
            </a:r>
          </a:p>
          <a:p>
            <a:pPr>
              <a:lnSpc>
                <a:spcPct val="100000"/>
              </a:lnSpc>
            </a:pPr>
            <a:r>
              <a:rPr lang="ar-EG" sz="1800" b="1" dirty="0"/>
              <a:t>7- المقابض واجهزة التعليق الخاصة بأحبال الحارات</a:t>
            </a:r>
          </a:p>
          <a:p>
            <a:pPr>
              <a:lnSpc>
                <a:spcPct val="100000"/>
              </a:lnSpc>
            </a:pPr>
            <a:r>
              <a:rPr lang="ar-EG" sz="1800" b="1" dirty="0"/>
              <a:t>8- حامل الأحبال ليتم تخزين الأحبال عليها في حالة عدم الإستخدام</a:t>
            </a:r>
          </a:p>
          <a:p>
            <a:pPr>
              <a:lnSpc>
                <a:spcPct val="100000"/>
              </a:lnSpc>
            </a:pPr>
            <a:r>
              <a:rPr lang="ar-EG" sz="1800" b="1" dirty="0"/>
              <a:t>9- سلم الإنقاذ الخاص بالمنقذين لسهولة رؤية كامل الحمام</a:t>
            </a:r>
          </a:p>
          <a:p>
            <a:pPr>
              <a:lnSpc>
                <a:spcPct val="100000"/>
              </a:lnSpc>
            </a:pPr>
            <a:r>
              <a:rPr lang="ar-EG" sz="1800" b="1" dirty="0"/>
              <a:t>10- خطاف الإنقاذ</a:t>
            </a:r>
          </a:p>
          <a:p>
            <a:pPr>
              <a:lnSpc>
                <a:spcPct val="100000"/>
              </a:lnSpc>
            </a:pPr>
            <a:r>
              <a:rPr lang="ar-EG" sz="1800" b="1" dirty="0"/>
              <a:t>11- جاكت الإنقاذ</a:t>
            </a:r>
          </a:p>
          <a:p>
            <a:pPr>
              <a:lnSpc>
                <a:spcPct val="100000"/>
              </a:lnSpc>
            </a:pPr>
            <a:r>
              <a:rPr lang="ar-EG" sz="1800" b="1" dirty="0"/>
              <a:t>12- عوامة الإنقاذ</a:t>
            </a:r>
          </a:p>
        </p:txBody>
      </p:sp>
    </p:spTree>
    <p:extLst>
      <p:ext uri="{BB962C8B-B14F-4D97-AF65-F5344CB8AC3E}">
        <p14:creationId xmlns:p14="http://schemas.microsoft.com/office/powerpoint/2010/main" val="40353701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285D1-9041-4BEF-B509-98C8A8873732}"/>
              </a:ext>
            </a:extLst>
          </p:cNvPr>
          <p:cNvSpPr>
            <a:spLocks noGrp="1"/>
          </p:cNvSpPr>
          <p:nvPr>
            <p:ph type="title"/>
          </p:nvPr>
        </p:nvSpPr>
        <p:spPr>
          <a:xfrm>
            <a:off x="875488" y="609601"/>
            <a:ext cx="5525311" cy="1083012"/>
          </a:xfrm>
        </p:spPr>
        <p:txBody>
          <a:bodyPr>
            <a:normAutofit/>
          </a:bodyPr>
          <a:lstStyle/>
          <a:p>
            <a:pPr algn="ctr"/>
            <a:r>
              <a:rPr lang="ar-EG" b="1" dirty="0">
                <a:solidFill>
                  <a:srgbClr val="FFFF00"/>
                </a:solidFill>
              </a:rPr>
              <a:t>الأدوات الأساسية</a:t>
            </a:r>
            <a:br>
              <a:rPr lang="ar-EG" b="1" dirty="0">
                <a:solidFill>
                  <a:srgbClr val="FFFF00"/>
                </a:solidFill>
              </a:rPr>
            </a:br>
            <a:r>
              <a:rPr lang="ar-EG" b="1" dirty="0">
                <a:solidFill>
                  <a:srgbClr val="FFFF00"/>
                </a:solidFill>
              </a:rPr>
              <a:t>الواجب توافرها مع السباح</a:t>
            </a:r>
          </a:p>
        </p:txBody>
      </p:sp>
      <p:pic>
        <p:nvPicPr>
          <p:cNvPr id="6" name="Content Placeholder 5">
            <a:extLst>
              <a:ext uri="{FF2B5EF4-FFF2-40B4-BE49-F238E27FC236}">
                <a16:creationId xmlns:a16="http://schemas.microsoft.com/office/drawing/2014/main" id="{9E423DDB-6AEE-4CD8-BA16-30C61A0BB1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94763" y="634059"/>
            <a:ext cx="4452649" cy="5115219"/>
          </a:xfrm>
        </p:spPr>
      </p:pic>
      <p:sp>
        <p:nvSpPr>
          <p:cNvPr id="4" name="Text Placeholder 3">
            <a:extLst>
              <a:ext uri="{FF2B5EF4-FFF2-40B4-BE49-F238E27FC236}">
                <a16:creationId xmlns:a16="http://schemas.microsoft.com/office/drawing/2014/main" id="{808F7313-81D9-4A0E-893D-2AC935727DA2}"/>
              </a:ext>
            </a:extLst>
          </p:cNvPr>
          <p:cNvSpPr>
            <a:spLocks noGrp="1"/>
          </p:cNvSpPr>
          <p:nvPr>
            <p:ph type="body" sz="half" idx="2"/>
          </p:nvPr>
        </p:nvSpPr>
        <p:spPr>
          <a:xfrm>
            <a:off x="787940" y="1799617"/>
            <a:ext cx="5612860" cy="3991583"/>
          </a:xfrm>
        </p:spPr>
        <p:txBody>
          <a:bodyPr>
            <a:noAutofit/>
          </a:bodyPr>
          <a:lstStyle/>
          <a:p>
            <a:r>
              <a:rPr lang="ar-EG" sz="1800" b="1" dirty="0"/>
              <a:t>1- زعانف التدريب </a:t>
            </a:r>
            <a:r>
              <a:rPr lang="en-US" sz="1800" b="1" dirty="0"/>
              <a:t>FINS</a:t>
            </a:r>
            <a:r>
              <a:rPr lang="ar-EG" sz="1800" b="1" dirty="0"/>
              <a:t> ويمكن تواجدها بالمقاسين الكبير والصغير</a:t>
            </a:r>
          </a:p>
          <a:p>
            <a:r>
              <a:rPr lang="ar-EG" sz="1800" b="1" dirty="0"/>
              <a:t>2- لوحة الطفو </a:t>
            </a:r>
            <a:r>
              <a:rPr lang="en-US" sz="1800" b="1" dirty="0"/>
              <a:t>KICK BOARD</a:t>
            </a:r>
            <a:r>
              <a:rPr lang="ar-EG" sz="1800" b="1" dirty="0"/>
              <a:t> وتستخدم لتعليم ضربات الرجلين</a:t>
            </a:r>
          </a:p>
          <a:p>
            <a:r>
              <a:rPr lang="ar-EG" sz="1800" b="1" dirty="0"/>
              <a:t>3- نضارة الماء </a:t>
            </a:r>
            <a:r>
              <a:rPr lang="en-US" sz="1800" b="1" dirty="0"/>
              <a:t>GOGGLES</a:t>
            </a:r>
            <a:r>
              <a:rPr lang="ar-EG" sz="1800" b="1" dirty="0"/>
              <a:t> وتستخدم لحماية العينين من الماء</a:t>
            </a:r>
          </a:p>
          <a:p>
            <a:r>
              <a:rPr lang="ar-EG" sz="1800" b="1" dirty="0"/>
              <a:t>4- أداة الطفو </a:t>
            </a:r>
            <a:r>
              <a:rPr lang="en-US" sz="1800" b="1" dirty="0"/>
              <a:t>PULL BUOY</a:t>
            </a:r>
            <a:r>
              <a:rPr lang="ar-EG" sz="1800" b="1" dirty="0"/>
              <a:t> وتستخدم لتثبيت الرجلين أثناء الشد</a:t>
            </a:r>
          </a:p>
          <a:p>
            <a:r>
              <a:rPr lang="ar-EG" sz="1800" b="1" dirty="0"/>
              <a:t>5- ماسورة التنفس </a:t>
            </a:r>
            <a:r>
              <a:rPr lang="en-US" sz="1800" b="1" dirty="0"/>
              <a:t>SNORKEL</a:t>
            </a:r>
            <a:r>
              <a:rPr lang="ar-EG" sz="1800" b="1" dirty="0"/>
              <a:t> وتستخدم لتثبيت الرأس أثناء التنفس</a:t>
            </a:r>
          </a:p>
          <a:p>
            <a:r>
              <a:rPr lang="ar-EG" sz="1800" b="1" dirty="0"/>
              <a:t>6- كفوف اليد </a:t>
            </a:r>
            <a:r>
              <a:rPr lang="en-US" sz="1800" b="1" dirty="0"/>
              <a:t>PADDLES</a:t>
            </a:r>
            <a:r>
              <a:rPr lang="ar-EG" sz="1800" b="1" dirty="0"/>
              <a:t> وتستخدم لزيادة المقاومة أثناء الشد</a:t>
            </a:r>
          </a:p>
          <a:p>
            <a:r>
              <a:rPr lang="ar-EG" sz="1800" b="1" dirty="0"/>
              <a:t>7- شبكة الأدوات </a:t>
            </a:r>
            <a:r>
              <a:rPr lang="en-US" sz="1800" b="1" dirty="0"/>
              <a:t> MESH GEAR</a:t>
            </a:r>
            <a:r>
              <a:rPr lang="ar-EG" sz="1800" b="1" dirty="0"/>
              <a:t> وتستخدم لجمع كل الأدوات السابقة</a:t>
            </a:r>
          </a:p>
        </p:txBody>
      </p:sp>
    </p:spTree>
    <p:extLst>
      <p:ext uri="{BB962C8B-B14F-4D97-AF65-F5344CB8AC3E}">
        <p14:creationId xmlns:p14="http://schemas.microsoft.com/office/powerpoint/2010/main" val="22518549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350D8-9AD7-46DD-99E6-E04FF13EFC1E}"/>
              </a:ext>
            </a:extLst>
          </p:cNvPr>
          <p:cNvSpPr>
            <a:spLocks noGrp="1"/>
          </p:cNvSpPr>
          <p:nvPr>
            <p:ph type="title"/>
          </p:nvPr>
        </p:nvSpPr>
        <p:spPr/>
        <p:txBody>
          <a:bodyPr/>
          <a:lstStyle/>
          <a:p>
            <a:r>
              <a:rPr lang="en-US" dirty="0">
                <a:solidFill>
                  <a:srgbClr val="FFFF00"/>
                </a:solidFill>
              </a:rPr>
              <a:t>SWIMMER NOODLES</a:t>
            </a:r>
            <a:endParaRPr lang="ar-EG" dirty="0">
              <a:solidFill>
                <a:srgbClr val="FFFF00"/>
              </a:solidFill>
            </a:endParaRPr>
          </a:p>
        </p:txBody>
      </p:sp>
      <p:pic>
        <p:nvPicPr>
          <p:cNvPr id="6" name="Content Placeholder 5">
            <a:extLst>
              <a:ext uri="{FF2B5EF4-FFF2-40B4-BE49-F238E27FC236}">
                <a16:creationId xmlns:a16="http://schemas.microsoft.com/office/drawing/2014/main" id="{33FEE9A4-F323-4312-AB87-683A9DC255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34844" y="1662906"/>
            <a:ext cx="4733925" cy="3057525"/>
          </a:xfrm>
        </p:spPr>
      </p:pic>
      <p:sp>
        <p:nvSpPr>
          <p:cNvPr id="4" name="Text Placeholder 3">
            <a:extLst>
              <a:ext uri="{FF2B5EF4-FFF2-40B4-BE49-F238E27FC236}">
                <a16:creationId xmlns:a16="http://schemas.microsoft.com/office/drawing/2014/main" id="{6331B3B9-5328-4050-B657-52599F1A64EE}"/>
              </a:ext>
            </a:extLst>
          </p:cNvPr>
          <p:cNvSpPr>
            <a:spLocks noGrp="1"/>
          </p:cNvSpPr>
          <p:nvPr>
            <p:ph type="body" sz="half" idx="2"/>
          </p:nvPr>
        </p:nvSpPr>
        <p:spPr/>
        <p:txBody>
          <a:bodyPr>
            <a:normAutofit/>
          </a:bodyPr>
          <a:lstStyle/>
          <a:p>
            <a:r>
              <a:rPr lang="ar-EG" sz="1800" b="1" dirty="0"/>
              <a:t>نوودلز السباحة</a:t>
            </a:r>
          </a:p>
          <a:p>
            <a:pPr algn="just"/>
            <a:r>
              <a:rPr lang="ar-EG" sz="1800" b="1" dirty="0"/>
              <a:t>وتستخدم أثناء مرحلة التعليم لإكساب الأطفال أو المتعلمين الثقة والتعود علي الماء من خلال مساعدتهم في البقاء بعيدا عن المدرب وحيدا والإستمتاع بالماء</a:t>
            </a:r>
          </a:p>
        </p:txBody>
      </p:sp>
    </p:spTree>
    <p:extLst>
      <p:ext uri="{BB962C8B-B14F-4D97-AF65-F5344CB8AC3E}">
        <p14:creationId xmlns:p14="http://schemas.microsoft.com/office/powerpoint/2010/main" val="12784082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083EF-BE40-4D78-9252-194453AF80BF}"/>
              </a:ext>
            </a:extLst>
          </p:cNvPr>
          <p:cNvSpPr>
            <a:spLocks noGrp="1"/>
          </p:cNvSpPr>
          <p:nvPr>
            <p:ph type="title"/>
          </p:nvPr>
        </p:nvSpPr>
        <p:spPr>
          <a:xfrm>
            <a:off x="1146705" y="609601"/>
            <a:ext cx="4487477" cy="1639884"/>
          </a:xfrm>
        </p:spPr>
        <p:txBody>
          <a:bodyPr/>
          <a:lstStyle/>
          <a:p>
            <a:pPr algn="ctr"/>
            <a:r>
              <a:rPr lang="en-US" dirty="0">
                <a:solidFill>
                  <a:srgbClr val="FFFF00"/>
                </a:solidFill>
              </a:rPr>
              <a:t>SWIMMER FOREARM</a:t>
            </a:r>
            <a:endParaRPr lang="ar-EG" dirty="0">
              <a:solidFill>
                <a:srgbClr val="FFFF00"/>
              </a:solidFill>
            </a:endParaRPr>
          </a:p>
        </p:txBody>
      </p:sp>
      <p:pic>
        <p:nvPicPr>
          <p:cNvPr id="6" name="Content Placeholder 5">
            <a:extLst>
              <a:ext uri="{FF2B5EF4-FFF2-40B4-BE49-F238E27FC236}">
                <a16:creationId xmlns:a16="http://schemas.microsoft.com/office/drawing/2014/main" id="{D282B728-9BB7-453E-92CD-7BC95E0B79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2036" y="592138"/>
            <a:ext cx="4368800" cy="5199062"/>
          </a:xfrm>
        </p:spPr>
      </p:pic>
      <p:sp>
        <p:nvSpPr>
          <p:cNvPr id="4" name="Text Placeholder 3">
            <a:extLst>
              <a:ext uri="{FF2B5EF4-FFF2-40B4-BE49-F238E27FC236}">
                <a16:creationId xmlns:a16="http://schemas.microsoft.com/office/drawing/2014/main" id="{EA93DA92-E4A7-442C-94CC-8C1D01EA675D}"/>
              </a:ext>
            </a:extLst>
          </p:cNvPr>
          <p:cNvSpPr>
            <a:spLocks noGrp="1"/>
          </p:cNvSpPr>
          <p:nvPr>
            <p:ph type="body" sz="half" idx="2"/>
          </p:nvPr>
        </p:nvSpPr>
        <p:spPr>
          <a:xfrm>
            <a:off x="1146705" y="2249486"/>
            <a:ext cx="4487477" cy="3541714"/>
          </a:xfrm>
        </p:spPr>
        <p:txBody>
          <a:bodyPr>
            <a:normAutofit/>
          </a:bodyPr>
          <a:lstStyle/>
          <a:p>
            <a:r>
              <a:rPr lang="ar-EG" sz="1800" b="1" dirty="0"/>
              <a:t>أداة ساعد السباح</a:t>
            </a:r>
          </a:p>
          <a:p>
            <a:pPr algn="just"/>
            <a:r>
              <a:rPr lang="ar-EG" sz="1800" b="1" dirty="0"/>
              <a:t>وهي أداة تقويم لذراع السباح يقوم بارتدائها أثناء السباحة للمحافظة علي استقامة كف اليد مع الساعد وعدم إنثناء الكف للأمام او الخلف اثناء اداء الحركات</a:t>
            </a:r>
          </a:p>
        </p:txBody>
      </p:sp>
    </p:spTree>
    <p:extLst>
      <p:ext uri="{BB962C8B-B14F-4D97-AF65-F5344CB8AC3E}">
        <p14:creationId xmlns:p14="http://schemas.microsoft.com/office/powerpoint/2010/main" val="30111001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75C4B-BD1B-46A5-96FB-4B4F34509124}"/>
              </a:ext>
            </a:extLst>
          </p:cNvPr>
          <p:cNvSpPr>
            <a:spLocks noGrp="1"/>
          </p:cNvSpPr>
          <p:nvPr>
            <p:ph type="title"/>
          </p:nvPr>
        </p:nvSpPr>
        <p:spPr>
          <a:xfrm>
            <a:off x="1146705" y="609601"/>
            <a:ext cx="4433455" cy="1639884"/>
          </a:xfrm>
        </p:spPr>
        <p:txBody>
          <a:bodyPr/>
          <a:lstStyle/>
          <a:p>
            <a:pPr algn="ctr"/>
            <a:r>
              <a:rPr lang="en-US" dirty="0">
                <a:solidFill>
                  <a:srgbClr val="FFFF00"/>
                </a:solidFill>
              </a:rPr>
              <a:t>SWIMMER PARACHOT</a:t>
            </a:r>
            <a:endParaRPr lang="ar-EG" dirty="0">
              <a:solidFill>
                <a:srgbClr val="FFFF00"/>
              </a:solidFill>
            </a:endParaRPr>
          </a:p>
        </p:txBody>
      </p:sp>
      <p:pic>
        <p:nvPicPr>
          <p:cNvPr id="6" name="Content Placeholder 5">
            <a:extLst>
              <a:ext uri="{FF2B5EF4-FFF2-40B4-BE49-F238E27FC236}">
                <a16:creationId xmlns:a16="http://schemas.microsoft.com/office/drawing/2014/main" id="{060A4BCA-8D46-4719-9D90-9F8CCEE752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0436" y="615156"/>
            <a:ext cx="4433455" cy="5153025"/>
          </a:xfrm>
        </p:spPr>
      </p:pic>
      <p:sp>
        <p:nvSpPr>
          <p:cNvPr id="4" name="Text Placeholder 3">
            <a:extLst>
              <a:ext uri="{FF2B5EF4-FFF2-40B4-BE49-F238E27FC236}">
                <a16:creationId xmlns:a16="http://schemas.microsoft.com/office/drawing/2014/main" id="{C0B57BDB-D862-4513-928F-63A585137A50}"/>
              </a:ext>
            </a:extLst>
          </p:cNvPr>
          <p:cNvSpPr>
            <a:spLocks noGrp="1"/>
          </p:cNvSpPr>
          <p:nvPr>
            <p:ph type="body" sz="half" idx="2"/>
          </p:nvPr>
        </p:nvSpPr>
        <p:spPr>
          <a:xfrm>
            <a:off x="1146705" y="2249486"/>
            <a:ext cx="4433455" cy="3541714"/>
          </a:xfrm>
        </p:spPr>
        <p:txBody>
          <a:bodyPr>
            <a:normAutofit/>
          </a:bodyPr>
          <a:lstStyle/>
          <a:p>
            <a:r>
              <a:rPr lang="ar-EG" sz="1800" b="1" dirty="0"/>
              <a:t>باراشوت السباح</a:t>
            </a:r>
          </a:p>
          <a:p>
            <a:pPr algn="just"/>
            <a:r>
              <a:rPr lang="ar-EG" sz="1800" b="1" dirty="0"/>
              <a:t>وهو يستخدم في التدريب أكثر من التعليم ويهدف لزيادة المقاومة بسحب ماء اكثر وبالتالي يستخدم في تنمية التحمل للسباح</a:t>
            </a:r>
          </a:p>
          <a:p>
            <a:r>
              <a:rPr lang="ar-EG" sz="1800" b="1" dirty="0"/>
              <a:t>ويتكون من 3 قطع :</a:t>
            </a:r>
          </a:p>
          <a:p>
            <a:r>
              <a:rPr lang="ar-EG" sz="1800" b="1" dirty="0"/>
              <a:t>الحزام ويقوم السباح بربطه حول الجذع</a:t>
            </a:r>
          </a:p>
          <a:p>
            <a:r>
              <a:rPr lang="ar-EG" sz="1800" b="1" dirty="0"/>
              <a:t>الحبل ويصل ما بين الحزام والباراشوت نفسة</a:t>
            </a:r>
          </a:p>
          <a:p>
            <a:r>
              <a:rPr lang="ar-EG" sz="1800" b="1" dirty="0"/>
              <a:t>المنطقة المربعة والمسئولة عن المقاومة مع الماء</a:t>
            </a:r>
          </a:p>
        </p:txBody>
      </p:sp>
    </p:spTree>
    <p:extLst>
      <p:ext uri="{BB962C8B-B14F-4D97-AF65-F5344CB8AC3E}">
        <p14:creationId xmlns:p14="http://schemas.microsoft.com/office/powerpoint/2010/main" val="15134179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96F1-2FE3-4B38-A4D6-F3554EBDB8B5}"/>
              </a:ext>
            </a:extLst>
          </p:cNvPr>
          <p:cNvSpPr>
            <a:spLocks noGrp="1"/>
          </p:cNvSpPr>
          <p:nvPr>
            <p:ph type="title"/>
          </p:nvPr>
        </p:nvSpPr>
        <p:spPr>
          <a:xfrm>
            <a:off x="1146705" y="609601"/>
            <a:ext cx="4339695" cy="1639884"/>
          </a:xfrm>
        </p:spPr>
        <p:txBody>
          <a:bodyPr/>
          <a:lstStyle/>
          <a:p>
            <a:pPr algn="ctr"/>
            <a:r>
              <a:rPr lang="en-US" dirty="0">
                <a:solidFill>
                  <a:srgbClr val="FFFF00"/>
                </a:solidFill>
              </a:rPr>
              <a:t>SPRINT CORDS</a:t>
            </a:r>
            <a:endParaRPr lang="ar-EG" dirty="0">
              <a:solidFill>
                <a:srgbClr val="FFFF00"/>
              </a:solidFill>
            </a:endParaRPr>
          </a:p>
        </p:txBody>
      </p:sp>
      <p:pic>
        <p:nvPicPr>
          <p:cNvPr id="6" name="Content Placeholder 5">
            <a:extLst>
              <a:ext uri="{FF2B5EF4-FFF2-40B4-BE49-F238E27FC236}">
                <a16:creationId xmlns:a16="http://schemas.microsoft.com/office/drawing/2014/main" id="{AAE380F4-A135-458C-B7CF-44992B94F4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35782" y="592138"/>
            <a:ext cx="4535054" cy="5199062"/>
          </a:xfrm>
        </p:spPr>
      </p:pic>
      <p:sp>
        <p:nvSpPr>
          <p:cNvPr id="4" name="Text Placeholder 3">
            <a:extLst>
              <a:ext uri="{FF2B5EF4-FFF2-40B4-BE49-F238E27FC236}">
                <a16:creationId xmlns:a16="http://schemas.microsoft.com/office/drawing/2014/main" id="{308EAE24-B214-49B5-A59C-33EAF5A9BE01}"/>
              </a:ext>
            </a:extLst>
          </p:cNvPr>
          <p:cNvSpPr>
            <a:spLocks noGrp="1"/>
          </p:cNvSpPr>
          <p:nvPr>
            <p:ph type="body" sz="half" idx="2"/>
          </p:nvPr>
        </p:nvSpPr>
        <p:spPr>
          <a:xfrm>
            <a:off x="1146705" y="2249486"/>
            <a:ext cx="4339695" cy="3541714"/>
          </a:xfrm>
        </p:spPr>
        <p:txBody>
          <a:bodyPr>
            <a:normAutofit/>
          </a:bodyPr>
          <a:lstStyle/>
          <a:p>
            <a:r>
              <a:rPr lang="ar-EG" sz="1800" b="1" dirty="0"/>
              <a:t>أستك السرعة</a:t>
            </a:r>
          </a:p>
          <a:p>
            <a:pPr algn="just"/>
            <a:r>
              <a:rPr lang="ar-EG" sz="1800" b="1" dirty="0"/>
              <a:t>ويستخدم في تنمية السرعة للسباح سواء بالسحب مع اتجاه سباحة السباح أو بتنمية السرعة بشكل عكسي بالسباحة عكس مكان تثبيت الحبل مع الحائط</a:t>
            </a:r>
          </a:p>
          <a:p>
            <a:pPr algn="just"/>
            <a:r>
              <a:rPr lang="ar-EG" sz="1800" b="1" dirty="0"/>
              <a:t>ويتكون من 3 قطع :</a:t>
            </a:r>
          </a:p>
          <a:p>
            <a:pPr algn="just"/>
            <a:r>
              <a:rPr lang="ar-EG" sz="1800" b="1" dirty="0"/>
              <a:t>مقبض التثبيت : مع المدرب أو مع مكعب البدء بالحائط</a:t>
            </a:r>
          </a:p>
          <a:p>
            <a:pPr algn="just"/>
            <a:r>
              <a:rPr lang="ar-EG" sz="1800" b="1" dirty="0"/>
              <a:t>الأستك : ويمتد ما بين السباح والحائط</a:t>
            </a:r>
          </a:p>
          <a:p>
            <a:pPr algn="just"/>
            <a:r>
              <a:rPr lang="ar-EG" sz="1800" b="1" dirty="0"/>
              <a:t>الحزام : ويتم ربطه حول جذع السباح</a:t>
            </a:r>
          </a:p>
        </p:txBody>
      </p:sp>
    </p:spTree>
    <p:extLst>
      <p:ext uri="{BB962C8B-B14F-4D97-AF65-F5344CB8AC3E}">
        <p14:creationId xmlns:p14="http://schemas.microsoft.com/office/powerpoint/2010/main" val="11195116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0C92D-E24C-4373-8E58-AF846E59DA03}"/>
              </a:ext>
            </a:extLst>
          </p:cNvPr>
          <p:cNvSpPr>
            <a:spLocks noGrp="1"/>
          </p:cNvSpPr>
          <p:nvPr>
            <p:ph type="title"/>
          </p:nvPr>
        </p:nvSpPr>
        <p:spPr>
          <a:xfrm>
            <a:off x="1146705" y="609601"/>
            <a:ext cx="4265804" cy="1639884"/>
          </a:xfrm>
        </p:spPr>
        <p:txBody>
          <a:bodyPr/>
          <a:lstStyle/>
          <a:p>
            <a:pPr algn="ctr"/>
            <a:r>
              <a:rPr lang="en-US" dirty="0">
                <a:solidFill>
                  <a:srgbClr val="FFFF00"/>
                </a:solidFill>
              </a:rPr>
              <a:t>RESISTANCE CORDS</a:t>
            </a:r>
            <a:endParaRPr lang="ar-EG" dirty="0">
              <a:solidFill>
                <a:srgbClr val="FFFF00"/>
              </a:solidFill>
            </a:endParaRPr>
          </a:p>
        </p:txBody>
      </p:sp>
      <p:pic>
        <p:nvPicPr>
          <p:cNvPr id="6" name="Content Placeholder 5">
            <a:extLst>
              <a:ext uri="{FF2B5EF4-FFF2-40B4-BE49-F238E27FC236}">
                <a16:creationId xmlns:a16="http://schemas.microsoft.com/office/drawing/2014/main" id="{65EADC8E-0C6C-49D9-B909-30D53F1BCF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8837" y="834231"/>
            <a:ext cx="4516581" cy="4714875"/>
          </a:xfrm>
        </p:spPr>
      </p:pic>
      <p:sp>
        <p:nvSpPr>
          <p:cNvPr id="4" name="Text Placeholder 3">
            <a:extLst>
              <a:ext uri="{FF2B5EF4-FFF2-40B4-BE49-F238E27FC236}">
                <a16:creationId xmlns:a16="http://schemas.microsoft.com/office/drawing/2014/main" id="{ECFE5A53-1FB0-4CE0-99EC-79E222B5AB0A}"/>
              </a:ext>
            </a:extLst>
          </p:cNvPr>
          <p:cNvSpPr>
            <a:spLocks noGrp="1"/>
          </p:cNvSpPr>
          <p:nvPr>
            <p:ph type="body" sz="half" idx="2"/>
          </p:nvPr>
        </p:nvSpPr>
        <p:spPr>
          <a:xfrm>
            <a:off x="1146705" y="2249486"/>
            <a:ext cx="4265804" cy="3541714"/>
          </a:xfrm>
        </p:spPr>
        <p:txBody>
          <a:bodyPr>
            <a:normAutofit/>
          </a:bodyPr>
          <a:lstStyle/>
          <a:p>
            <a:r>
              <a:rPr lang="ar-EG" sz="1800" b="1" dirty="0"/>
              <a:t>أستك المقاومة</a:t>
            </a:r>
          </a:p>
          <a:p>
            <a:pPr algn="just"/>
            <a:r>
              <a:rPr lang="ar-EG" sz="1800" b="1" dirty="0"/>
              <a:t>ويستخدم في تنمية القوة للسباحين ويمكن من خلال عدة أوضاع أداء عدة تدريبات لتنمية القوة لمختلف عضلات الجسم للجزء السفلي والعلوي</a:t>
            </a:r>
          </a:p>
        </p:txBody>
      </p:sp>
    </p:spTree>
    <p:extLst>
      <p:ext uri="{BB962C8B-B14F-4D97-AF65-F5344CB8AC3E}">
        <p14:creationId xmlns:p14="http://schemas.microsoft.com/office/powerpoint/2010/main" val="33406743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origami"/>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97</TotalTime>
  <Words>533</Words>
  <Application>Microsoft Office PowerPoint</Application>
  <PresentationFormat>Widescreen</PresentationFormat>
  <Paragraphs>56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Tw Cen MT</vt:lpstr>
      <vt:lpstr>Wingdings</vt:lpstr>
      <vt:lpstr>Circuit</vt:lpstr>
      <vt:lpstr>الأدوات المساعدة في عملية التدريب في رياضة السباحة</vt:lpstr>
      <vt:lpstr>يعتبر تواجد الأدوات علي مسطح حمامات السباحة عنصر رئيسي لا غني عنه سواء في إدارة حمام السباحة واتخاذ عوامل الأمن والسلامة داخل وخارج الماء أو يتم إستخدام بعضها من خلال رجال الإنقاذ لتامين حمامات السباحة والتعامل مع أي من حالات الغرق أثناء الفترات الحره.  أيضا يعتبر إستخدام الأدوات أثناء عملية التدريب من أهم طرق تنفيذ أهداف الوحدة التعليمية والتدريبية للمعلم السباحة ومدرب السباحة سواء وحدات التعليم أو وحدات تدريب االلياقة البدنية الأرضية خارج الماء أو أثناء التدريبات المائية أو تدريبات تنمية اللياقة البدنية داخل الماء بالإضافة إلي كسر حالة الملل لدي السباحين.</vt:lpstr>
      <vt:lpstr>الأدوات الرئيسية  الواجب توافرها علي حمام السباحة</vt:lpstr>
      <vt:lpstr>الأدوات الأساسية الواجب توافرها مع السباح</vt:lpstr>
      <vt:lpstr>SWIMMER NOODLES</vt:lpstr>
      <vt:lpstr>SWIMMER FOREARM</vt:lpstr>
      <vt:lpstr>SWIMMER PARACHOT</vt:lpstr>
      <vt:lpstr>SPRINT CORDS</vt:lpstr>
      <vt:lpstr>RESISTANCE CORDS</vt:lpstr>
      <vt:lpstr>Power cords</vt:lpstr>
      <vt:lpstr>إنتهت المحاضرة وتمنياتي لكم بدوام التوفيق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الأدوات المساعدة في عملية التدريب في رياضة السباحة</dc:title>
  <dc:creator>DELL</dc:creator>
  <cp:lastModifiedBy>DELL</cp:lastModifiedBy>
  <cp:revision>12</cp:revision>
  <dcterms:created xsi:type="dcterms:W3CDTF">2020-03-16T19:09:24Z</dcterms:created>
  <dcterms:modified xsi:type="dcterms:W3CDTF">2020-03-16T20:46:31Z</dcterms:modified>
</cp:coreProperties>
</file>