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17"/>
  </p:notesMasterIdLst>
  <p:sldIdLst>
    <p:sldId id="392" r:id="rId3"/>
    <p:sldId id="256" r:id="rId4"/>
    <p:sldId id="390" r:id="rId5"/>
    <p:sldId id="323" r:id="rId6"/>
    <p:sldId id="259" r:id="rId7"/>
    <p:sldId id="260" r:id="rId8"/>
    <p:sldId id="261" r:id="rId9"/>
    <p:sldId id="326" r:id="rId10"/>
    <p:sldId id="292" r:id="rId11"/>
    <p:sldId id="395" r:id="rId12"/>
    <p:sldId id="401" r:id="rId13"/>
    <p:sldId id="402" r:id="rId14"/>
    <p:sldId id="294" r:id="rId15"/>
    <p:sldId id="3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91F366-9B55-46A0-A246-22E3E1E06931}">
          <p14:sldIdLst>
            <p14:sldId id="392"/>
            <p14:sldId id="256"/>
            <p14:sldId id="390"/>
            <p14:sldId id="323"/>
            <p14:sldId id="259"/>
            <p14:sldId id="260"/>
            <p14:sldId id="261"/>
          </p14:sldIdLst>
        </p14:section>
        <p14:section name="Untitled Section" id="{7FD50F5F-83D6-47C7-96C1-079BCF474691}">
          <p14:sldIdLst>
            <p14:sldId id="326"/>
            <p14:sldId id="292"/>
            <p14:sldId id="395"/>
            <p14:sldId id="401"/>
            <p14:sldId id="402"/>
            <p14:sldId id="294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8DD28-2BFA-4C0D-9B2B-C99243BE9B64}" type="doc">
      <dgm:prSet loTypeId="urn:microsoft.com/office/officeart/2011/layout/HexagonRadial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A9415E6D-9EE2-4D7E-9FE7-8D060D9D5868}">
      <dgm:prSet phldrT="[Text]" custT="1"/>
      <dgm:spPr>
        <a:solidFill>
          <a:schemeClr val="tx2">
            <a:lumMod val="10000"/>
          </a:schemeClr>
        </a:solidFill>
      </dgm:spPr>
      <dgm:t>
        <a:bodyPr/>
        <a:lstStyle/>
        <a:p>
          <a:pPr rtl="1"/>
          <a:r>
            <a:rPr lang="ar-EG" sz="2800" b="1" noProof="0" dirty="0" smtClean="0">
              <a:cs typeface="+mj-cs"/>
            </a:rPr>
            <a:t>مستحدثات تكنولوجيا التعليم</a:t>
          </a:r>
          <a:endParaRPr lang="ar-EG" sz="2800" b="1" dirty="0">
            <a:cs typeface="+mj-cs"/>
          </a:endParaRPr>
        </a:p>
      </dgm:t>
    </dgm:pt>
    <dgm:pt modelId="{B12C3B60-372D-43AB-A45E-4F7DFE3BA2EC}" type="parTrans" cxnId="{ADA0E0D3-43CB-4DC2-9451-160913478588}">
      <dgm:prSet/>
      <dgm:spPr/>
      <dgm:t>
        <a:bodyPr/>
        <a:lstStyle/>
        <a:p>
          <a:pPr rtl="1"/>
          <a:endParaRPr lang="ar-EG"/>
        </a:p>
      </dgm:t>
    </dgm:pt>
    <dgm:pt modelId="{C8C72F0A-BFD6-4225-86D9-D184C602281D}" type="sibTrans" cxnId="{ADA0E0D3-43CB-4DC2-9451-160913478588}">
      <dgm:prSet/>
      <dgm:spPr/>
      <dgm:t>
        <a:bodyPr/>
        <a:lstStyle/>
        <a:p>
          <a:pPr rtl="1"/>
          <a:endParaRPr lang="ar-EG"/>
        </a:p>
      </dgm:t>
    </dgm:pt>
    <dgm:pt modelId="{7A1E69E1-A1BB-4520-9158-4199EED8DFEB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المحمول النقال</a:t>
          </a:r>
          <a:endParaRPr lang="ar-EG" b="1" dirty="0">
            <a:cs typeface="+mj-cs"/>
          </a:endParaRPr>
        </a:p>
      </dgm:t>
    </dgm:pt>
    <dgm:pt modelId="{904DC7A3-0B53-4B8C-A4CC-01D6F45D8F62}" type="parTrans" cxnId="{534E2225-D186-4BE1-A9F8-EB31EE98B117}">
      <dgm:prSet/>
      <dgm:spPr/>
      <dgm:t>
        <a:bodyPr/>
        <a:lstStyle/>
        <a:p>
          <a:pPr rtl="1"/>
          <a:endParaRPr lang="ar-EG"/>
        </a:p>
      </dgm:t>
    </dgm:pt>
    <dgm:pt modelId="{92BA6625-FFB3-43FA-9D47-CFAA4A238810}" type="sibTrans" cxnId="{534E2225-D186-4BE1-A9F8-EB31EE98B117}">
      <dgm:prSet/>
      <dgm:spPr/>
      <dgm:t>
        <a:bodyPr/>
        <a:lstStyle/>
        <a:p>
          <a:pPr rtl="1"/>
          <a:endParaRPr lang="ar-EG"/>
        </a:p>
      </dgm:t>
    </dgm:pt>
    <dgm:pt modelId="{0537B6C0-A1E0-40EB-B964-2487E872CBEC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الفصول الافتراضية</a:t>
          </a:r>
          <a:endParaRPr lang="ar-EG" b="1" dirty="0">
            <a:cs typeface="+mj-cs"/>
          </a:endParaRPr>
        </a:p>
      </dgm:t>
    </dgm:pt>
    <dgm:pt modelId="{5EE32B97-9656-465B-A69B-783356A08C8A}" type="parTrans" cxnId="{D9B32C0F-1782-4766-8FCB-FB7901F6CA9A}">
      <dgm:prSet/>
      <dgm:spPr/>
      <dgm:t>
        <a:bodyPr/>
        <a:lstStyle/>
        <a:p>
          <a:pPr rtl="1"/>
          <a:endParaRPr lang="ar-EG"/>
        </a:p>
      </dgm:t>
    </dgm:pt>
    <dgm:pt modelId="{9F18A457-0DDB-40B8-B3FA-334FD7DC68A3}" type="sibTrans" cxnId="{D9B32C0F-1782-4766-8FCB-FB7901F6CA9A}">
      <dgm:prSet/>
      <dgm:spPr/>
      <dgm:t>
        <a:bodyPr/>
        <a:lstStyle/>
        <a:p>
          <a:pPr rtl="1"/>
          <a:endParaRPr lang="ar-EG"/>
        </a:p>
      </dgm:t>
    </dgm:pt>
    <dgm:pt modelId="{8A9A0EB7-53C2-403F-B714-288CEAE1FA25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السبورة الذكية</a:t>
          </a:r>
          <a:endParaRPr lang="ar-EG" b="1" dirty="0">
            <a:cs typeface="+mj-cs"/>
          </a:endParaRPr>
        </a:p>
      </dgm:t>
    </dgm:pt>
    <dgm:pt modelId="{512BAABB-C0AE-4454-9FF9-04DD4E7E7CA3}" type="parTrans" cxnId="{4CDCCD41-8856-4227-8B6E-2584F7F1938A}">
      <dgm:prSet/>
      <dgm:spPr/>
      <dgm:t>
        <a:bodyPr/>
        <a:lstStyle/>
        <a:p>
          <a:pPr rtl="1"/>
          <a:endParaRPr lang="ar-EG"/>
        </a:p>
      </dgm:t>
    </dgm:pt>
    <dgm:pt modelId="{E2A1C68B-CF69-4D65-B9FB-ECBA1619D118}" type="sibTrans" cxnId="{4CDCCD41-8856-4227-8B6E-2584F7F1938A}">
      <dgm:prSet/>
      <dgm:spPr/>
      <dgm:t>
        <a:bodyPr/>
        <a:lstStyle/>
        <a:p>
          <a:pPr rtl="1"/>
          <a:endParaRPr lang="ar-EG"/>
        </a:p>
      </dgm:t>
    </dgm:pt>
    <dgm:pt modelId="{FB81054E-71A2-4B4C-8578-3B316DF28668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الفيديو التفاعلى</a:t>
          </a:r>
          <a:endParaRPr lang="ar-EG" b="1" dirty="0">
            <a:cs typeface="+mj-cs"/>
          </a:endParaRPr>
        </a:p>
      </dgm:t>
    </dgm:pt>
    <dgm:pt modelId="{9FCE00B2-6740-4415-9A05-4653FD0AFCB6}" type="parTrans" cxnId="{2A2ED045-DDBC-4B3A-BF0C-2131700131CD}">
      <dgm:prSet/>
      <dgm:spPr/>
      <dgm:t>
        <a:bodyPr/>
        <a:lstStyle/>
        <a:p>
          <a:pPr rtl="1"/>
          <a:endParaRPr lang="ar-EG"/>
        </a:p>
      </dgm:t>
    </dgm:pt>
    <dgm:pt modelId="{C3E8B80A-3FF4-42EF-978B-55F36EAECF26}" type="sibTrans" cxnId="{2A2ED045-DDBC-4B3A-BF0C-2131700131CD}">
      <dgm:prSet/>
      <dgm:spPr/>
      <dgm:t>
        <a:bodyPr/>
        <a:lstStyle/>
        <a:p>
          <a:pPr rtl="1"/>
          <a:endParaRPr lang="ar-EG"/>
        </a:p>
      </dgm:t>
    </dgm:pt>
    <dgm:pt modelId="{09C324FB-3D8B-426C-8D28-EFC554EA7210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الكتب والمقرر الالكترونى</a:t>
          </a:r>
          <a:endParaRPr lang="ar-EG" b="1" dirty="0">
            <a:cs typeface="+mj-cs"/>
          </a:endParaRPr>
        </a:p>
      </dgm:t>
    </dgm:pt>
    <dgm:pt modelId="{04CEC3C7-43A7-4DE3-8C66-1D27436A76C0}" type="parTrans" cxnId="{E9E92F19-552B-4293-8B28-60070D3654D5}">
      <dgm:prSet/>
      <dgm:spPr/>
      <dgm:t>
        <a:bodyPr/>
        <a:lstStyle/>
        <a:p>
          <a:pPr rtl="1"/>
          <a:endParaRPr lang="ar-EG"/>
        </a:p>
      </dgm:t>
    </dgm:pt>
    <dgm:pt modelId="{029E30D5-9674-49B2-A7D7-B3BC2F80AB5F}" type="sibTrans" cxnId="{E9E92F19-552B-4293-8B28-60070D3654D5}">
      <dgm:prSet/>
      <dgm:spPr/>
      <dgm:t>
        <a:bodyPr/>
        <a:lstStyle/>
        <a:p>
          <a:pPr rtl="1"/>
          <a:endParaRPr lang="ar-EG"/>
        </a:p>
      </dgm:t>
    </dgm:pt>
    <dgm:pt modelId="{CAB22442-4F0F-4D32-A919-EFF6B17D88CE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الخرائط الذهنية</a:t>
          </a:r>
          <a:endParaRPr lang="ar-EG" b="1" dirty="0">
            <a:cs typeface="+mj-cs"/>
          </a:endParaRPr>
        </a:p>
      </dgm:t>
    </dgm:pt>
    <dgm:pt modelId="{358FA94C-1500-4E11-910D-E9E3869FB2A5}" type="parTrans" cxnId="{BE3342DD-F9A4-4500-8ABD-5BAC2C6D0916}">
      <dgm:prSet/>
      <dgm:spPr/>
      <dgm:t>
        <a:bodyPr/>
        <a:lstStyle/>
        <a:p>
          <a:pPr rtl="1"/>
          <a:endParaRPr lang="ar-EG"/>
        </a:p>
      </dgm:t>
    </dgm:pt>
    <dgm:pt modelId="{647B0AF0-1E3B-4766-A3FD-D3A3FCE29E67}" type="sibTrans" cxnId="{BE3342DD-F9A4-4500-8ABD-5BAC2C6D0916}">
      <dgm:prSet/>
      <dgm:spPr/>
      <dgm:t>
        <a:bodyPr/>
        <a:lstStyle/>
        <a:p>
          <a:pPr rtl="1"/>
          <a:endParaRPr lang="ar-EG"/>
        </a:p>
      </dgm:t>
    </dgm:pt>
    <dgm:pt modelId="{A4942F7F-6669-480B-8E06-85F78CEE7E0F}">
      <dgm:prSet phldrT="[Text]"/>
      <dgm:spPr/>
      <dgm:t>
        <a:bodyPr/>
        <a:lstStyle/>
        <a:p>
          <a:pPr rtl="1"/>
          <a:endParaRPr lang="ar-EG"/>
        </a:p>
      </dgm:t>
    </dgm:pt>
    <dgm:pt modelId="{66328062-E03D-4698-AD7C-633E0EF58598}" type="parTrans" cxnId="{65EAECF5-63FE-4DC4-A035-AA54A09039FC}">
      <dgm:prSet/>
      <dgm:spPr/>
      <dgm:t>
        <a:bodyPr/>
        <a:lstStyle/>
        <a:p>
          <a:pPr rtl="1"/>
          <a:endParaRPr lang="ar-EG"/>
        </a:p>
      </dgm:t>
    </dgm:pt>
    <dgm:pt modelId="{CD004AFA-0DF5-433C-B4C2-183ABD48B2E7}" type="sibTrans" cxnId="{65EAECF5-63FE-4DC4-A035-AA54A09039FC}">
      <dgm:prSet/>
      <dgm:spPr/>
      <dgm:t>
        <a:bodyPr/>
        <a:lstStyle/>
        <a:p>
          <a:pPr rtl="1"/>
          <a:endParaRPr lang="ar-EG"/>
        </a:p>
      </dgm:t>
    </dgm:pt>
    <dgm:pt modelId="{F6CF32F7-572B-4BFF-B929-D13CE91544F2}" type="pres">
      <dgm:prSet presAssocID="{23C8DD28-2BFA-4C0D-9B2B-C99243BE9B6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985C662C-A336-4DCB-B6B1-652FFDBBFA6C}" type="pres">
      <dgm:prSet presAssocID="{A9415E6D-9EE2-4D7E-9FE7-8D060D9D586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ar-EG"/>
        </a:p>
      </dgm:t>
    </dgm:pt>
    <dgm:pt modelId="{745CB5F0-FC19-4F61-A8ED-4893C697B938}" type="pres">
      <dgm:prSet presAssocID="{7A1E69E1-A1BB-4520-9158-4199EED8DFEB}" presName="Accent1" presStyleCnt="0"/>
      <dgm:spPr/>
    </dgm:pt>
    <dgm:pt modelId="{5B2B7274-A7B6-4575-B2F6-41EBD2751927}" type="pres">
      <dgm:prSet presAssocID="{7A1E69E1-A1BB-4520-9158-4199EED8DFEB}" presName="Accent" presStyleLbl="bgShp" presStyleIdx="0" presStyleCnt="6"/>
      <dgm:spPr/>
    </dgm:pt>
    <dgm:pt modelId="{D37669B1-1921-4871-A568-22E66A2FBEFF}" type="pres">
      <dgm:prSet presAssocID="{7A1E69E1-A1BB-4520-9158-4199EED8DFE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C29FD63-0C4A-4F08-963E-CA6AEDF156BB}" type="pres">
      <dgm:prSet presAssocID="{0537B6C0-A1E0-40EB-B964-2487E872CBEC}" presName="Accent2" presStyleCnt="0"/>
      <dgm:spPr/>
    </dgm:pt>
    <dgm:pt modelId="{412946B8-987A-4B2E-903F-506E9AC2EA28}" type="pres">
      <dgm:prSet presAssocID="{0537B6C0-A1E0-40EB-B964-2487E872CBEC}" presName="Accent" presStyleLbl="bgShp" presStyleIdx="1" presStyleCnt="6"/>
      <dgm:spPr/>
    </dgm:pt>
    <dgm:pt modelId="{9447CB52-8AAA-484E-AACE-1F1F1904A4FB}" type="pres">
      <dgm:prSet presAssocID="{0537B6C0-A1E0-40EB-B964-2487E872CBE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46618E0-0A44-4E7B-B544-CE3A737918C1}" type="pres">
      <dgm:prSet presAssocID="{8A9A0EB7-53C2-403F-B714-288CEAE1FA25}" presName="Accent3" presStyleCnt="0"/>
      <dgm:spPr/>
    </dgm:pt>
    <dgm:pt modelId="{BB474CE6-EC79-4B4C-864B-FC69EF3A5A9E}" type="pres">
      <dgm:prSet presAssocID="{8A9A0EB7-53C2-403F-B714-288CEAE1FA25}" presName="Accent" presStyleLbl="bgShp" presStyleIdx="2" presStyleCnt="6"/>
      <dgm:spPr/>
    </dgm:pt>
    <dgm:pt modelId="{1D2A8AFA-903D-42EB-9F22-C87906C5286C}" type="pres">
      <dgm:prSet presAssocID="{8A9A0EB7-53C2-403F-B714-288CEAE1FA2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CE88293-B059-4AFF-8229-CEC3C4119CE3}" type="pres">
      <dgm:prSet presAssocID="{FB81054E-71A2-4B4C-8578-3B316DF28668}" presName="Accent4" presStyleCnt="0"/>
      <dgm:spPr/>
    </dgm:pt>
    <dgm:pt modelId="{4ABE574E-8F5B-40F1-A6AD-408936B98CA0}" type="pres">
      <dgm:prSet presAssocID="{FB81054E-71A2-4B4C-8578-3B316DF28668}" presName="Accent" presStyleLbl="bgShp" presStyleIdx="3" presStyleCnt="6"/>
      <dgm:spPr/>
    </dgm:pt>
    <dgm:pt modelId="{5DAEDED0-8CC7-4C95-8F72-36763AC8D1E8}" type="pres">
      <dgm:prSet presAssocID="{FB81054E-71A2-4B4C-8578-3B316DF286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EE3BB77-09A5-4A16-92AA-B70EA0978E70}" type="pres">
      <dgm:prSet presAssocID="{09C324FB-3D8B-426C-8D28-EFC554EA7210}" presName="Accent5" presStyleCnt="0"/>
      <dgm:spPr/>
    </dgm:pt>
    <dgm:pt modelId="{C50FD500-E32F-4942-9D3E-894A5BAE2EC3}" type="pres">
      <dgm:prSet presAssocID="{09C324FB-3D8B-426C-8D28-EFC554EA7210}" presName="Accent" presStyleLbl="bgShp" presStyleIdx="4" presStyleCnt="6"/>
      <dgm:spPr/>
    </dgm:pt>
    <dgm:pt modelId="{2E1FE625-69A0-4FFD-95D2-D60EBD1FAC22}" type="pres">
      <dgm:prSet presAssocID="{09C324FB-3D8B-426C-8D28-EFC554EA721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5F576D7-1703-477B-B07E-7BA7CA5085AA}" type="pres">
      <dgm:prSet presAssocID="{CAB22442-4F0F-4D32-A919-EFF6B17D88CE}" presName="Accent6" presStyleCnt="0"/>
      <dgm:spPr/>
    </dgm:pt>
    <dgm:pt modelId="{265D2C4D-EF63-47F4-9AAE-62A9A5FE229A}" type="pres">
      <dgm:prSet presAssocID="{CAB22442-4F0F-4D32-A919-EFF6B17D88CE}" presName="Accent" presStyleLbl="bgShp" presStyleIdx="5" presStyleCnt="6"/>
      <dgm:spPr/>
    </dgm:pt>
    <dgm:pt modelId="{AF2164A8-0C86-486F-B5E3-31C610D8BB9D}" type="pres">
      <dgm:prSet presAssocID="{CAB22442-4F0F-4D32-A919-EFF6B17D88C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37F99FA-0267-47AF-8614-2A427D01F2B2}" type="presOf" srcId="{23C8DD28-2BFA-4C0D-9B2B-C99243BE9B64}" destId="{F6CF32F7-572B-4BFF-B929-D13CE91544F2}" srcOrd="0" destOrd="0" presId="urn:microsoft.com/office/officeart/2011/layout/HexagonRadial"/>
    <dgm:cxn modelId="{534E2225-D186-4BE1-A9F8-EB31EE98B117}" srcId="{A9415E6D-9EE2-4D7E-9FE7-8D060D9D5868}" destId="{7A1E69E1-A1BB-4520-9158-4199EED8DFEB}" srcOrd="0" destOrd="0" parTransId="{904DC7A3-0B53-4B8C-A4CC-01D6F45D8F62}" sibTransId="{92BA6625-FFB3-43FA-9D47-CFAA4A238810}"/>
    <dgm:cxn modelId="{347F226E-CF49-4A20-87C7-028A37CBEA6D}" type="presOf" srcId="{0537B6C0-A1E0-40EB-B964-2487E872CBEC}" destId="{9447CB52-8AAA-484E-AACE-1F1F1904A4FB}" srcOrd="0" destOrd="0" presId="urn:microsoft.com/office/officeart/2011/layout/HexagonRadial"/>
    <dgm:cxn modelId="{ADA0E0D3-43CB-4DC2-9451-160913478588}" srcId="{23C8DD28-2BFA-4C0D-9B2B-C99243BE9B64}" destId="{A9415E6D-9EE2-4D7E-9FE7-8D060D9D5868}" srcOrd="0" destOrd="0" parTransId="{B12C3B60-372D-43AB-A45E-4F7DFE3BA2EC}" sibTransId="{C8C72F0A-BFD6-4225-86D9-D184C602281D}"/>
    <dgm:cxn modelId="{917765FE-727E-4AE8-B841-FC095E3BAA4F}" type="presOf" srcId="{09C324FB-3D8B-426C-8D28-EFC554EA7210}" destId="{2E1FE625-69A0-4FFD-95D2-D60EBD1FAC22}" srcOrd="0" destOrd="0" presId="urn:microsoft.com/office/officeart/2011/layout/HexagonRadial"/>
    <dgm:cxn modelId="{4CDCCD41-8856-4227-8B6E-2584F7F1938A}" srcId="{A9415E6D-9EE2-4D7E-9FE7-8D060D9D5868}" destId="{8A9A0EB7-53C2-403F-B714-288CEAE1FA25}" srcOrd="2" destOrd="0" parTransId="{512BAABB-C0AE-4454-9FF9-04DD4E7E7CA3}" sibTransId="{E2A1C68B-CF69-4D65-B9FB-ECBA1619D118}"/>
    <dgm:cxn modelId="{E66DDAB1-24FC-4009-BC78-CDD0763B2D36}" type="presOf" srcId="{8A9A0EB7-53C2-403F-B714-288CEAE1FA25}" destId="{1D2A8AFA-903D-42EB-9F22-C87906C5286C}" srcOrd="0" destOrd="0" presId="urn:microsoft.com/office/officeart/2011/layout/HexagonRadial"/>
    <dgm:cxn modelId="{2A2ED045-DDBC-4B3A-BF0C-2131700131CD}" srcId="{A9415E6D-9EE2-4D7E-9FE7-8D060D9D5868}" destId="{FB81054E-71A2-4B4C-8578-3B316DF28668}" srcOrd="3" destOrd="0" parTransId="{9FCE00B2-6740-4415-9A05-4653FD0AFCB6}" sibTransId="{C3E8B80A-3FF4-42EF-978B-55F36EAECF26}"/>
    <dgm:cxn modelId="{F25C885F-5439-4E42-82F0-625548DE2C66}" type="presOf" srcId="{CAB22442-4F0F-4D32-A919-EFF6B17D88CE}" destId="{AF2164A8-0C86-486F-B5E3-31C610D8BB9D}" srcOrd="0" destOrd="0" presId="urn:microsoft.com/office/officeart/2011/layout/HexagonRadial"/>
    <dgm:cxn modelId="{BE3342DD-F9A4-4500-8ABD-5BAC2C6D0916}" srcId="{A9415E6D-9EE2-4D7E-9FE7-8D060D9D5868}" destId="{CAB22442-4F0F-4D32-A919-EFF6B17D88CE}" srcOrd="5" destOrd="0" parTransId="{358FA94C-1500-4E11-910D-E9E3869FB2A5}" sibTransId="{647B0AF0-1E3B-4766-A3FD-D3A3FCE29E67}"/>
    <dgm:cxn modelId="{D9B32C0F-1782-4766-8FCB-FB7901F6CA9A}" srcId="{A9415E6D-9EE2-4D7E-9FE7-8D060D9D5868}" destId="{0537B6C0-A1E0-40EB-B964-2487E872CBEC}" srcOrd="1" destOrd="0" parTransId="{5EE32B97-9656-465B-A69B-783356A08C8A}" sibTransId="{9F18A457-0DDB-40B8-B3FA-334FD7DC68A3}"/>
    <dgm:cxn modelId="{AAD42105-AB9B-4E71-AFBC-A88181473EE4}" type="presOf" srcId="{A9415E6D-9EE2-4D7E-9FE7-8D060D9D5868}" destId="{985C662C-A336-4DCB-B6B1-652FFDBBFA6C}" srcOrd="0" destOrd="0" presId="urn:microsoft.com/office/officeart/2011/layout/HexagonRadial"/>
    <dgm:cxn modelId="{65EAECF5-63FE-4DC4-A035-AA54A09039FC}" srcId="{23C8DD28-2BFA-4C0D-9B2B-C99243BE9B64}" destId="{A4942F7F-6669-480B-8E06-85F78CEE7E0F}" srcOrd="1" destOrd="0" parTransId="{66328062-E03D-4698-AD7C-633E0EF58598}" sibTransId="{CD004AFA-0DF5-433C-B4C2-183ABD48B2E7}"/>
    <dgm:cxn modelId="{E9E92F19-552B-4293-8B28-60070D3654D5}" srcId="{A9415E6D-9EE2-4D7E-9FE7-8D060D9D5868}" destId="{09C324FB-3D8B-426C-8D28-EFC554EA7210}" srcOrd="4" destOrd="0" parTransId="{04CEC3C7-43A7-4DE3-8C66-1D27436A76C0}" sibTransId="{029E30D5-9674-49B2-A7D7-B3BC2F80AB5F}"/>
    <dgm:cxn modelId="{302B1CD6-4CD0-42F5-ACAB-117EF6588FC1}" type="presOf" srcId="{7A1E69E1-A1BB-4520-9158-4199EED8DFEB}" destId="{D37669B1-1921-4871-A568-22E66A2FBEFF}" srcOrd="0" destOrd="0" presId="urn:microsoft.com/office/officeart/2011/layout/HexagonRadial"/>
    <dgm:cxn modelId="{2BA17ECF-4465-4565-977C-59D34F52B1B7}" type="presOf" srcId="{FB81054E-71A2-4B4C-8578-3B316DF28668}" destId="{5DAEDED0-8CC7-4C95-8F72-36763AC8D1E8}" srcOrd="0" destOrd="0" presId="urn:microsoft.com/office/officeart/2011/layout/HexagonRadial"/>
    <dgm:cxn modelId="{9BCE482C-5624-48CA-9516-92DD6EABDE0A}" type="presParOf" srcId="{F6CF32F7-572B-4BFF-B929-D13CE91544F2}" destId="{985C662C-A336-4DCB-B6B1-652FFDBBFA6C}" srcOrd="0" destOrd="0" presId="urn:microsoft.com/office/officeart/2011/layout/HexagonRadial"/>
    <dgm:cxn modelId="{4E19569C-31CF-4320-9EE2-1EA0F22DCA9E}" type="presParOf" srcId="{F6CF32F7-572B-4BFF-B929-D13CE91544F2}" destId="{745CB5F0-FC19-4F61-A8ED-4893C697B938}" srcOrd="1" destOrd="0" presId="urn:microsoft.com/office/officeart/2011/layout/HexagonRadial"/>
    <dgm:cxn modelId="{AE80A852-B2DA-49A8-9F2F-09EDF9ABB5F0}" type="presParOf" srcId="{745CB5F0-FC19-4F61-A8ED-4893C697B938}" destId="{5B2B7274-A7B6-4575-B2F6-41EBD2751927}" srcOrd="0" destOrd="0" presId="urn:microsoft.com/office/officeart/2011/layout/HexagonRadial"/>
    <dgm:cxn modelId="{B16F4CCF-4A49-4AF7-9265-B9E775395B10}" type="presParOf" srcId="{F6CF32F7-572B-4BFF-B929-D13CE91544F2}" destId="{D37669B1-1921-4871-A568-22E66A2FBEFF}" srcOrd="2" destOrd="0" presId="urn:microsoft.com/office/officeart/2011/layout/HexagonRadial"/>
    <dgm:cxn modelId="{725FE354-FA1E-4A12-8593-3E4C40CA85E2}" type="presParOf" srcId="{F6CF32F7-572B-4BFF-B929-D13CE91544F2}" destId="{EC29FD63-0C4A-4F08-963E-CA6AEDF156BB}" srcOrd="3" destOrd="0" presId="urn:microsoft.com/office/officeart/2011/layout/HexagonRadial"/>
    <dgm:cxn modelId="{C35B8E84-66F7-4E02-B69A-57DB59595382}" type="presParOf" srcId="{EC29FD63-0C4A-4F08-963E-CA6AEDF156BB}" destId="{412946B8-987A-4B2E-903F-506E9AC2EA28}" srcOrd="0" destOrd="0" presId="urn:microsoft.com/office/officeart/2011/layout/HexagonRadial"/>
    <dgm:cxn modelId="{998C5D03-1DF7-48DC-98F0-B3672BB055FE}" type="presParOf" srcId="{F6CF32F7-572B-4BFF-B929-D13CE91544F2}" destId="{9447CB52-8AAA-484E-AACE-1F1F1904A4FB}" srcOrd="4" destOrd="0" presId="urn:microsoft.com/office/officeart/2011/layout/HexagonRadial"/>
    <dgm:cxn modelId="{1E8E554A-95A0-423E-8451-D451D967954A}" type="presParOf" srcId="{F6CF32F7-572B-4BFF-B929-D13CE91544F2}" destId="{046618E0-0A44-4E7B-B544-CE3A737918C1}" srcOrd="5" destOrd="0" presId="urn:microsoft.com/office/officeart/2011/layout/HexagonRadial"/>
    <dgm:cxn modelId="{14D09887-27BE-4FC3-9C7C-CE03A4E88E87}" type="presParOf" srcId="{046618E0-0A44-4E7B-B544-CE3A737918C1}" destId="{BB474CE6-EC79-4B4C-864B-FC69EF3A5A9E}" srcOrd="0" destOrd="0" presId="urn:microsoft.com/office/officeart/2011/layout/HexagonRadial"/>
    <dgm:cxn modelId="{1AC6802D-C445-49F8-902B-AA6136CDE4FF}" type="presParOf" srcId="{F6CF32F7-572B-4BFF-B929-D13CE91544F2}" destId="{1D2A8AFA-903D-42EB-9F22-C87906C5286C}" srcOrd="6" destOrd="0" presId="urn:microsoft.com/office/officeart/2011/layout/HexagonRadial"/>
    <dgm:cxn modelId="{34FC0EC2-310A-47A5-BBE8-85EB6B865FCE}" type="presParOf" srcId="{F6CF32F7-572B-4BFF-B929-D13CE91544F2}" destId="{2CE88293-B059-4AFF-8229-CEC3C4119CE3}" srcOrd="7" destOrd="0" presId="urn:microsoft.com/office/officeart/2011/layout/HexagonRadial"/>
    <dgm:cxn modelId="{B8A590DB-2052-45A0-843E-BF8014909631}" type="presParOf" srcId="{2CE88293-B059-4AFF-8229-CEC3C4119CE3}" destId="{4ABE574E-8F5B-40F1-A6AD-408936B98CA0}" srcOrd="0" destOrd="0" presId="urn:microsoft.com/office/officeart/2011/layout/HexagonRadial"/>
    <dgm:cxn modelId="{0610587C-F26A-4732-A1B1-77A74EF51101}" type="presParOf" srcId="{F6CF32F7-572B-4BFF-B929-D13CE91544F2}" destId="{5DAEDED0-8CC7-4C95-8F72-36763AC8D1E8}" srcOrd="8" destOrd="0" presId="urn:microsoft.com/office/officeart/2011/layout/HexagonRadial"/>
    <dgm:cxn modelId="{1DAA62FE-9D4F-469A-A3F6-636B016752B5}" type="presParOf" srcId="{F6CF32F7-572B-4BFF-B929-D13CE91544F2}" destId="{5EE3BB77-09A5-4A16-92AA-B70EA0978E70}" srcOrd="9" destOrd="0" presId="urn:microsoft.com/office/officeart/2011/layout/HexagonRadial"/>
    <dgm:cxn modelId="{5D0A6B90-DB6E-47A3-BC51-34BB8750FDBD}" type="presParOf" srcId="{5EE3BB77-09A5-4A16-92AA-B70EA0978E70}" destId="{C50FD500-E32F-4942-9D3E-894A5BAE2EC3}" srcOrd="0" destOrd="0" presId="urn:microsoft.com/office/officeart/2011/layout/HexagonRadial"/>
    <dgm:cxn modelId="{22AE025C-8B19-49CB-ABBE-B7CDCAF65FCF}" type="presParOf" srcId="{F6CF32F7-572B-4BFF-B929-D13CE91544F2}" destId="{2E1FE625-69A0-4FFD-95D2-D60EBD1FAC22}" srcOrd="10" destOrd="0" presId="urn:microsoft.com/office/officeart/2011/layout/HexagonRadial"/>
    <dgm:cxn modelId="{9385A14A-64C0-4ABD-81AD-E22D72B849D2}" type="presParOf" srcId="{F6CF32F7-572B-4BFF-B929-D13CE91544F2}" destId="{E5F576D7-1703-477B-B07E-7BA7CA5085AA}" srcOrd="11" destOrd="0" presId="urn:microsoft.com/office/officeart/2011/layout/HexagonRadial"/>
    <dgm:cxn modelId="{BA27D40F-CCD1-4CE2-B322-5C54BFA57C80}" type="presParOf" srcId="{E5F576D7-1703-477B-B07E-7BA7CA5085AA}" destId="{265D2C4D-EF63-47F4-9AAE-62A9A5FE229A}" srcOrd="0" destOrd="0" presId="urn:microsoft.com/office/officeart/2011/layout/HexagonRadial"/>
    <dgm:cxn modelId="{14427062-0DF4-4109-AE7E-E3FBFB85C6F9}" type="presParOf" srcId="{F6CF32F7-572B-4BFF-B929-D13CE91544F2}" destId="{AF2164A8-0C86-486F-B5E3-31C610D8BB9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8D14CF-6DDE-489E-A156-76EE6F174072}" type="datetimeFigureOut">
              <a:rPr lang="ar-EG" smtClean="0"/>
              <a:t>24/07/1441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3F6DE0-7051-4F42-A115-36BF8DA145C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99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18C4-03BD-450E-9169-52820C85F59B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6DE0-7051-4F42-A115-36BF8DA145C7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175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7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1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2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7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1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arab-tek.net/search/label/%D8%AC%D8%AF%D9%8A%D8%AF%20%D8%A7%D9%84%D8%A3%D8%AC%D9%87%D8%B2%D8%A9" TargetMode="External"/><Relationship Id="rId7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arab-tek.net/search/label/%D9%85%D9%88%D8%A7%D9%82%D8%B9%20%D9%85%D9%85%D8%AA%D8%A7%D8%B2%D8%A9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arab-tek.net/search/label/%D8%AC%D8%AF%D9%8A%D8%AF%20%D8%A7%D9%84%D8%A8%D8%B1%D8%A7%D9%85%D8%AC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71450"/>
            <a:ext cx="1110059" cy="49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20040"/>
            <a:ext cx="1444457" cy="495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711200" y="368025"/>
            <a:ext cx="84328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طرق تدريس الرياضات المائية</a:t>
            </a:r>
          </a:p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(المحاضرة الاولى)</a:t>
            </a:r>
            <a:endParaRPr lang="en-US" sz="3200" b="1" u="none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10" y="1657350"/>
            <a:ext cx="505460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664" y="5233360"/>
            <a:ext cx="871393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3200" b="1" kern="0" dirty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د/ هيثم محمد أحمد </a:t>
            </a:r>
            <a:r>
              <a:rPr lang="ar-EG" sz="3200" b="1" kern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حسنين</a:t>
            </a:r>
            <a:endParaRPr lang="en-US" sz="3200" b="1" kern="0" dirty="0">
              <a:ln w="12700">
                <a:solidFill>
                  <a:srgbClr val="00206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MCS Jeddah S_U normal." pitchFamily="2" charset="-78"/>
            </a:endParaRP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أستاذ مساعد بقسم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نظريات وتطبيقات الرياضات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المائية, كلية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التربية الرياضية للبنين – جامعة بنها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F_Najed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8" y="3657600"/>
            <a:ext cx="253014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D:\اعداد\الجميع سابقا\احمد عيد\هيثم\صور\IMG_13105164773370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8" y="1657350"/>
            <a:ext cx="253014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5" y="1657350"/>
            <a:ext cx="251460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7350"/>
            <a:ext cx="2248443" cy="923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80492"/>
            <a:ext cx="2248443" cy="1077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1"/>
            <a:ext cx="2248443" cy="10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4944006"/>
              </p:ext>
            </p:extLst>
          </p:nvPr>
        </p:nvGraphicFramePr>
        <p:xfrm>
          <a:off x="2286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7572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62462"/>
            <a:ext cx="360045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2971799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Franklin Gothic Heavy" pitchFamily="34" charset="0"/>
              </a:rPr>
              <a:t>Qr</a:t>
            </a:r>
            <a:r>
              <a:rPr lang="en-US" sz="4800" dirty="0">
                <a:latin typeface="Franklin Gothic Heavy" pitchFamily="34" charset="0"/>
              </a:rPr>
              <a:t> CODE</a:t>
            </a:r>
          </a:p>
        </p:txBody>
      </p:sp>
      <p:pic>
        <p:nvPicPr>
          <p:cNvPr id="134148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414837"/>
            <a:ext cx="36004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qrcod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62"/>
            <a:ext cx="2555875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2" name="Picture 8" descr="screen568x5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875" y="0"/>
            <a:ext cx="6540500" cy="467820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  <a:p>
            <a:pPr algn="just" rtl="1"/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من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الأسباب التي دعت إلى ضرورة استخدام التعلم النقّال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في</a:t>
            </a:r>
            <a:endParaRPr lang="en-US" sz="26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عمليات التعليم النمو المتزايد للأجهزة النقالة، وتعدد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الخدمات</a:t>
            </a:r>
            <a:r>
              <a:rPr lang="ar-EG" sz="2600" b="1" dirty="0" smtClean="0">
                <a:latin typeface="Helvetica"/>
                <a:ea typeface="Calibri"/>
                <a:cs typeface="Simplified Arabic"/>
              </a:rPr>
              <a:t> ا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لتي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تقدمها تلك الأجهزة والتي يمكن توظيفها في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مجال</a:t>
            </a:r>
            <a:r>
              <a:rPr lang="en-US" sz="2600" b="1" dirty="0" smtClean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التعليم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. وهى تسهم في حل مشكلة محدودية التعليم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وتساعد</a:t>
            </a:r>
            <a:r>
              <a:rPr lang="en-US" sz="2600" b="1" dirty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كافة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فئات المجتمع على التعليم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.</a:t>
            </a:r>
            <a:endParaRPr lang="en-US" sz="26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59112" y="102136"/>
            <a:ext cx="5534025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400" b="1" dirty="0">
                <a:solidFill>
                  <a:srgbClr val="1D1B11"/>
                </a:solidFill>
                <a:ea typeface="Calibri"/>
                <a:cs typeface="Al-Hadith1"/>
              </a:rPr>
              <a:t>التعلم باستخدام الهاتف المحمول 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Qr</a:t>
            </a:r>
            <a:r>
              <a:rPr lang="en-US" sz="2400" b="1" dirty="0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 CODE</a:t>
            </a:r>
            <a:r>
              <a:rPr lang="ar-EG" sz="2400" b="1" dirty="0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 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كود </a:t>
            </a:r>
            <a:r>
              <a:rPr lang="ar-EG" sz="2400" b="1" dirty="0">
                <a:solidFill>
                  <a:srgbClr val="1D1B11"/>
                </a:solidFill>
                <a:ea typeface="Calibri"/>
                <a:cs typeface="Al-Hadith1"/>
              </a:rPr>
              <a:t>الاستجابة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السريع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2059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qr-cod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87459"/>
      </p:ext>
    </p:extLst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04800" y="581323"/>
            <a:ext cx="7315200" cy="298928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الكيو آر كود يستطيع تخزين العديد من المعلومات كالحروف بكل اللغات كالصينية أو العربية و اللغات المعقده.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يمكن قراءة الكيو آر كود باستعمال </a:t>
            </a:r>
            <a:r>
              <a:rPr lang="ar-SA" sz="2000" b="1" dirty="0" smtClean="0">
                <a:latin typeface="Helvetica"/>
                <a:ea typeface="Calibri"/>
                <a:cs typeface="Simplified Arabic"/>
              </a:rPr>
              <a:t>ك</a:t>
            </a:r>
            <a:r>
              <a:rPr lang="ar-EG" sz="2000" b="1" dirty="0" smtClean="0">
                <a:latin typeface="Helvetica"/>
                <a:ea typeface="Calibri"/>
                <a:cs typeface="Simplified Arabic"/>
              </a:rPr>
              <a:t>ا</a:t>
            </a:r>
            <a:r>
              <a:rPr lang="ar-SA" sz="2000" b="1" dirty="0" smtClean="0">
                <a:latin typeface="Helvetica"/>
                <a:ea typeface="Calibri"/>
                <a:cs typeface="Simplified Arabic"/>
              </a:rPr>
              <a:t>ميرا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3"/>
              </a:rPr>
              <a:t>الهاتف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 الجوال - الموبايل  باستعمال بعض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4"/>
              </a:rPr>
              <a:t>التطبيقات</a:t>
            </a:r>
            <a:r>
              <a:rPr lang="en-US" sz="2000" b="1" dirty="0">
                <a:latin typeface="Simplified Arabic"/>
                <a:ea typeface="Calibri"/>
                <a:cs typeface="Arial"/>
              </a:rPr>
              <a:t> 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الموجوده فيه، أيضا عند قراءة بعض الأكواد سوف يحولنا إلى رابط أنترنيت مما يتيح لنا التوسع في استعماله.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هذا  يعني أنه يمكننا إنتاج أكواد لعناوين الأنترنيت و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5"/>
              </a:rPr>
              <a:t>المواقع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، للإيميلات و العناوين الإلكترونية، للنصوص وللرسائل القصيرة..  فيمكنك على سبيل المثال أن تحول صورتك في الفايسبوك إلى صورة هذا الكود فيتعرف عليه الجميع بمجرد قراءته.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5214"/>
            <a:ext cx="6553200" cy="2242185"/>
          </a:xfrm>
          <a:prstGeom prst="rect">
            <a:avLst/>
          </a:prstGeom>
          <a:noFill/>
        </p:spPr>
      </p:pic>
      <p:sp>
        <p:nvSpPr>
          <p:cNvPr id="17" name="Flowchart: Alternate Process 16">
            <a:hlinkClick r:id="rId7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Oval 39">
            <a:hlinkClick r:id="rId8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411413" y="148590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7043" name="Picture 3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06851"/>
            <a:ext cx="1900239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419477" y="404814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u="sng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00"/>
                  </a:prstShdw>
                </a:effectLst>
                <a:ea typeface="+mn-cs"/>
              </a:rPr>
              <a:t>شكرا</a:t>
            </a:r>
            <a:endParaRPr lang="en-US" sz="3600" u="sng" kern="1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7" dist="17961" dir="2700000">
                  <a:srgbClr val="000000"/>
                </a:prstShdw>
              </a:effectLst>
              <a:ea typeface="+mn-cs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2411413" y="6094413"/>
            <a:ext cx="4176712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Impact"/>
              </a:rPr>
              <a:t>Thank  You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76377" y="2436813"/>
            <a:ext cx="6048375" cy="32778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المادة العلمية على مسؤلية استاذ المقرر دون ادن مسؤولية على الجامعة والكليىة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مع تحياتى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chemeClr val="bg1"/>
                </a:solidFill>
                <a:latin typeface="Verdana" pitchFamily="34" charset="0"/>
                <a:ea typeface="PT Bold Heading"/>
                <a:cs typeface="PT Bold Heading"/>
              </a:rPr>
              <a:t>دكتور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4000" b="1" dirty="0" smtClean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هيثم محمد </a:t>
            </a:r>
            <a:r>
              <a:rPr lang="ar-EG" altLang="en-US" sz="4000" b="1" dirty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أ</a:t>
            </a:r>
            <a:r>
              <a:rPr lang="ar-EG" altLang="en-US" sz="4000" b="1" dirty="0" smtClean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حمد حسنين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</a:rPr>
              <a:t>Hh_hhsh@yahoo.com</a:t>
            </a:r>
          </a:p>
        </p:txBody>
      </p:sp>
      <p:pic>
        <p:nvPicPr>
          <p:cNvPr id="117768" name="Picture 8" descr="h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h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8366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22764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43672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5807075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Picture 2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4" name="Picture 2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5" name="Picture 2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6" name="Picture 2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9080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2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23479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2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44386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58785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D8BE72-50D3-4637-A454-3596203D9F5E}" type="slidenum">
              <a:rPr lang="ar-SA" altLang="en-US" sz="1400" smtClean="0">
                <a:solidFill>
                  <a:srgbClr val="000000"/>
                </a:solidFill>
              </a:rPr>
              <a:pPr/>
              <a:t>14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86400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"/>
            <a:ext cx="32004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68" y="1823230"/>
            <a:ext cx="3087533" cy="2672570"/>
          </a:xfrm>
          <a:prstGeom prst="rect">
            <a:avLst/>
          </a:prstGeom>
        </p:spPr>
      </p:pic>
      <p:pic>
        <p:nvPicPr>
          <p:cNvPr id="12" name="Picture 12" descr="C:\Documents and Settings\Administrator\Desktop\i_icon_mini_login.gif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33" y="5562601"/>
            <a:ext cx="1828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3" y="374650"/>
            <a:ext cx="5127628" cy="610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360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228600"/>
            <a:ext cx="7848600" cy="6324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أود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أن أعبر بخالص شكري وتقدير إلى أستاذتنا ومعلمينا فكان عطاؤهم غير محدود مما كان له أكبر الأثر على هذا العمل ، فتعجز الكلمات عن شكرهم ولا أملك إلا أن أبشرهم بحديث سيدنا محمد 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صل الله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عليه وسلم “يحشر قوم من أمتي على منابر من النور، يمرون على الصراط كالبرق الخاطف، تخشع له الأبصار، ما هم بالأنبياء، وما هم بالصديقين، وما هم 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بالشهداء، إنهم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قوم تقضى على أيديهم حوائج الناس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”</a:t>
            </a:r>
            <a:r>
              <a:rPr lang="ar-EG" sz="2400" b="1" dirty="0">
                <a:solidFill>
                  <a:schemeClr val="bg1"/>
                </a:solidFill>
                <a:cs typeface="+mj-cs"/>
              </a:rPr>
              <a:t>,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 فبارك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الله فيهم وجزاهم عني خير الجزاء.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ar-EG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3" name="Picture 10" descr="D:\الكلية\صور\10751730_299663633567558_18769780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5334000"/>
            <a:ext cx="9096375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752705060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dministrator\Desktop\Vector-spotlight-room-desig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Documents and Settings\Administrator\Desktop\Vector-spotlight-room-design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Documents and Settings\Administrator\Desktop\Vector-spotlight-room-design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3186113"/>
            <a:ext cx="148590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:\Documents and Settings\Administrator\Desktop\Vector-spotlight-room-design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81000"/>
            <a:ext cx="5986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Administrator\Desktop\لالارلا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1"/>
            <a:ext cx="3048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Administrator\Desktop\عهه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668589"/>
            <a:ext cx="4924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Documents and Settings\Administrator\Desktop\افلالالال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973139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C:\Documents and Settings\Administrator\Desktop\االاللا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362201"/>
            <a:ext cx="16271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C:\Documents and Settings\Administrator\Desktop\االاللا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524001"/>
            <a:ext cx="16271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Administrator\Desktop\656565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381125"/>
            <a:ext cx="26320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9" y="2673350"/>
            <a:ext cx="2511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29201" y="1524000"/>
            <a:ext cx="2632075" cy="251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>مقدمة عن التطبيقات التكنولوجية الحديثة</a:t>
            </a:r>
            <a:endParaRPr lang="en-US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3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>
            <a:hlinkClick r:id="rId2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Oval 28">
            <a:hlinkClick r:id="rId2" action="ppaction://hlinksldjump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81000" y="1867406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شهدت السنوات الماضية طفرة هائلة من المستحدثات التكنولوجية </a:t>
            </a:r>
            <a:r>
              <a:rPr lang="ar-EG" sz="2800" dirty="0" smtClean="0"/>
              <a:t>واستراتيجيات التدريس الحديثة </a:t>
            </a:r>
            <a:r>
              <a:rPr lang="ar-SA" sz="2800" dirty="0" smtClean="0"/>
              <a:t>المرتبطة ب</a:t>
            </a:r>
            <a:r>
              <a:rPr lang="ar-EG" sz="2800" dirty="0" smtClean="0"/>
              <a:t>ال</a:t>
            </a:r>
            <a:r>
              <a:rPr lang="ar-SA" sz="2800" dirty="0" smtClean="0"/>
              <a:t>تعليم والتدريب</a:t>
            </a:r>
            <a:r>
              <a:rPr lang="ar-EG" sz="2800" dirty="0" smtClean="0"/>
              <a:t> </a:t>
            </a:r>
            <a:r>
              <a:rPr lang="ar-SA" sz="2800" dirty="0" smtClean="0"/>
              <a:t> </a:t>
            </a:r>
            <a:r>
              <a:rPr lang="ar-SA" sz="2800" dirty="0"/>
              <a:t>في مختلف المجالات وقد تأثر الباحث </a:t>
            </a:r>
            <a:r>
              <a:rPr lang="ar-SA" sz="2800" dirty="0" smtClean="0"/>
              <a:t>ب</a:t>
            </a:r>
            <a:r>
              <a:rPr lang="ar-EG" sz="2800" dirty="0" smtClean="0"/>
              <a:t>ذلك </a:t>
            </a:r>
            <a:r>
              <a:rPr lang="ar-SA" sz="2800" dirty="0" smtClean="0"/>
              <a:t>وقام </a:t>
            </a:r>
            <a:r>
              <a:rPr lang="ar-EG" sz="2800" dirty="0" smtClean="0"/>
              <a:t>بتطبيق الابحاث فى</a:t>
            </a:r>
            <a:r>
              <a:rPr lang="ar-SA" sz="2800" dirty="0" smtClean="0"/>
              <a:t> </a:t>
            </a:r>
            <a:r>
              <a:rPr lang="ar-SA" sz="2800" dirty="0"/>
              <a:t>التطبيقات التكنولوجية الحديثة في مجال رياضة </a:t>
            </a:r>
            <a:r>
              <a:rPr lang="ar-EG" sz="2800" dirty="0" smtClean="0"/>
              <a:t>السباحة, </a:t>
            </a:r>
            <a:r>
              <a:rPr lang="ar-EG" sz="2800" dirty="0"/>
              <a:t>وسيتم عرضها لاحقا </a:t>
            </a:r>
            <a:endParaRPr lang="en-US" sz="2800" dirty="0"/>
          </a:p>
        </p:txBody>
      </p:sp>
      <p:sp>
        <p:nvSpPr>
          <p:cNvPr id="19" name="Oval 18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577682" y="769204"/>
            <a:ext cx="173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EG" sz="4800" dirty="0" smtClean="0">
                <a:latin typeface="Andalus" pitchFamily="18" charset="-78"/>
                <a:cs typeface="Andalus" pitchFamily="18" charset="-78"/>
              </a:rPr>
              <a:t>مقدمة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0" y="2301776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/>
              <a:t>فنحن بحاجة في </a:t>
            </a:r>
            <a:r>
              <a:rPr lang="ar-EG" sz="2400" dirty="0" smtClean="0"/>
              <a:t>مجالنا </a:t>
            </a:r>
            <a:r>
              <a:rPr lang="ar-SA" sz="2400" dirty="0" smtClean="0"/>
              <a:t>لاستراتيجيات </a:t>
            </a:r>
            <a:r>
              <a:rPr lang="ar-SA" sz="2400" dirty="0"/>
              <a:t>تعليم وتعلم تمدنا بآفاق تعليمية واسعة ومتنوعة ومتقدمة تساعد طلابناعلى إثراء معلوماتهم، وتنمية مهاراتهم العقلية المختلفة وتدريبهم على استمطار الافكار </a:t>
            </a:r>
            <a:r>
              <a:rPr lang="ar-EG" sz="2400" dirty="0" smtClean="0"/>
              <a:t>وهناك العديد من </a:t>
            </a:r>
            <a:r>
              <a:rPr lang="ar-SA" sz="2400" dirty="0" smtClean="0"/>
              <a:t>الاستراتيجيات </a:t>
            </a:r>
            <a:r>
              <a:rPr lang="ar-SA" sz="2400" dirty="0"/>
              <a:t>التى تساعد على ذلك</a:t>
            </a:r>
            <a:endParaRPr lang="ar-EG" sz="2400" dirty="0"/>
          </a:p>
        </p:txBody>
      </p:sp>
      <p:sp>
        <p:nvSpPr>
          <p:cNvPr id="18" name="Flowchart: Alternate Process 17">
            <a:hlinkClick r:id="rId3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Flowchart: Alternate Process 34">
            <a:hlinkClick r:id="" action="ppaction://noaction"/>
          </p:cNvPr>
          <p:cNvSpPr/>
          <p:nvPr/>
        </p:nvSpPr>
        <p:spPr>
          <a:xfrm>
            <a:off x="7772400" y="5505450"/>
            <a:ext cx="1371600" cy="361950"/>
          </a:xfrm>
          <a:prstGeom prst="flowChartAlternateProcess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المحور الخامس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52401"/>
            <a:ext cx="1309328" cy="1876425"/>
          </a:xfrm>
          <a:prstGeom prst="rect">
            <a:avLst/>
          </a:prstGeom>
        </p:spPr>
      </p:pic>
      <p:pic>
        <p:nvPicPr>
          <p:cNvPr id="17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43225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72026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76200" y="1577877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800" dirty="0" smtClean="0"/>
              <a:t>و</a:t>
            </a:r>
            <a:r>
              <a:rPr lang="ar-SA" sz="2800" dirty="0" smtClean="0"/>
              <a:t>يعتبر </a:t>
            </a:r>
            <a:r>
              <a:rPr lang="ar-SA" sz="2800" dirty="0"/>
              <a:t>توظيف مستحدثات تكنولوجيا التعليم في </a:t>
            </a:r>
            <a:r>
              <a:rPr lang="ar-EG" sz="2800" dirty="0" smtClean="0"/>
              <a:t>العملية التعليمية</a:t>
            </a:r>
            <a:r>
              <a:rPr lang="ar-SA" sz="2800" dirty="0" smtClean="0"/>
              <a:t> </a:t>
            </a:r>
            <a:r>
              <a:rPr lang="ar-SA" sz="2800" dirty="0"/>
              <a:t>من الموضوعات المهمة والمعاصرة ،  وقد أدرك الجميع أن مصير الأمم رهن إبداع أبنائها، ومدى تحديهم لمشكلات التغيير ومطالبه. وتحتل التربية الرياضية موقعاً بارزاً ضمن إطار النقلة المجتمعية ، كما أن التعليم أحد أهم الأركان التي شملتها رياح التغيير والتجديد .</a:t>
            </a:r>
            <a:endParaRPr lang="en-US" sz="2800" dirty="0"/>
          </a:p>
        </p:txBody>
      </p:sp>
      <p:sp>
        <p:nvSpPr>
          <p:cNvPr id="18" name="Flowchart: Alternate Process 17">
            <a:hlinkClick r:id="rId4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5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17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00051" y="1577876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dirty="0"/>
              <a:t>ويمكن تحديد مراحل تطور هذا العلم فى ثلاث مراحل رئيسية هي: مرحلة التركيز على المواد التعليمية المنفصلة ومرحلة التركيز على العدد والآلات ومرحلة التركيز على الطرق والأساليب </a:t>
            </a:r>
            <a:r>
              <a:rPr lang="ar-SA" sz="2800" dirty="0" smtClean="0"/>
              <a:t>والاستراتيجيات </a:t>
            </a:r>
            <a:r>
              <a:rPr lang="ar-EG" sz="2800" dirty="0" smtClean="0"/>
              <a:t>, </a:t>
            </a:r>
            <a:r>
              <a:rPr lang="ar-SA" sz="2800" dirty="0" smtClean="0"/>
              <a:t>وهى </a:t>
            </a:r>
            <a:r>
              <a:rPr lang="ar-SA" sz="2800" dirty="0"/>
              <a:t>تلك المرحلة التي يهتم </a:t>
            </a:r>
            <a:r>
              <a:rPr lang="ar-EG" sz="2800" dirty="0" smtClean="0"/>
              <a:t>بها </a:t>
            </a:r>
            <a:r>
              <a:rPr lang="ar-SA" sz="2800" dirty="0" smtClean="0"/>
              <a:t>الب</a:t>
            </a:r>
            <a:r>
              <a:rPr lang="ar-EG" sz="2800" dirty="0" smtClean="0"/>
              <a:t>ا</a:t>
            </a:r>
            <a:r>
              <a:rPr lang="ar-SA" sz="2800" dirty="0" smtClean="0"/>
              <a:t>حث لأنها </a:t>
            </a:r>
            <a:r>
              <a:rPr lang="ar-SA" sz="2800" dirty="0"/>
              <a:t>تلك المرحلة التي اهتمت بتوظيف مستحدثات تكنولوجيا التعليم من حيث الأداء والتفاعل في التعليم  .</a:t>
            </a:r>
            <a:endParaRPr lang="en-US" sz="2800" dirty="0"/>
          </a:p>
        </p:txBody>
      </p:sp>
      <p:sp>
        <p:nvSpPr>
          <p:cNvPr id="18" name="Flowchart: Alternate Process 17">
            <a:hlinkClick r:id="rId3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25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85802" y="685800"/>
            <a:ext cx="6400799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مستحدثات تكنولوجيا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التعليم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7620000" cy="3886200"/>
          </a:xfrm>
          <a:prstGeom prst="rect">
            <a:avLst/>
          </a:prstGeom>
        </p:spPr>
      </p:pic>
      <p:sp>
        <p:nvSpPr>
          <p:cNvPr id="17" name="Flowchart: Alternate Process 16">
            <a:hlinkClick r:id="rId4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>
            <a:hlinkClick r:id="rId5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25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6751</TotalTime>
  <Words>466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Qr CODE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adly-pc</dc:creator>
  <cp:lastModifiedBy>pc</cp:lastModifiedBy>
  <cp:revision>190</cp:revision>
  <dcterms:created xsi:type="dcterms:W3CDTF">2006-08-16T00:00:00Z</dcterms:created>
  <dcterms:modified xsi:type="dcterms:W3CDTF">2020-03-18T11:36:17Z</dcterms:modified>
</cp:coreProperties>
</file>