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9"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3090DBED-8E1B-47FF-AAD2-994F971B5328}">
          <p14:sldIdLst>
            <p14:sldId id="269"/>
            <p14:sldId id="256"/>
            <p14:sldId id="257"/>
            <p14:sldId id="258"/>
            <p14:sldId id="259"/>
            <p14:sldId id="260"/>
            <p14:sldId id="261"/>
            <p14:sldId id="262"/>
            <p14:sldId id="263"/>
            <p14:sldId id="264"/>
            <p14:sldId id="265"/>
            <p14:sldId id="266"/>
            <p14:sldId id="267"/>
            <p14:sldId id="26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3/16/2020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3/16/2020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3/16/2020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3/16/2020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3/16/2020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3/16/2020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3/16/2020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3/16/2020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2209800"/>
            <a:ext cx="8229600" cy="3035491"/>
          </a:xfrm>
        </p:spPr>
        <p:txBody>
          <a:bodyPr/>
          <a:lstStyle/>
          <a:p>
            <a:pPr marL="0" marR="64008" lvl="0" indent="0" algn="ctr">
              <a:buClr>
                <a:srgbClr val="2DA2BF"/>
              </a:buClr>
              <a:buNone/>
            </a:pPr>
            <a:r>
              <a:rPr lang="ar-EG" dirty="0" smtClean="0">
                <a:solidFill>
                  <a:srgbClr val="464646"/>
                </a:solidFill>
              </a:rPr>
              <a:t>تطبيقات الميكانيكا الحيويه في رياضه التخصص</a:t>
            </a:r>
          </a:p>
          <a:p>
            <a:pPr marL="0" marR="64008" lvl="0" indent="0" algn="ctr">
              <a:buClr>
                <a:srgbClr val="2DA2BF"/>
              </a:buClr>
              <a:buNone/>
            </a:pPr>
            <a:r>
              <a:rPr lang="ar-EG" dirty="0" smtClean="0">
                <a:solidFill>
                  <a:srgbClr val="464646"/>
                </a:solidFill>
              </a:rPr>
              <a:t>( السباحه ) </a:t>
            </a:r>
            <a:endParaRPr lang="ar-EG" dirty="0">
              <a:solidFill>
                <a:srgbClr val="464646"/>
              </a:solidFill>
            </a:endParaRPr>
          </a:p>
          <a:p>
            <a:pPr marL="0" marR="64008" lvl="0" indent="0" algn="ctr" rtl="1">
              <a:buClr>
                <a:srgbClr val="2DA2BF"/>
              </a:buClr>
              <a:buNone/>
            </a:pPr>
            <a:r>
              <a:rPr lang="ar-EG" dirty="0" smtClean="0">
                <a:solidFill>
                  <a:srgbClr val="464646"/>
                </a:solidFill>
              </a:rPr>
              <a:t>عنوان المحاضره : المتغيرات </a:t>
            </a:r>
            <a:r>
              <a:rPr lang="ar-EG" dirty="0">
                <a:solidFill>
                  <a:srgbClr val="464646"/>
                </a:solidFill>
              </a:rPr>
              <a:t>الميكانيكيه لسرعه </a:t>
            </a:r>
            <a:r>
              <a:rPr lang="ar-EG" dirty="0" smtClean="0">
                <a:solidFill>
                  <a:srgbClr val="464646"/>
                </a:solidFill>
              </a:rPr>
              <a:t>السباحه</a:t>
            </a:r>
            <a:endParaRPr lang="ar-EG" dirty="0">
              <a:solidFill>
                <a:srgbClr val="464646"/>
              </a:solidFill>
            </a:endParaRPr>
          </a:p>
          <a:p>
            <a:pPr marL="0" marR="64008" lvl="0" indent="0" algn="r">
              <a:buClr>
                <a:srgbClr val="2DA2BF"/>
              </a:buClr>
              <a:buNone/>
            </a:pPr>
            <a:endParaRPr lang="ar-EG" dirty="0">
              <a:solidFill>
                <a:srgbClr val="464646"/>
              </a:solidFill>
            </a:endParaRPr>
          </a:p>
          <a:p>
            <a:pPr marL="0" marR="64008" lvl="0" indent="0" algn="ctr" rtl="1">
              <a:buClr>
                <a:srgbClr val="2DA2BF"/>
              </a:buClr>
              <a:buNone/>
            </a:pPr>
            <a:r>
              <a:rPr lang="ar-EG" dirty="0">
                <a:solidFill>
                  <a:srgbClr val="464646"/>
                </a:solidFill>
                <a:latin typeface="Aldhabi" pitchFamily="2" charset="-78"/>
              </a:rPr>
              <a:t>دكتور محمد مقلد </a:t>
            </a:r>
          </a:p>
          <a:p>
            <a:pPr marL="0" marR="64008" lvl="0" indent="0" algn="ctr" rtl="1">
              <a:buClr>
                <a:srgbClr val="2DA2BF"/>
              </a:buClr>
              <a:buNone/>
            </a:pPr>
            <a:r>
              <a:rPr lang="ar-EG" sz="1600" dirty="0">
                <a:solidFill>
                  <a:srgbClr val="464646"/>
                </a:solidFill>
                <a:latin typeface="Aldhabi" pitchFamily="2" charset="-78"/>
                <a:cs typeface="Aldhabi" pitchFamily="2" charset="-78"/>
              </a:rPr>
              <a:t>استاذ مساعد ورئيس قسم نظريات وتطبيقات الرياضات المائيه – جامعه بنها </a:t>
            </a:r>
            <a:endParaRPr lang="en-US" sz="1600" dirty="0">
              <a:solidFill>
                <a:srgbClr val="464646"/>
              </a:solidFill>
              <a:latin typeface="Aldhabi" pitchFamily="2" charset="-78"/>
              <a:cs typeface="Aldhabi" pitchFamily="2" charset="-78"/>
            </a:endParaRPr>
          </a:p>
        </p:txBody>
      </p:sp>
      <p:sp>
        <p:nvSpPr>
          <p:cNvPr id="3" name="Title 2"/>
          <p:cNvSpPr>
            <a:spLocks noGrp="1"/>
          </p:cNvSpPr>
          <p:nvPr>
            <p:ph type="title"/>
          </p:nvPr>
        </p:nvSpPr>
        <p:spPr>
          <a:xfrm>
            <a:off x="457200" y="152400"/>
            <a:ext cx="8229600" cy="1676400"/>
          </a:xfrm>
        </p:spPr>
        <p:txBody>
          <a:bodyPr>
            <a:normAutofit fontScale="90000"/>
          </a:bodyPr>
          <a:lstStyle/>
          <a:p>
            <a:pPr algn="r" rtl="1"/>
            <a:r>
              <a:rPr lang="ar-EG" sz="1600" dirty="0" smtClean="0"/>
              <a:t/>
            </a:r>
            <a:br>
              <a:rPr lang="ar-EG" sz="1600" dirty="0" smtClean="0"/>
            </a:br>
            <a:r>
              <a:rPr lang="ar-EG" sz="1600" dirty="0"/>
              <a:t/>
            </a:r>
            <a:br>
              <a:rPr lang="ar-EG" sz="1600" dirty="0"/>
            </a:br>
            <a:r>
              <a:rPr lang="ar-EG" sz="1600" dirty="0" smtClean="0"/>
              <a:t/>
            </a:r>
            <a:br>
              <a:rPr lang="ar-EG" sz="1600" dirty="0" smtClean="0"/>
            </a:br>
            <a:r>
              <a:rPr lang="ar-EG" sz="1600" dirty="0"/>
              <a:t/>
            </a:r>
            <a:br>
              <a:rPr lang="ar-EG" sz="1600" dirty="0"/>
            </a:br>
            <a:r>
              <a:rPr lang="ar-EG" sz="1600" dirty="0" smtClean="0"/>
              <a:t>             جامعه بنها </a:t>
            </a:r>
            <a:br>
              <a:rPr lang="ar-EG" sz="1600" dirty="0" smtClean="0"/>
            </a:br>
            <a:r>
              <a:rPr lang="ar-EG" sz="1600" dirty="0" smtClean="0"/>
              <a:t>       كليه التربيه الرياضيه </a:t>
            </a:r>
            <a:br>
              <a:rPr lang="ar-EG" sz="1600" dirty="0" smtClean="0"/>
            </a:br>
            <a:r>
              <a:rPr lang="ar-EG" sz="1600" dirty="0" smtClean="0"/>
              <a:t>تطبيقات ونظريات الرياضات المائيه</a:t>
            </a:r>
            <a:endParaRPr lang="en-US" sz="16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200" y="381000"/>
            <a:ext cx="1371600" cy="635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9062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r" rtl="1">
              <a:buNone/>
            </a:pPr>
            <a:r>
              <a:rPr lang="ar-EG" dirty="0"/>
              <a:t>كفاءه </a:t>
            </a:r>
            <a:r>
              <a:rPr lang="ar-EG" dirty="0" smtClean="0"/>
              <a:t>الضربات </a:t>
            </a:r>
            <a:r>
              <a:rPr lang="ar-EG" dirty="0"/>
              <a:t>هي </a:t>
            </a:r>
            <a:r>
              <a:rPr lang="ar-EG" dirty="0" smtClean="0"/>
              <a:t>معدل </a:t>
            </a:r>
            <a:r>
              <a:rPr lang="ar-EG" dirty="0"/>
              <a:t>السرعة مضروب في طول ضربة السباح </a:t>
            </a:r>
            <a:r>
              <a:rPr lang="ar-EG" dirty="0" smtClean="0"/>
              <a:t>نفسه</a:t>
            </a:r>
          </a:p>
          <a:p>
            <a:pPr marL="0" indent="0" algn="r" rtl="1">
              <a:buNone/>
            </a:pPr>
            <a:r>
              <a:rPr lang="ar-EG" dirty="0" smtClean="0"/>
              <a:t>معدل السرعه هو</a:t>
            </a:r>
          </a:p>
          <a:p>
            <a:pPr marL="0" indent="0" algn="ctr" rtl="1">
              <a:buNone/>
            </a:pPr>
            <a:r>
              <a:rPr lang="ar-EG" dirty="0"/>
              <a:t>معدل السرعة = معدل طول الضربة × </a:t>
            </a:r>
            <a:r>
              <a:rPr lang="ar-EG" dirty="0" smtClean="0"/>
              <a:t>معدل </a:t>
            </a:r>
            <a:r>
              <a:rPr lang="ar-EG" dirty="0"/>
              <a:t>تكرار </a:t>
            </a:r>
            <a:r>
              <a:rPr lang="ar-EG" dirty="0" smtClean="0"/>
              <a:t>الضربة</a:t>
            </a:r>
          </a:p>
          <a:p>
            <a:pPr marL="0" indent="0" algn="ctr" rtl="1">
              <a:buNone/>
            </a:pPr>
            <a:endParaRPr lang="ar-EG" dirty="0" smtClean="0"/>
          </a:p>
          <a:p>
            <a:pPr marL="0" indent="0" algn="ctr" rtl="1">
              <a:buNone/>
            </a:pPr>
            <a:endParaRPr lang="en-US" dirty="0"/>
          </a:p>
        </p:txBody>
      </p:sp>
      <p:sp>
        <p:nvSpPr>
          <p:cNvPr id="2" name="Title 1"/>
          <p:cNvSpPr>
            <a:spLocks noGrp="1"/>
          </p:cNvSpPr>
          <p:nvPr>
            <p:ph type="title"/>
          </p:nvPr>
        </p:nvSpPr>
        <p:spPr/>
        <p:txBody>
          <a:bodyPr/>
          <a:lstStyle/>
          <a:p>
            <a:pPr algn="r"/>
            <a:r>
              <a:rPr lang="ar-EG" u="sng" dirty="0" smtClean="0"/>
              <a:t>كفاءه الضربات ومعدل السرعه :</a:t>
            </a:r>
            <a:endParaRPr lang="en-US" u="sng" dirty="0"/>
          </a:p>
        </p:txBody>
      </p:sp>
    </p:spTree>
    <p:extLst>
      <p:ext uri="{BB962C8B-B14F-4D97-AF65-F5344CB8AC3E}">
        <p14:creationId xmlns:p14="http://schemas.microsoft.com/office/powerpoint/2010/main" val="2853514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rtl="1">
              <a:buNone/>
            </a:pPr>
            <a:r>
              <a:rPr lang="ar-EG" dirty="0">
                <a:solidFill>
                  <a:srgbClr val="000000"/>
                </a:solidFill>
                <a:latin typeface="Comic Sans MS"/>
              </a:rPr>
              <a:t>نجد إن زيادة معدل طول الضربة أو زيادة معدل تكرار الضربة سيعمل على زيادة معدل سرعة السباح(تحقيق زمن اقل) ولكن العلاقة التي تربط معدل طول الضربة مع معدل تكرارها هي علاقة عكسية، أي إن الزيادة في إحداهما ستؤدي إلى نقصان الأخرى </a:t>
            </a:r>
            <a:r>
              <a:rPr lang="ar-EG" dirty="0" smtClean="0">
                <a:solidFill>
                  <a:srgbClr val="000000"/>
                </a:solidFill>
                <a:latin typeface="Comic Sans MS"/>
              </a:rPr>
              <a:t>فعندما </a:t>
            </a:r>
            <a:r>
              <a:rPr lang="ar-EG" dirty="0">
                <a:solidFill>
                  <a:srgbClr val="000000"/>
                </a:solidFill>
                <a:latin typeface="Comic Sans MS"/>
              </a:rPr>
              <a:t>يزيد السباح طول ضربته سيجد من الضروري إن يزيد من الزمن المخصص لتطبيق القوة خلال مرحلة السحب وهذا سيؤدي حتما إلى زيادة زمن الضربة وبالتالي نقصان تكرار الضربة. من هنا يبرز سؤال غاية في الأهمية ألا وهو </a:t>
            </a:r>
            <a:endParaRPr lang="ar-EG" dirty="0" smtClean="0">
              <a:solidFill>
                <a:srgbClr val="000000"/>
              </a:solidFill>
              <a:latin typeface="Comic Sans MS"/>
            </a:endParaRPr>
          </a:p>
          <a:p>
            <a:pPr marL="0" indent="0" algn="just" rtl="1">
              <a:buNone/>
            </a:pPr>
            <a:r>
              <a:rPr lang="ar-EG" dirty="0" smtClean="0">
                <a:solidFill>
                  <a:srgbClr val="000000"/>
                </a:solidFill>
                <a:latin typeface="Comic Sans MS"/>
              </a:rPr>
              <a:t>كيف </a:t>
            </a:r>
            <a:r>
              <a:rPr lang="ar-EG" dirty="0">
                <a:solidFill>
                  <a:srgbClr val="000000"/>
                </a:solidFill>
                <a:latin typeface="Comic Sans MS"/>
              </a:rPr>
              <a:t>يمكن تطوير سرعة السباح إذا ما علمنا إن زيادة إحدى الحقيقتين يؤدي إلى نقصان الأخرى؟</a:t>
            </a:r>
            <a:endParaRPr lang="en-US" dirty="0"/>
          </a:p>
        </p:txBody>
      </p:sp>
      <p:sp>
        <p:nvSpPr>
          <p:cNvPr id="2" name="Title 1"/>
          <p:cNvSpPr>
            <a:spLocks noGrp="1"/>
          </p:cNvSpPr>
          <p:nvPr>
            <p:ph type="title"/>
          </p:nvPr>
        </p:nvSpPr>
        <p:spPr/>
        <p:txBody>
          <a:bodyPr>
            <a:normAutofit/>
          </a:bodyPr>
          <a:lstStyle/>
          <a:p>
            <a:pPr algn="r"/>
            <a:r>
              <a:rPr lang="ar-EG" sz="2800" u="sng" dirty="0" smtClean="0"/>
              <a:t>العلاقه بين طول الضربه ومعدل تردد الضربات </a:t>
            </a:r>
            <a:endParaRPr lang="en-US" sz="2800" u="sng" dirty="0"/>
          </a:p>
        </p:txBody>
      </p:sp>
    </p:spTree>
    <p:extLst>
      <p:ext uri="{BB962C8B-B14F-4D97-AF65-F5344CB8AC3E}">
        <p14:creationId xmlns:p14="http://schemas.microsoft.com/office/powerpoint/2010/main" val="2551802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marL="0" indent="0" algn="r" rtl="1">
              <a:buNone/>
            </a:pPr>
            <a:r>
              <a:rPr lang="ar-EG" dirty="0"/>
              <a:t>إن ذلك يتم من خلال :</a:t>
            </a:r>
          </a:p>
          <a:p>
            <a:pPr marL="0" indent="0" algn="r" rtl="1">
              <a:buNone/>
            </a:pPr>
            <a:r>
              <a:rPr lang="ar-EG" dirty="0" smtClean="0"/>
              <a:t>1- </a:t>
            </a:r>
            <a:r>
              <a:rPr lang="ar-EG" dirty="0"/>
              <a:t>زيادة معدل طول الضربة بمقدار اكبر من النقص الحاصل في معدل تكرار الضربة</a:t>
            </a:r>
          </a:p>
          <a:p>
            <a:pPr marL="0" indent="0" algn="r" rtl="1">
              <a:buNone/>
            </a:pPr>
            <a:r>
              <a:rPr lang="ar-EG" dirty="0" smtClean="0"/>
              <a:t>2- </a:t>
            </a:r>
            <a:r>
              <a:rPr lang="ar-EG" dirty="0"/>
              <a:t>زيادة معدل تكرار الضربة بمقدار الكبر من النقص الحاصل في معدل طول الضربة</a:t>
            </a:r>
          </a:p>
          <a:p>
            <a:pPr marL="0" indent="0" algn="just" rtl="1">
              <a:buNone/>
            </a:pPr>
            <a:r>
              <a:rPr lang="ar-EG" dirty="0" smtClean="0"/>
              <a:t>3- </a:t>
            </a:r>
            <a:r>
              <a:rPr lang="ar-EG" dirty="0"/>
              <a:t>زيادة إحدى الحقيقتين(معدل طول الضربة أو معدل تكرار الضربة) مع ضمان عدم حصول نقصان في الحقيقة الأخرى، وهنا سنحصل على اكبر فائدة في معدل </a:t>
            </a:r>
            <a:r>
              <a:rPr lang="ar-EG" dirty="0" smtClean="0"/>
              <a:t>السرعة فعندما </a:t>
            </a:r>
            <a:r>
              <a:rPr lang="ar-EG" dirty="0"/>
              <a:t>يريد السباح زيادة إحدى الحقيقتين[معدل طول الضربة أو معدل تكرارها] فعليه إن يضمن عدم حصول نقصان مساوٍ أو اكثر من المساوي في الحقيقة الأخرى اذا ما أراد الحصول على تطور في معدل السرعة "، ومن خلال ذلك يجب عدم الوصول إلى المقدار الأقصى لمعدل طول الضربة أو معدل تكرارها، ولكن الأصح هو الوصول إلى المقدار الأمثل لهما حتى يمكن الحصول على أقصى سرعة للجسم. وعموما فان هناك مجموعة من المتغيرات التي يمكن على أساسها إيجاد التشكيل الأمثل لمعدل طول الضربة ومعدل تكرارها والتي </a:t>
            </a:r>
            <a:r>
              <a:rPr lang="ar-EG" dirty="0" smtClean="0"/>
              <a:t>يمكن تحديها بالاتي :</a:t>
            </a:r>
            <a:endParaRPr lang="en-US" dirty="0"/>
          </a:p>
        </p:txBody>
      </p:sp>
      <p:sp>
        <p:nvSpPr>
          <p:cNvPr id="2" name="Title 1"/>
          <p:cNvSpPr>
            <a:spLocks noGrp="1"/>
          </p:cNvSpPr>
          <p:nvPr>
            <p:ph type="title"/>
          </p:nvPr>
        </p:nvSpPr>
        <p:spPr/>
        <p:txBody>
          <a:bodyPr/>
          <a:lstStyle/>
          <a:p>
            <a:endParaRPr lang="en-US" dirty="0"/>
          </a:p>
        </p:txBody>
      </p:sp>
    </p:spTree>
    <p:extLst>
      <p:ext uri="{BB962C8B-B14F-4D97-AF65-F5344CB8AC3E}">
        <p14:creationId xmlns:p14="http://schemas.microsoft.com/office/powerpoint/2010/main" val="469253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62500" lnSpcReduction="20000"/>
          </a:bodyPr>
          <a:lstStyle/>
          <a:p>
            <a:pPr marL="0" indent="0" algn="just" rtl="1">
              <a:buNone/>
            </a:pPr>
            <a:r>
              <a:rPr lang="ar-EG" b="1" u="sng" dirty="0" smtClean="0">
                <a:latin typeface="Comic Sans MS"/>
              </a:rPr>
              <a:t>طريقة </a:t>
            </a:r>
            <a:r>
              <a:rPr lang="ar-EG" b="1" u="sng" dirty="0">
                <a:latin typeface="Comic Sans MS"/>
              </a:rPr>
              <a:t>السباحة: </a:t>
            </a:r>
            <a:r>
              <a:rPr lang="ar-EG" b="1" dirty="0">
                <a:latin typeface="Comic Sans MS"/>
              </a:rPr>
              <a:t>إن معدل تكرار الضربة لطرائق السباحة (الحرة، الفراشة، الصدر) هي متشابهة جدا، وان الاختلاف يكون في معدل طول الضربة والذي سيؤدي إلى الاختلاف في معدل سرعة السباح، أما في سباحة الظهر فان معدل تكرار الضربة هو اقل، وان معدل طول الضربة هو اكثر من بقية طرق السباحة.</a:t>
            </a:r>
            <a:endParaRPr lang="ar-EG" b="1" dirty="0">
              <a:latin typeface="Helvetica"/>
            </a:endParaRPr>
          </a:p>
          <a:p>
            <a:pPr marL="0" indent="0" algn="just" rtl="1">
              <a:buNone/>
            </a:pPr>
            <a:r>
              <a:rPr lang="ar-EG" b="1" dirty="0" smtClean="0">
                <a:latin typeface="Comic Sans MS"/>
              </a:rPr>
              <a:t>مسافة </a:t>
            </a:r>
            <a:r>
              <a:rPr lang="ar-EG" b="1" dirty="0">
                <a:latin typeface="Comic Sans MS"/>
              </a:rPr>
              <a:t>السباق: كلما زادت مسافة السباق فان معدل طول الضربة سوف يزداد وان معدل تكرار الضربة سوف يتناقص (ماعدا طريقة سباحة الفراشة بسبب عامل </a:t>
            </a:r>
            <a:r>
              <a:rPr lang="ar-EG" b="1" dirty="0" smtClean="0">
                <a:latin typeface="Comic Sans MS"/>
              </a:rPr>
              <a:t>التعب).</a:t>
            </a:r>
            <a:endParaRPr lang="ar-EG" b="1" dirty="0" smtClean="0">
              <a:latin typeface="Helvetica"/>
            </a:endParaRPr>
          </a:p>
          <a:p>
            <a:pPr marL="0" indent="0" algn="just" rtl="1">
              <a:buNone/>
            </a:pPr>
            <a:r>
              <a:rPr lang="ar-EG" b="1" u="sng" dirty="0" smtClean="0">
                <a:latin typeface="Comic Sans MS"/>
              </a:rPr>
              <a:t>الجنس: </a:t>
            </a:r>
            <a:r>
              <a:rPr lang="ar-EG" b="1" dirty="0" smtClean="0">
                <a:latin typeface="Comic Sans MS"/>
              </a:rPr>
              <a:t>إن معدل سرعة السباحة لدى السباحين الرجال افضل مقارنة بالسباحات النساء، وهذا هو نتيجة التباين في معدل طول الضربة والذي يكون افضل لدى الرجال، أما معدل تكرار الضربة فانه يكون متشابهاً إلى درجة قد تكون متماثلة ما بين الرجال والنساء.</a:t>
            </a:r>
            <a:endParaRPr lang="ar-EG" b="1" dirty="0" smtClean="0">
              <a:latin typeface="Helvetica"/>
            </a:endParaRPr>
          </a:p>
          <a:p>
            <a:pPr marL="0" indent="0" algn="just" rtl="1">
              <a:buNone/>
            </a:pPr>
            <a:r>
              <a:rPr lang="ar-EG" b="1" u="sng" dirty="0" smtClean="0">
                <a:latin typeface="Comic Sans MS"/>
              </a:rPr>
              <a:t>العمر</a:t>
            </a:r>
            <a:r>
              <a:rPr lang="ar-EG" b="1" u="sng" dirty="0">
                <a:latin typeface="Comic Sans MS"/>
              </a:rPr>
              <a:t>: </a:t>
            </a:r>
            <a:r>
              <a:rPr lang="ar-EG" b="1" dirty="0">
                <a:latin typeface="Comic Sans MS"/>
              </a:rPr>
              <a:t>من خلال دراسة حديثة حول تأثير العمر على معدل طول الضربة ومعدل تكرارها وبالتالي تأثيرهما على معدل سرعة السباح فان الجدول ادناه يبين لنا تلك الاختلافات.</a:t>
            </a:r>
            <a:endParaRPr lang="ar-EG" b="1" dirty="0">
              <a:latin typeface="Helvetica"/>
            </a:endParaRPr>
          </a:p>
          <a:p>
            <a:pPr marL="0" indent="0" algn="just" rtl="1">
              <a:buNone/>
            </a:pPr>
            <a:r>
              <a:rPr lang="ar-EG" b="1" u="sng" dirty="0" smtClean="0">
                <a:latin typeface="Comic Sans MS"/>
              </a:rPr>
              <a:t>مستوى </a:t>
            </a:r>
            <a:r>
              <a:rPr lang="ar-EG" b="1" u="sng" dirty="0">
                <a:latin typeface="Comic Sans MS"/>
              </a:rPr>
              <a:t>الإنجاز: </a:t>
            </a:r>
            <a:r>
              <a:rPr lang="ar-EG" b="1" dirty="0">
                <a:latin typeface="Comic Sans MS"/>
              </a:rPr>
              <a:t>ان المقارنة ما بين سباحي النخبة الأبطال والسباحين الأقل مستوى تبين ان الاختلاف في معدل سرعة السباحة كان من خلال الاختلاف في معدل طول الضربة بشكل اكثر بكثير من تلك الاختلافات في معدل تكرار الضربة.</a:t>
            </a:r>
            <a:endParaRPr lang="ar-EG" b="1" dirty="0">
              <a:latin typeface="Helvetica"/>
            </a:endParaRPr>
          </a:p>
          <a:p>
            <a:pPr marL="0" indent="0" algn="just" rtl="1">
              <a:buNone/>
            </a:pPr>
            <a:r>
              <a:rPr lang="ar-EG" b="1" u="sng" dirty="0" smtClean="0">
                <a:latin typeface="Comic Sans MS"/>
              </a:rPr>
              <a:t>القياسات </a:t>
            </a:r>
            <a:r>
              <a:rPr lang="ar-EG" b="1" u="sng" dirty="0">
                <a:latin typeface="Comic Sans MS"/>
              </a:rPr>
              <a:t>الانثروربومترية: </a:t>
            </a:r>
            <a:r>
              <a:rPr lang="ar-EG" b="1" dirty="0">
                <a:latin typeface="Comic Sans MS"/>
              </a:rPr>
              <a:t>ان القياسات الجسمية للسباح تفرض على المدرب إيجاد المزيج الأمثل لمتغيري طول الضربة وتكرارها، فالسباح الطويل الذي يمتلك ذراعين طويلين نسبيا يجب الاتجاه به نحو زيادة معدل طول الضربة، على عكس السباح القصير الذي يكون من غير المنطقي ان يتجه به التدريب لزيادة معدل السرعة من خلال زيادة معدل طول الضربة!. وعموما فان نتائج البحوث والدراسات في هذا المجال غالبا ما تكون غير متماثلة، ففي حين تؤكد نتائج بعض الدراسات على ان علاقة معدل طول الضربة مع معدل سرعة السباحة هو الأهم من علاقة معدل تكرار الضربة مع معدل سرعة السباحة، نجد نتائج بحوث ودراسات أخرى قد أشارت إلى ان التدريب يجب ان يتجه لزيادة معدل تكرار الضربة على حساب معدل طول الضربة. ويرى الباحث ان نتائج كل الدراسات هي حقيقية وصادقة ولكن التباين فيما بين نتائجها كان سببه اختلاف عينة البحث في كل دراسة أو بحث وباختلاف كل المتغيرات السابقة الذكر والتي تؤثر في تحديد المقدار الأمثل لكل من متغيري سرعة السباحة من وجهة نظر ميكانيكية (طول الضربة،تكرار الضربة).</a:t>
            </a:r>
            <a:endParaRPr lang="ar-EG" b="1" dirty="0">
              <a:latin typeface="Helvetica"/>
            </a:endParaRPr>
          </a:p>
          <a:p>
            <a:pPr marL="0" indent="0">
              <a:buNone/>
            </a:pPr>
            <a:endParaRPr lang="en-US" dirty="0"/>
          </a:p>
        </p:txBody>
      </p:sp>
    </p:spTree>
    <p:extLst>
      <p:ext uri="{BB962C8B-B14F-4D97-AF65-F5344CB8AC3E}">
        <p14:creationId xmlns:p14="http://schemas.microsoft.com/office/powerpoint/2010/main" val="4215200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2941526"/>
            <a:ext cx="8229600" cy="581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7597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470025"/>
          </a:xfrm>
        </p:spPr>
        <p:txBody>
          <a:bodyPr/>
          <a:lstStyle/>
          <a:p>
            <a:pPr algn="ctr"/>
            <a:r>
              <a:rPr lang="ar-EG" dirty="0" smtClean="0"/>
              <a:t>بسم الله الرحمن الرحيم</a:t>
            </a:r>
            <a:endParaRPr lang="en-US" dirty="0"/>
          </a:p>
        </p:txBody>
      </p:sp>
      <p:sp>
        <p:nvSpPr>
          <p:cNvPr id="3" name="Subtitle 2"/>
          <p:cNvSpPr>
            <a:spLocks noGrp="1"/>
          </p:cNvSpPr>
          <p:nvPr>
            <p:ph type="subTitle" idx="1"/>
          </p:nvPr>
        </p:nvSpPr>
        <p:spPr>
          <a:xfrm>
            <a:off x="1295400" y="1828800"/>
            <a:ext cx="6400800" cy="2590800"/>
          </a:xfrm>
        </p:spPr>
        <p:txBody>
          <a:bodyPr>
            <a:normAutofit/>
          </a:bodyPr>
          <a:lstStyle/>
          <a:p>
            <a:endParaRPr lang="ar-EG" dirty="0"/>
          </a:p>
          <a:p>
            <a:pPr algn="ctr"/>
            <a:r>
              <a:rPr lang="ar-EG" dirty="0" smtClean="0"/>
              <a:t>المتغيرات الميكانيكيه لسرعه السباح</a:t>
            </a:r>
          </a:p>
          <a:p>
            <a:endParaRPr lang="ar-EG" dirty="0" smtClean="0"/>
          </a:p>
          <a:p>
            <a:pPr algn="ctr" rtl="1"/>
            <a:r>
              <a:rPr lang="ar-EG" dirty="0" smtClean="0">
                <a:latin typeface="Aldhabi" pitchFamily="2" charset="-78"/>
              </a:rPr>
              <a:t>دكتور محمد مقلد </a:t>
            </a:r>
          </a:p>
          <a:p>
            <a:pPr algn="ctr" rtl="1"/>
            <a:r>
              <a:rPr lang="ar-EG" sz="1600" dirty="0" smtClean="0">
                <a:latin typeface="Aldhabi" pitchFamily="2" charset="-78"/>
                <a:cs typeface="Aldhabi" pitchFamily="2" charset="-78"/>
              </a:rPr>
              <a:t>استاذ مساعد ورئيس قسم نظريات وتطبيقات الرياضات المائيه – جامعه بنها </a:t>
            </a:r>
            <a:endParaRPr lang="en-US" sz="1600" dirty="0">
              <a:latin typeface="Aldhabi" pitchFamily="2" charset="-78"/>
              <a:cs typeface="Aldhabi" pitchFamily="2" charset="-78"/>
            </a:endParaRPr>
          </a:p>
        </p:txBody>
      </p:sp>
    </p:spTree>
    <p:extLst>
      <p:ext uri="{BB962C8B-B14F-4D97-AF65-F5344CB8AC3E}">
        <p14:creationId xmlns:p14="http://schemas.microsoft.com/office/powerpoint/2010/main" val="2934925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ar-EG" dirty="0"/>
              <a:t>يعبر عن السرعة رياضيًا بالعلاقة الآتية: </a:t>
            </a:r>
            <a:endParaRPr lang="ar-EG" dirty="0" smtClean="0"/>
          </a:p>
          <a:p>
            <a:pPr marL="0" indent="0" algn="ctr" rtl="1">
              <a:buNone/>
            </a:pPr>
            <a:r>
              <a:rPr lang="ar-EG" dirty="0" smtClean="0"/>
              <a:t>السرعة </a:t>
            </a:r>
            <a:r>
              <a:rPr lang="ar-EG" dirty="0"/>
              <a:t>= المسافة ÷ </a:t>
            </a:r>
            <a:r>
              <a:rPr lang="ar-EG" dirty="0" smtClean="0"/>
              <a:t>الزمن </a:t>
            </a:r>
          </a:p>
          <a:p>
            <a:pPr marL="0" indent="0" algn="just" rtl="1">
              <a:buNone/>
            </a:pPr>
            <a:r>
              <a:rPr lang="ar-EG" sz="2000" b="1" u="sng" dirty="0" smtClean="0"/>
              <a:t>مثال</a:t>
            </a:r>
            <a:r>
              <a:rPr lang="ar-EG" sz="2000" dirty="0" smtClean="0"/>
              <a:t> مقدار </a:t>
            </a:r>
            <a:r>
              <a:rPr lang="ar-EG" sz="2000" dirty="0"/>
              <a:t>سرعة </a:t>
            </a:r>
            <a:r>
              <a:rPr lang="ar-EG" sz="2000" dirty="0" smtClean="0"/>
              <a:t>سباح ما </a:t>
            </a:r>
            <a:r>
              <a:rPr lang="ar-EG" sz="2000" dirty="0"/>
              <a:t>تحرك مسافة مقدارها </a:t>
            </a:r>
            <a:r>
              <a:rPr lang="ar-EG" sz="2000" dirty="0" smtClean="0"/>
              <a:t>25 </a:t>
            </a:r>
            <a:r>
              <a:rPr lang="ar-EG" sz="2000" dirty="0"/>
              <a:t>مترًا في زمن مقداره </a:t>
            </a:r>
            <a:r>
              <a:rPr lang="ar-EG" sz="2000" dirty="0" smtClean="0"/>
              <a:t>15 ثانية ، </a:t>
            </a:r>
            <a:r>
              <a:rPr lang="ar-EG" sz="2000" dirty="0"/>
              <a:t>وبالتطبيق على العلاقة السابقة هو كالآتي: السرعة = </a:t>
            </a:r>
            <a:r>
              <a:rPr lang="ar-EG" sz="2000" dirty="0" smtClean="0"/>
              <a:t>25 </a:t>
            </a:r>
            <a:r>
              <a:rPr lang="ar-EG" sz="2000" dirty="0"/>
              <a:t>متر ÷ </a:t>
            </a:r>
            <a:r>
              <a:rPr lang="ar-EG" sz="2000" dirty="0" smtClean="0"/>
              <a:t>15</a:t>
            </a:r>
            <a:r>
              <a:rPr lang="en-US" sz="2000" dirty="0" smtClean="0"/>
              <a:t> </a:t>
            </a:r>
            <a:r>
              <a:rPr lang="ar-EG" sz="2000" dirty="0" smtClean="0"/>
              <a:t>ثانية </a:t>
            </a:r>
            <a:r>
              <a:rPr lang="ar-EG" sz="2000" dirty="0"/>
              <a:t>وبتبسيط المعادلة فإن مقدار السرعة يبلغ </a:t>
            </a:r>
            <a:r>
              <a:rPr lang="ar-EG" sz="2000" dirty="0" smtClean="0"/>
              <a:t>=</a:t>
            </a:r>
            <a:r>
              <a:rPr lang="en-US" sz="2000" dirty="0" smtClean="0"/>
              <a:t>1.67</a:t>
            </a:r>
            <a:r>
              <a:rPr lang="ar-EG" sz="2000" dirty="0" smtClean="0"/>
              <a:t> مترًا/ثانية ويمكن حساب ذلك لاي جزء من اجزاء السباق للسباح </a:t>
            </a:r>
            <a:endParaRPr lang="en-US" sz="2000" dirty="0" smtClean="0"/>
          </a:p>
          <a:p>
            <a:pPr marL="0" indent="0" rtl="1">
              <a:buNone/>
            </a:pPr>
            <a:r>
              <a:rPr lang="ar-EG" sz="2000" dirty="0" smtClean="0">
                <a:latin typeface="Aldhabi" pitchFamily="2" charset="-78"/>
                <a:cs typeface="Aldhabi" pitchFamily="2" charset="-78"/>
              </a:rPr>
              <a:t>في المحاضرات السابقه تم التعرف علي كيفيه حساب الزمن من خلال الفيديو وكذلك المسافه للسباح خلال مسافه السباق</a:t>
            </a:r>
          </a:p>
          <a:p>
            <a:pPr marL="0" indent="0" rtl="1">
              <a:buNone/>
            </a:pPr>
            <a:endParaRPr lang="ar-EG" sz="1200" dirty="0" smtClean="0">
              <a:latin typeface="Aldhabi" pitchFamily="2" charset="-78"/>
              <a:cs typeface="Aldhabi" pitchFamily="2" charset="-78"/>
            </a:endParaRPr>
          </a:p>
          <a:p>
            <a:pPr marL="0" indent="0" rtl="1">
              <a:buNone/>
            </a:pPr>
            <a:endParaRPr lang="ar-EG" dirty="0">
              <a:latin typeface="Aldhabi" pitchFamily="2" charset="-78"/>
              <a:cs typeface="Aldhabi" pitchFamily="2" charset="-78"/>
            </a:endParaRPr>
          </a:p>
        </p:txBody>
      </p:sp>
      <p:sp>
        <p:nvSpPr>
          <p:cNvPr id="2" name="Title 1"/>
          <p:cNvSpPr>
            <a:spLocks noGrp="1"/>
          </p:cNvSpPr>
          <p:nvPr>
            <p:ph type="title"/>
          </p:nvPr>
        </p:nvSpPr>
        <p:spPr/>
        <p:txBody>
          <a:bodyPr>
            <a:normAutofit/>
          </a:bodyPr>
          <a:lstStyle/>
          <a:p>
            <a:pPr algn="r"/>
            <a:r>
              <a:rPr lang="ar-EG" sz="2800" dirty="0" smtClean="0"/>
              <a:t>السرعه الخطيه للسباح</a:t>
            </a:r>
            <a:endParaRPr lang="en-US" sz="2800" dirty="0"/>
          </a:p>
        </p:txBody>
      </p:sp>
    </p:spTree>
    <p:extLst>
      <p:ext uri="{BB962C8B-B14F-4D97-AF65-F5344CB8AC3E}">
        <p14:creationId xmlns:p14="http://schemas.microsoft.com/office/powerpoint/2010/main" val="941143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0" indent="0" algn="r" rtl="1">
              <a:buNone/>
            </a:pPr>
            <a:r>
              <a:rPr lang="ar-EG" dirty="0"/>
              <a:t>تعريفها </a:t>
            </a:r>
            <a:r>
              <a:rPr lang="ar-EG" dirty="0" smtClean="0"/>
              <a:t>:هي </a:t>
            </a:r>
            <a:r>
              <a:rPr lang="ar-EG" dirty="0"/>
              <a:t>المسافة الأفقية التي يقطعها الجسم عند إكمال دورة كاملة </a:t>
            </a:r>
            <a:r>
              <a:rPr lang="ar-EG" dirty="0" smtClean="0"/>
              <a:t>للذراع</a:t>
            </a:r>
          </a:p>
          <a:p>
            <a:pPr marL="0" indent="0" algn="r" rtl="1">
              <a:buNone/>
            </a:pPr>
            <a:r>
              <a:rPr lang="ar-EG" dirty="0" smtClean="0"/>
              <a:t>خصائصها :</a:t>
            </a:r>
          </a:p>
          <a:p>
            <a:pPr algn="r" rtl="1"/>
            <a:r>
              <a:rPr lang="ar-EG" dirty="0"/>
              <a:t>إن طول الضربة تتحكم بها بالدرجة الأولى القوى </a:t>
            </a:r>
            <a:r>
              <a:rPr lang="ar-EG" dirty="0" smtClean="0"/>
              <a:t>( الدافعه </a:t>
            </a:r>
            <a:r>
              <a:rPr lang="ar-EG" dirty="0"/>
              <a:t>والمقاومه ) حيث انه يمكن </a:t>
            </a:r>
            <a:r>
              <a:rPr lang="ar-EG" dirty="0" smtClean="0"/>
              <a:t>زيادة </a:t>
            </a:r>
            <a:r>
              <a:rPr lang="ar-EG" dirty="0"/>
              <a:t>معدل طول الضربة من خلال تطوير قوة الذراعين </a:t>
            </a:r>
            <a:endParaRPr lang="ar-EG" dirty="0" smtClean="0"/>
          </a:p>
          <a:p>
            <a:pPr algn="r" rtl="1"/>
            <a:r>
              <a:rPr lang="ar-EG" dirty="0" smtClean="0"/>
              <a:t>كما يوجد ارتباط في معدل </a:t>
            </a:r>
            <a:r>
              <a:rPr lang="ar-EG" dirty="0"/>
              <a:t>طول الضربة </a:t>
            </a:r>
            <a:r>
              <a:rPr lang="ar-EG" dirty="0" smtClean="0"/>
              <a:t>مع </a:t>
            </a:r>
            <a:r>
              <a:rPr lang="ar-EG" dirty="0"/>
              <a:t>الزمن </a:t>
            </a:r>
            <a:r>
              <a:rPr lang="ar-EG" dirty="0" smtClean="0"/>
              <a:t>النهائي</a:t>
            </a:r>
          </a:p>
          <a:p>
            <a:pPr algn="r" rtl="1"/>
            <a:r>
              <a:rPr lang="ar-EG" dirty="0"/>
              <a:t>إن طول الضربة تتأثر بشكل كبير بالقياسات الجسمية(الانثروبومترية) للسباح حيث </a:t>
            </a:r>
          </a:p>
          <a:p>
            <a:pPr algn="r" rtl="1">
              <a:buFont typeface="Wingdings" pitchFamily="2" charset="2"/>
              <a:buChar char="ü"/>
            </a:pPr>
            <a:r>
              <a:rPr lang="ar-EG" dirty="0" smtClean="0"/>
              <a:t>إن </a:t>
            </a:r>
            <a:r>
              <a:rPr lang="ar-EG" dirty="0"/>
              <a:t>السباحين الطوال القامة يكونون اكثر نجاحا بسبب امتلاكهم لمعدل طول ضربة افضل من السباحين قصار </a:t>
            </a:r>
            <a:r>
              <a:rPr lang="ar-EG" dirty="0" smtClean="0"/>
              <a:t>القامة</a:t>
            </a:r>
          </a:p>
          <a:p>
            <a:pPr algn="r" rtl="1">
              <a:buFont typeface="Wingdings" pitchFamily="2" charset="2"/>
              <a:buChar char="ü"/>
            </a:pPr>
            <a:r>
              <a:rPr lang="ar-EG" dirty="0" smtClean="0"/>
              <a:t>إن </a:t>
            </a:r>
            <a:r>
              <a:rPr lang="ar-EG" dirty="0"/>
              <a:t>الروافـع الأطول تتـيح مجالا حركيا اكبر أو مداً حركيا </a:t>
            </a:r>
            <a:r>
              <a:rPr lang="ar-EG" dirty="0" smtClean="0"/>
              <a:t>اكبر</a:t>
            </a:r>
          </a:p>
          <a:p>
            <a:pPr algn="r" rtl="1"/>
            <a:r>
              <a:rPr lang="ar-EG" dirty="0" smtClean="0"/>
              <a:t>يمكن زيادة </a:t>
            </a:r>
            <a:r>
              <a:rPr lang="ar-EG" dirty="0"/>
              <a:t>طول الضربة من خلال زيادة مرونة مفصل الكتف، إذ إن السباح الأكثر مرونة في مفصل الكتف يستطيع رفع المرفق للأعلى وجلب يده قريبا من جسمه بدون إجراء حركة لف الجسم حول المحور الطولي للجهة المعاكسة للذراع الخارجة فوق الماء مما يؤدي إلى زيادة في مقدار القوى المقاومة</a:t>
            </a:r>
            <a:r>
              <a:rPr lang="ar-EG" dirty="0" smtClean="0"/>
              <a:t>.</a:t>
            </a:r>
          </a:p>
          <a:p>
            <a:pPr algn="r" rtl="1"/>
            <a:r>
              <a:rPr lang="ar-EG" dirty="0"/>
              <a:t>إن بعض المدربين يعتقدون خطأ إن طول الضربة يجب إن يصل إلى حدودها القصوى لغرض الحصول على أقصى معدل سرعة ممكنة، إن هذا الأمر ليس صحيحاً ولكن الصحيح هو إن طول الضربة يجب إن تصل إلى حدودها المثلى (وليس القصوى).</a:t>
            </a:r>
          </a:p>
          <a:p>
            <a:pPr algn="r" rtl="1"/>
            <a:endParaRPr lang="ar-EG" dirty="0"/>
          </a:p>
          <a:p>
            <a:pPr marL="0" indent="0" algn="r" rtl="1">
              <a:buNone/>
            </a:pPr>
            <a:endParaRPr lang="en-US" dirty="0"/>
          </a:p>
        </p:txBody>
      </p:sp>
      <p:sp>
        <p:nvSpPr>
          <p:cNvPr id="2" name="Title 1"/>
          <p:cNvSpPr>
            <a:spLocks noGrp="1"/>
          </p:cNvSpPr>
          <p:nvPr>
            <p:ph type="title"/>
          </p:nvPr>
        </p:nvSpPr>
        <p:spPr/>
        <p:txBody>
          <a:bodyPr>
            <a:normAutofit/>
          </a:bodyPr>
          <a:lstStyle/>
          <a:p>
            <a:pPr algn="r"/>
            <a:r>
              <a:rPr lang="ar-EG" sz="2800" b="1" u="sng" dirty="0" smtClean="0"/>
              <a:t> </a:t>
            </a:r>
            <a:r>
              <a:rPr lang="en-US" sz="2800" b="1" u="sng" dirty="0" smtClean="0"/>
              <a:t>stroke length</a:t>
            </a:r>
            <a:r>
              <a:rPr lang="ar-EG" sz="2800" b="1" u="sng" dirty="0" smtClean="0"/>
              <a:t>طول الضربه :</a:t>
            </a:r>
            <a:endParaRPr lang="en-US" sz="2800" b="1" u="sng" dirty="0"/>
          </a:p>
        </p:txBody>
      </p:sp>
    </p:spTree>
    <p:extLst>
      <p:ext uri="{BB962C8B-B14F-4D97-AF65-F5344CB8AC3E}">
        <p14:creationId xmlns:p14="http://schemas.microsoft.com/office/powerpoint/2010/main" val="3895480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rtl="1">
              <a:buNone/>
            </a:pPr>
            <a:r>
              <a:rPr lang="ar-EG" dirty="0" smtClean="0"/>
              <a:t>تحسب طول الضربه من خلال المعادله التاليه </a:t>
            </a:r>
          </a:p>
          <a:p>
            <a:pPr marL="0" indent="0" algn="just" rtl="1">
              <a:buNone/>
            </a:pPr>
            <a:r>
              <a:rPr lang="ar-EG" dirty="0" smtClean="0"/>
              <a:t>المسافه المقطوعه ÷ عدد الضربات </a:t>
            </a:r>
          </a:p>
          <a:p>
            <a:pPr marL="0" indent="0" algn="just" rtl="1">
              <a:buNone/>
            </a:pPr>
            <a:r>
              <a:rPr lang="ar-EG" dirty="0" smtClean="0"/>
              <a:t>عدد الضربات : تحسب عدد الضربات بعد الدورات الكامله خلال السباق فيتم العدد من الدخول لاحدي الذراعين ( اليمني او اليسري ) ثم دخولها مره اخري </a:t>
            </a:r>
          </a:p>
          <a:p>
            <a:pPr marL="0" indent="0" algn="just" rtl="1">
              <a:buNone/>
            </a:pPr>
            <a:r>
              <a:rPr lang="ar-EG" u="sng" dirty="0" smtClean="0"/>
              <a:t>ملحوظه : </a:t>
            </a:r>
            <a:r>
              <a:rPr lang="ar-EG" dirty="0" smtClean="0"/>
              <a:t>اذا تم حساب 34 دوره علي سبيل المثال علي الذراع اليمني وعند نهايه السباق لم تدخل الذراع مره اخري الي الماء وتم اللمس بالذراع المقابله فتكون نصف دوره فتحسب 35 دوره </a:t>
            </a:r>
            <a:endParaRPr lang="en-US" dirty="0"/>
          </a:p>
        </p:txBody>
      </p:sp>
      <p:sp>
        <p:nvSpPr>
          <p:cNvPr id="2" name="Title 1"/>
          <p:cNvSpPr>
            <a:spLocks noGrp="1"/>
          </p:cNvSpPr>
          <p:nvPr>
            <p:ph type="title"/>
          </p:nvPr>
        </p:nvSpPr>
        <p:spPr/>
        <p:txBody>
          <a:bodyPr>
            <a:normAutofit/>
          </a:bodyPr>
          <a:lstStyle/>
          <a:p>
            <a:pPr algn="r"/>
            <a:r>
              <a:rPr lang="ar-EG" sz="3200" b="1" u="sng" dirty="0" smtClean="0"/>
              <a:t>كيفيه حساب طول الضربه</a:t>
            </a:r>
            <a:endParaRPr lang="en-US" sz="3200" b="1" u="sng" dirty="0"/>
          </a:p>
        </p:txBody>
      </p:sp>
    </p:spTree>
    <p:extLst>
      <p:ext uri="{BB962C8B-B14F-4D97-AF65-F5344CB8AC3E}">
        <p14:creationId xmlns:p14="http://schemas.microsoft.com/office/powerpoint/2010/main" val="3429148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r" rtl="1">
              <a:buNone/>
            </a:pPr>
            <a:endParaRPr lang="ar-EG" dirty="0" smtClean="0"/>
          </a:p>
          <a:p>
            <a:pPr marL="0" indent="0" algn="ctr" rtl="1">
              <a:buNone/>
            </a:pPr>
            <a:endParaRPr lang="ar-EG" dirty="0"/>
          </a:p>
          <a:p>
            <a:pPr marL="0" indent="0" algn="ctr" rtl="1">
              <a:buNone/>
            </a:pPr>
            <a:r>
              <a:rPr lang="ar-EG" dirty="0" smtClean="0"/>
              <a:t>عند سباحه 50 متر تم حساب عدد الدورات للسباح 28 دوره ذراع احسب طول الضربه للسباح</a:t>
            </a:r>
            <a:endParaRPr lang="en-US" dirty="0"/>
          </a:p>
        </p:txBody>
      </p:sp>
      <p:sp>
        <p:nvSpPr>
          <p:cNvPr id="2" name="Title 1"/>
          <p:cNvSpPr>
            <a:spLocks noGrp="1"/>
          </p:cNvSpPr>
          <p:nvPr>
            <p:ph type="title"/>
          </p:nvPr>
        </p:nvSpPr>
        <p:spPr/>
        <p:txBody>
          <a:bodyPr/>
          <a:lstStyle/>
          <a:p>
            <a:pPr algn="r"/>
            <a:r>
              <a:rPr lang="ar-EG" u="sng" dirty="0" smtClean="0"/>
              <a:t>نشاط</a:t>
            </a:r>
            <a:endParaRPr lang="en-US" u="sng" dirty="0"/>
          </a:p>
        </p:txBody>
      </p:sp>
    </p:spTree>
    <p:extLst>
      <p:ext uri="{BB962C8B-B14F-4D97-AF65-F5344CB8AC3E}">
        <p14:creationId xmlns:p14="http://schemas.microsoft.com/office/powerpoint/2010/main" val="2020439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marL="0" indent="0" algn="r" rtl="1">
              <a:buNone/>
            </a:pPr>
            <a:r>
              <a:rPr lang="ar-EG" sz="2400" b="1" dirty="0" smtClean="0"/>
              <a:t>تعريفها : </a:t>
            </a:r>
            <a:r>
              <a:rPr lang="ar-EG" sz="2400" dirty="0" smtClean="0"/>
              <a:t>هو </a:t>
            </a:r>
            <a:r>
              <a:rPr lang="ar-EG" sz="2400" dirty="0"/>
              <a:t>عدد الضربات التي ينجزها السباح </a:t>
            </a:r>
            <a:r>
              <a:rPr lang="ar-EG" sz="2400" dirty="0" smtClean="0"/>
              <a:t>خلال الثانيه الواحده </a:t>
            </a:r>
          </a:p>
          <a:p>
            <a:pPr marL="0" indent="0" algn="r" rtl="1">
              <a:buNone/>
            </a:pPr>
            <a:r>
              <a:rPr lang="ar-EG" sz="2400" b="1" dirty="0" smtClean="0">
                <a:cs typeface="+mj-cs"/>
              </a:rPr>
              <a:t>خصائصها :</a:t>
            </a:r>
          </a:p>
          <a:p>
            <a:pPr algn="just" rtl="1">
              <a:buFontTx/>
              <a:buChar char="-"/>
            </a:pPr>
            <a:r>
              <a:rPr lang="ar-EG" sz="2400" dirty="0" smtClean="0"/>
              <a:t>ان </a:t>
            </a:r>
            <a:r>
              <a:rPr lang="ar-EG" sz="2400" dirty="0"/>
              <a:t>تكرار الضربة يعتمد على الزمن المستغرق في إنجاز كل </a:t>
            </a:r>
            <a:r>
              <a:rPr lang="ar-EG" sz="2400" dirty="0" smtClean="0"/>
              <a:t>مرحله من مراحل حركات الذراعين (المرحله الاساسيه والمرحله الرجوعيه ) </a:t>
            </a:r>
            <a:r>
              <a:rPr lang="ar-EG" sz="2400" dirty="0"/>
              <a:t>وفي السباحة </a:t>
            </a:r>
            <a:r>
              <a:rPr lang="ar-EG" sz="2400" dirty="0" smtClean="0"/>
              <a:t>الحرة </a:t>
            </a:r>
            <a:r>
              <a:rPr lang="ar-EG" sz="2400" dirty="0"/>
              <a:t>فان </a:t>
            </a:r>
            <a:r>
              <a:rPr lang="ar-EG" sz="2400" dirty="0" smtClean="0"/>
              <a:t>المرحله الرجوعيه يكون </a:t>
            </a:r>
            <a:r>
              <a:rPr lang="ar-EG" sz="2400" dirty="0"/>
              <a:t>اقصر زمنا من </a:t>
            </a:r>
            <a:r>
              <a:rPr lang="ar-EG" sz="2400" dirty="0" smtClean="0"/>
              <a:t>المرحله الاساسيه  </a:t>
            </a:r>
            <a:r>
              <a:rPr lang="ar-EG" sz="2400" dirty="0"/>
              <a:t>بسبب قلة قوة المقاومة المواجهة للذراع عندما تتحرك في الهواء مقارنة بمقاومة الماء للذراع في </a:t>
            </a:r>
            <a:r>
              <a:rPr lang="ar-EG" sz="2400" dirty="0" smtClean="0"/>
              <a:t>المرحله الاسيه ، </a:t>
            </a:r>
          </a:p>
          <a:p>
            <a:pPr algn="just" rtl="1">
              <a:buFontTx/>
              <a:buChar char="-"/>
            </a:pPr>
            <a:r>
              <a:rPr lang="ar-EG" sz="2400" dirty="0" smtClean="0"/>
              <a:t>ولغرض </a:t>
            </a:r>
            <a:r>
              <a:rPr lang="ar-EG" sz="2400" dirty="0"/>
              <a:t>زيادة تكرار الضربة فيجب الاتجاه إلى تقليل زمن الضربة الواحدة من خلال تقليل زمني </a:t>
            </a:r>
            <a:r>
              <a:rPr lang="ar-EG" sz="2400" dirty="0" smtClean="0"/>
              <a:t>المرحله الاساسيه والمرحله الرجوعيه ،</a:t>
            </a:r>
          </a:p>
          <a:p>
            <a:pPr algn="just" rtl="1">
              <a:buFontTx/>
              <a:buChar char="-"/>
            </a:pPr>
            <a:r>
              <a:rPr lang="ar-EG" sz="2400" dirty="0" smtClean="0"/>
              <a:t>إن المرحله الاساسيه يجب </a:t>
            </a:r>
            <a:r>
              <a:rPr lang="ar-EG" sz="2400" dirty="0"/>
              <a:t>إن تعمل فيه الذراع بمدى حركي أوسع أي لمسافة أطول (زمن اكبر نسبيا) لزيادة القوى الدافعة، إذ يكون الاحتكام هنا إلى مبدأ ميكانيكي مهم وهو </a:t>
            </a:r>
            <a:r>
              <a:rPr lang="ar-EG" sz="2400" dirty="0" smtClean="0"/>
              <a:t>الدفع . </a:t>
            </a:r>
          </a:p>
          <a:p>
            <a:pPr algn="just" rtl="1">
              <a:buFontTx/>
              <a:buChar char="-"/>
            </a:pPr>
            <a:r>
              <a:rPr lang="ar-EG" sz="2400" dirty="0" smtClean="0">
                <a:cs typeface="+mj-cs"/>
              </a:rPr>
              <a:t>اذ ان الدفع = القوه </a:t>
            </a:r>
            <a:r>
              <a:rPr lang="en-US" sz="2400" dirty="0" smtClean="0">
                <a:cs typeface="+mj-cs"/>
              </a:rPr>
              <a:t>X</a:t>
            </a:r>
            <a:r>
              <a:rPr lang="ar-EG" sz="2400" dirty="0" smtClean="0">
                <a:cs typeface="+mj-cs"/>
              </a:rPr>
              <a:t> الزمن </a:t>
            </a:r>
          </a:p>
          <a:p>
            <a:pPr algn="just" rtl="1">
              <a:buFontTx/>
              <a:buChar char="-"/>
            </a:pPr>
            <a:r>
              <a:rPr lang="ar-EG" sz="2400" dirty="0"/>
              <a:t>لذلك يتم الاتجاه كليا نحو تقليل زمن </a:t>
            </a:r>
            <a:r>
              <a:rPr lang="ar-EG" sz="2400" dirty="0" smtClean="0"/>
              <a:t>المرحله الرجوعيه وذلك </a:t>
            </a:r>
            <a:r>
              <a:rPr lang="ar-EG" sz="2400" dirty="0"/>
              <a:t>من خلال موضع اليد والساعد والذراع بالنسبة لمحور الكتف، فكلما قل عزم القصور الذاتي للذراع كلما قلت الفترة الزمنية لتحريكها في مدى </a:t>
            </a:r>
            <a:r>
              <a:rPr lang="ar-EG" sz="2400" dirty="0" smtClean="0"/>
              <a:t>معين</a:t>
            </a:r>
          </a:p>
          <a:p>
            <a:pPr algn="just" rtl="1">
              <a:buFontTx/>
              <a:buChar char="-"/>
            </a:pPr>
            <a:r>
              <a:rPr lang="ar-EG" sz="2400" dirty="0"/>
              <a:t>إن متوسط زمن الضربة الواحدة لدى أبطال العالم في السباحة الحرة للمسافات القصيرة هي بحدود (0,95 ثانية) تقريبا ويزداد هذا الزمن ليصبح بحدود (1,35 ثانية) بالنسبة لسباحي الحرة للمسافات المتوسطة.</a:t>
            </a:r>
            <a:endParaRPr lang="ar-EG" sz="2400" dirty="0" smtClean="0">
              <a:cs typeface="+mj-cs"/>
            </a:endParaRPr>
          </a:p>
        </p:txBody>
      </p:sp>
      <p:sp>
        <p:nvSpPr>
          <p:cNvPr id="2" name="Title 1"/>
          <p:cNvSpPr>
            <a:spLocks noGrp="1"/>
          </p:cNvSpPr>
          <p:nvPr>
            <p:ph type="title"/>
          </p:nvPr>
        </p:nvSpPr>
        <p:spPr/>
        <p:txBody>
          <a:bodyPr>
            <a:normAutofit/>
          </a:bodyPr>
          <a:lstStyle/>
          <a:p>
            <a:pPr algn="r" rtl="1"/>
            <a:r>
              <a:rPr lang="ar-EG" sz="2800" b="1" dirty="0" smtClean="0"/>
              <a:t>معدل تردد </a:t>
            </a:r>
            <a:r>
              <a:rPr lang="ar-EG" sz="2800" b="1" dirty="0"/>
              <a:t>الضربة </a:t>
            </a:r>
            <a:r>
              <a:rPr lang="en-US" sz="2800" b="1" dirty="0" smtClean="0"/>
              <a:t>stroke </a:t>
            </a:r>
            <a:r>
              <a:rPr lang="en-US" sz="2800" b="1" dirty="0"/>
              <a:t>frequency </a:t>
            </a:r>
            <a:r>
              <a:rPr lang="en-US" sz="2800" b="1" dirty="0" smtClean="0"/>
              <a:t>:</a:t>
            </a:r>
            <a:endParaRPr lang="en-US" sz="2800" b="1" dirty="0"/>
          </a:p>
        </p:txBody>
      </p:sp>
    </p:spTree>
    <p:extLst>
      <p:ext uri="{BB962C8B-B14F-4D97-AF65-F5344CB8AC3E}">
        <p14:creationId xmlns:p14="http://schemas.microsoft.com/office/powerpoint/2010/main" val="4038859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r" rtl="1">
              <a:buNone/>
            </a:pPr>
            <a:r>
              <a:rPr lang="ar-EG" dirty="0" smtClean="0">
                <a:cs typeface="+mj-cs"/>
              </a:rPr>
              <a:t> </a:t>
            </a:r>
          </a:p>
          <a:p>
            <a:pPr marL="0" indent="0" algn="r" rtl="1">
              <a:buNone/>
            </a:pPr>
            <a:r>
              <a:rPr lang="ar-EG" sz="2800" dirty="0" smtClean="0">
                <a:cs typeface="+mj-cs"/>
              </a:rPr>
              <a:t>تحسب معدل تردد الضربات من المعادله التاليه :</a:t>
            </a:r>
          </a:p>
          <a:p>
            <a:pPr marL="0" indent="0" algn="ctr" rtl="1">
              <a:buNone/>
            </a:pPr>
            <a:r>
              <a:rPr lang="ar-EG" sz="2400" dirty="0" smtClean="0"/>
              <a:t>60 ث ÷ زمن الدوره الواحده </a:t>
            </a:r>
          </a:p>
          <a:p>
            <a:pPr marL="0" indent="0" algn="ctr" rtl="1">
              <a:buNone/>
            </a:pPr>
            <a:endParaRPr lang="ar-EG" dirty="0" smtClean="0">
              <a:cs typeface="+mj-cs"/>
            </a:endParaRPr>
          </a:p>
          <a:p>
            <a:pPr marL="0" indent="0" algn="ctr" rtl="1">
              <a:buNone/>
            </a:pPr>
            <a:r>
              <a:rPr lang="ar-EG" sz="2400" dirty="0" smtClean="0">
                <a:cs typeface="+mj-cs"/>
              </a:rPr>
              <a:t>زمن الدوره الواحده = زمن السباحه الكليه ÷ عدد الضربات </a:t>
            </a:r>
          </a:p>
          <a:p>
            <a:pPr marL="0" indent="0" algn="ctr" rtl="1">
              <a:buNone/>
            </a:pPr>
            <a:endParaRPr lang="ar-EG" dirty="0" smtClean="0">
              <a:cs typeface="+mj-cs"/>
            </a:endParaRPr>
          </a:p>
          <a:p>
            <a:pPr marL="0" indent="0" algn="r" rtl="1">
              <a:buNone/>
            </a:pPr>
            <a:endParaRPr lang="ar-EG" dirty="0" smtClean="0">
              <a:cs typeface="+mj-cs"/>
            </a:endParaRPr>
          </a:p>
        </p:txBody>
      </p:sp>
      <p:sp>
        <p:nvSpPr>
          <p:cNvPr id="2" name="Title 1"/>
          <p:cNvSpPr>
            <a:spLocks noGrp="1"/>
          </p:cNvSpPr>
          <p:nvPr>
            <p:ph type="title"/>
          </p:nvPr>
        </p:nvSpPr>
        <p:spPr/>
        <p:txBody>
          <a:bodyPr>
            <a:normAutofit/>
          </a:bodyPr>
          <a:lstStyle/>
          <a:p>
            <a:pPr algn="r"/>
            <a:r>
              <a:rPr lang="ar-EG" sz="3200" u="sng" dirty="0">
                <a:latin typeface="+mn-lt"/>
                <a:ea typeface="+mn-ea"/>
              </a:rPr>
              <a:t>كيفيه حسب معدل تردد الضربات </a:t>
            </a:r>
            <a:endParaRPr lang="en-US" sz="3200" u="sng" dirty="0">
              <a:latin typeface="+mn-lt"/>
              <a:ea typeface="+mn-ea"/>
            </a:endParaRPr>
          </a:p>
        </p:txBody>
      </p:sp>
    </p:spTree>
    <p:extLst>
      <p:ext uri="{BB962C8B-B14F-4D97-AF65-F5344CB8AC3E}">
        <p14:creationId xmlns:p14="http://schemas.microsoft.com/office/powerpoint/2010/main" val="3465666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r" rtl="1">
              <a:buNone/>
            </a:pPr>
            <a:r>
              <a:rPr lang="ar-EG" dirty="0" smtClean="0"/>
              <a:t>سباح قام بقطع مسافه 25 متر في زمن قدره 13 ث بعدد دورات للذراع الواحد 14دوره للذراع </a:t>
            </a:r>
          </a:p>
          <a:p>
            <a:pPr marL="0" indent="0" algn="r" rtl="1">
              <a:buNone/>
            </a:pPr>
            <a:r>
              <a:rPr lang="ar-EG" dirty="0" smtClean="0"/>
              <a:t>المطلوب احسب </a:t>
            </a:r>
          </a:p>
          <a:p>
            <a:pPr marL="0" indent="0" algn="r" rtl="1">
              <a:buNone/>
            </a:pPr>
            <a:r>
              <a:rPr lang="ar-EG" dirty="0" smtClean="0"/>
              <a:t>1- متوسط طول الضربه </a:t>
            </a:r>
          </a:p>
          <a:p>
            <a:pPr marL="0" indent="0" algn="r" rtl="1">
              <a:buNone/>
            </a:pPr>
            <a:r>
              <a:rPr lang="ar-EG" dirty="0" smtClean="0"/>
              <a:t>2- زمن الدوره الواحده </a:t>
            </a:r>
          </a:p>
          <a:p>
            <a:pPr marL="0" indent="0" algn="r" rtl="1">
              <a:buNone/>
            </a:pPr>
            <a:r>
              <a:rPr lang="ar-EG" dirty="0" smtClean="0"/>
              <a:t>3- معدل تردد الضربات </a:t>
            </a:r>
          </a:p>
          <a:p>
            <a:pPr marL="0" indent="0" algn="r" rtl="1">
              <a:buNone/>
            </a:pPr>
            <a:endParaRPr lang="en-US" dirty="0"/>
          </a:p>
        </p:txBody>
      </p:sp>
      <p:sp>
        <p:nvSpPr>
          <p:cNvPr id="2" name="Title 1"/>
          <p:cNvSpPr>
            <a:spLocks noGrp="1"/>
          </p:cNvSpPr>
          <p:nvPr>
            <p:ph type="title"/>
          </p:nvPr>
        </p:nvSpPr>
        <p:spPr/>
        <p:txBody>
          <a:bodyPr/>
          <a:lstStyle/>
          <a:p>
            <a:pPr algn="r"/>
            <a:r>
              <a:rPr lang="ar-EG" dirty="0" smtClean="0"/>
              <a:t>نشاط :</a:t>
            </a:r>
            <a:endParaRPr lang="en-US" dirty="0"/>
          </a:p>
        </p:txBody>
      </p:sp>
    </p:spTree>
    <p:extLst>
      <p:ext uri="{BB962C8B-B14F-4D97-AF65-F5344CB8AC3E}">
        <p14:creationId xmlns:p14="http://schemas.microsoft.com/office/powerpoint/2010/main" val="37079160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243</TotalTime>
  <Words>1334</Words>
  <Application>Microsoft Office PowerPoint</Application>
  <PresentationFormat>On-screen Show (4:3)</PresentationFormat>
  <Paragraphs>75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                 جامعه بنها         كليه التربيه الرياضيه  تطبيقات ونظريات الرياضات المائيه</vt:lpstr>
      <vt:lpstr>بسم الله الرحمن الرحيم</vt:lpstr>
      <vt:lpstr>السرعه الخطيه للسباح</vt:lpstr>
      <vt:lpstr> stroke lengthطول الضربه :</vt:lpstr>
      <vt:lpstr>كيفيه حساب طول الضربه</vt:lpstr>
      <vt:lpstr>نشاط</vt:lpstr>
      <vt:lpstr>معدل تردد الضربة stroke frequency :</vt:lpstr>
      <vt:lpstr>كيفيه حسب معدل تردد الضربات </vt:lpstr>
      <vt:lpstr>نشاط :</vt:lpstr>
      <vt:lpstr>كفاءه الضربات ومعدل السرعه :</vt:lpstr>
      <vt:lpstr>العلاقه بين طول الضربه ومعدل تردد الضربات </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dc:title>
  <dc:creator>LENOVO</dc:creator>
  <cp:lastModifiedBy>LENOVO</cp:lastModifiedBy>
  <cp:revision>21</cp:revision>
  <dcterms:created xsi:type="dcterms:W3CDTF">2006-08-16T00:00:00Z</dcterms:created>
  <dcterms:modified xsi:type="dcterms:W3CDTF">2020-03-16T21:38:49Z</dcterms:modified>
</cp:coreProperties>
</file>