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56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A6E3-9092-4687-9256-507F243680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2D23-F9B1-40BF-B16E-8892F00E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0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A6E3-9092-4687-9256-507F243680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2D23-F9B1-40BF-B16E-8892F00E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2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A6E3-9092-4687-9256-507F243680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2D23-F9B1-40BF-B16E-8892F00E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6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6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3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1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3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74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7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1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A6E3-9092-4687-9256-507F243680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2D23-F9B1-40BF-B16E-8892F00E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8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5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A6E3-9092-4687-9256-507F243680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2D23-F9B1-40BF-B16E-8892F00E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1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A6E3-9092-4687-9256-507F243680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2D23-F9B1-40BF-B16E-8892F00E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9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A6E3-9092-4687-9256-507F243680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2D23-F9B1-40BF-B16E-8892F00E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4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A6E3-9092-4687-9256-507F243680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2D23-F9B1-40BF-B16E-8892F00E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6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A6E3-9092-4687-9256-507F243680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2D23-F9B1-40BF-B16E-8892F00E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8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A6E3-9092-4687-9256-507F243680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2D23-F9B1-40BF-B16E-8892F00E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0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A6E3-9092-4687-9256-507F243680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B2D23-F9B1-40BF-B16E-8892F00E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A6E3-9092-4687-9256-507F2436805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B2D23-F9B1-40BF-B16E-8892F00EE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4FB1607-2FFD-4D38-9CA8-220E49BE2517}" type="datetimeFigureOut">
              <a:rPr lang="ar-EG" smtClean="0">
                <a:solidFill>
                  <a:prstClr val="white">
                    <a:tint val="75000"/>
                  </a:prstClr>
                </a:solidFill>
              </a:rPr>
              <a:pPr rtl="1"/>
              <a:t>03/08/1441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EFC4AC9-6F9D-4769-87D3-A3E38FA5D801}" type="slidenum">
              <a:rPr lang="ar-EG" smtClean="0">
                <a:solidFill>
                  <a:prstClr val="white">
                    <a:tint val="75000"/>
                  </a:prstClr>
                </a:solidFill>
              </a:rPr>
              <a:pPr rtl="1"/>
              <a:t>‹#›</a:t>
            </a:fld>
            <a:endParaRPr lang="ar-EG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ln w="317500"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20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vo tech\Desktop\IMG-20200327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7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"/>
            <a:ext cx="187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7000" y="1600200"/>
            <a:ext cx="1876425" cy="4572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1200" b="1" dirty="0">
                <a:solidFill>
                  <a:srgbClr val="000000"/>
                </a:solidFill>
                <a:latin typeface="Garamond"/>
              </a:rPr>
              <a:t>كلية</a:t>
            </a:r>
            <a:r>
              <a:rPr lang="ar-EG" sz="1400" b="1" dirty="0">
                <a:solidFill>
                  <a:srgbClr val="000000"/>
                </a:solidFill>
                <a:latin typeface="Garamond"/>
              </a:rPr>
              <a:t> التربية الرياضية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1400" b="1" dirty="0">
                <a:solidFill>
                  <a:srgbClr val="000000"/>
                </a:solidFill>
                <a:latin typeface="Garamond"/>
              </a:rPr>
              <a:t>قسم علوم الصحة الرياضية</a:t>
            </a:r>
            <a:endParaRPr lang="en-US" sz="1400" b="1" dirty="0">
              <a:solidFill>
                <a:srgbClr val="000000"/>
              </a:solidFill>
              <a:latin typeface="Garamond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76400" y="914400"/>
            <a:ext cx="2667000" cy="13716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dirty="0">
                <a:solidFill>
                  <a:prstClr val="black"/>
                </a:solidFill>
                <a:latin typeface="Verdana"/>
                <a:cs typeface="Tahoma"/>
              </a:rPr>
              <a:t>الفرقة الرابعة</a:t>
            </a:r>
          </a:p>
          <a:p>
            <a:pPr lvl="0" algn="ctr" rtl="1">
              <a:defRPr/>
            </a:pPr>
            <a:r>
              <a:rPr lang="ar-EG" dirty="0">
                <a:solidFill>
                  <a:prstClr val="black"/>
                </a:solidFill>
                <a:latin typeface="Verdana"/>
                <a:cs typeface="Tahoma"/>
              </a:rPr>
              <a:t>شعبة أدارة رياضية</a:t>
            </a: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438400"/>
            <a:ext cx="5562600" cy="1676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sz="3200" dirty="0">
                <a:solidFill>
                  <a:prstClr val="black"/>
                </a:solidFill>
                <a:latin typeface="Verdana"/>
                <a:cs typeface="Tahoma"/>
              </a:rPr>
              <a:t>المحاضرة </a:t>
            </a:r>
            <a:r>
              <a:rPr lang="ar-EG" sz="3200" dirty="0" smtClean="0">
                <a:solidFill>
                  <a:prstClr val="black"/>
                </a:solidFill>
                <a:latin typeface="Verdana"/>
                <a:cs typeface="Tahoma"/>
              </a:rPr>
              <a:t>الخامسة</a:t>
            </a:r>
            <a:endParaRPr lang="ar-EG" sz="3200" dirty="0">
              <a:solidFill>
                <a:prstClr val="black"/>
              </a:solidFill>
              <a:latin typeface="Verdana"/>
              <a:cs typeface="Tahoma"/>
            </a:endParaRPr>
          </a:p>
          <a:p>
            <a:pPr lvl="0" algn="ctr" rtl="1">
              <a:defRPr/>
            </a:pPr>
            <a:r>
              <a:rPr lang="ar-EG" sz="3200" dirty="0">
                <a:solidFill>
                  <a:prstClr val="black"/>
                </a:solidFill>
                <a:latin typeface="Verdana"/>
                <a:cs typeface="Tahoma"/>
              </a:rPr>
              <a:t>تغذية للرياضيين</a:t>
            </a:r>
            <a:endParaRPr lang="en-US" sz="32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4572000"/>
            <a:ext cx="70104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ar-EG" sz="2800" dirty="0">
                <a:solidFill>
                  <a:prstClr val="black"/>
                </a:solidFill>
                <a:latin typeface="Verdana"/>
                <a:cs typeface="Tahoma"/>
              </a:rPr>
              <a:t>د /  عمرو سعيد إبراهيم</a:t>
            </a:r>
            <a:endParaRPr lang="en-US" sz="2800" dirty="0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6069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9040"/>
            <a:ext cx="8784976" cy="55707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4400" b="1" u="sng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حساب الكربوهيدرات والبروتين والدهون :- </a:t>
            </a:r>
          </a:p>
          <a:p>
            <a:pPr algn="r" rtl="1"/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حساب (</a:t>
            </a:r>
            <a:r>
              <a:rPr lang="en-US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AMR</a:t>
            </a: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معدل الحرق الأساسي إثناء المجهود بنحسب علي أساسه نسب الكربوهيدرات والبروتين والدهون ، وهناك نسب ثابتة لانها الافضل تجريبياً ولكن لكل حالة نسب معينة وفقاً لنوع الرياضة والسن والنشاط والحالة فعلى سبيل المثال :</a:t>
            </a:r>
          </a:p>
          <a:p>
            <a:pPr algn="r" rtl="1"/>
            <a:endParaRPr lang="ar-EG" sz="3600" b="1" dirty="0">
              <a:solidFill>
                <a:prstClr val="black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/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</a:t>
            </a:r>
            <a:r>
              <a:rPr lang="ar-EG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كربوهيدرات</a:t>
            </a: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</a:t>
            </a:r>
            <a:r>
              <a:rPr lang="ar-EG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بروتين</a:t>
            </a:r>
            <a:r>
              <a:rPr lang="ar-EG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</a:t>
            </a:r>
            <a:r>
              <a:rPr lang="ar-EG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دهون</a:t>
            </a:r>
            <a:r>
              <a:rPr lang="ar-EG" sz="3600" b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r" rtl="1"/>
            <a:r>
              <a:rPr lang="ar-EG" sz="36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</a:t>
            </a:r>
            <a:r>
              <a:rPr lang="ar-EG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50%                            30%                      20%</a:t>
            </a:r>
          </a:p>
          <a:p>
            <a:pPr algn="r" rtl="1"/>
            <a:r>
              <a:rPr lang="ar-EG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45%                             35%                     20%</a:t>
            </a:r>
          </a:p>
          <a:p>
            <a:pPr algn="r" rtl="1"/>
            <a:r>
              <a:rPr lang="ar-EG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60%                             30%                      10%</a:t>
            </a:r>
          </a:p>
          <a:p>
            <a:pPr algn="r" rtl="1"/>
            <a:r>
              <a:rPr lang="ar-EG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65%                             25%                      10%</a:t>
            </a:r>
            <a:endParaRPr lang="ar-EG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339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1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4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58901"/>
            <a:ext cx="864096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4400" b="1" u="sng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احتياجات الشخص العادي في اليوم من المواد الغذائية :-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40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الكربوهيدرات  من  45% - 65% 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40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البروتين  من  20% - 35%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40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الدهون  من  10% - 25% </a:t>
            </a:r>
          </a:p>
          <a:p>
            <a:pPr algn="r" rtl="1"/>
            <a:r>
              <a:rPr lang="ar-EG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/>
              </a:rPr>
              <a:t></a:t>
            </a:r>
            <a:r>
              <a:rPr lang="ar-EG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/>
              </a:rPr>
              <a:t> تتوقف تحديد هذه النسب وفقاً لكل حالة . </a:t>
            </a:r>
            <a:endParaRPr lang="ar-EG" sz="36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1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96336" y="188640"/>
            <a:ext cx="1296144" cy="64807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908720"/>
            <a:ext cx="85689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حساب نسبة الكربوهيدرات والبروتين والدهون لشخص (</a:t>
            </a:r>
            <a:r>
              <a:rPr lang="en-US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AMR</a:t>
            </a:r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عنده 2200 سعر حراري .</a:t>
            </a:r>
          </a:p>
        </p:txBody>
      </p:sp>
      <p:sp>
        <p:nvSpPr>
          <p:cNvPr id="7" name="Oval 6"/>
          <p:cNvSpPr/>
          <p:nvPr/>
        </p:nvSpPr>
        <p:spPr>
          <a:xfrm>
            <a:off x="7596336" y="1628800"/>
            <a:ext cx="1296144" cy="64807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3875" y="2113692"/>
            <a:ext cx="24482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2200 سعر حراري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440160" y="2636912"/>
            <a:ext cx="60121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57280" y="2636912"/>
            <a:ext cx="0" cy="412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91630" y="2636912"/>
            <a:ext cx="0" cy="4310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03648" y="2636912"/>
            <a:ext cx="0" cy="377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17120" y="3067939"/>
            <a:ext cx="288032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50% كربوهيدرات</a:t>
            </a:r>
          </a:p>
          <a:p>
            <a:pPr algn="ctr" rtl="1"/>
            <a:r>
              <a:rPr lang="ar-EG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 جرام تعطي 4 سعر حراري)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1827" y="3067939"/>
            <a:ext cx="288032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30% بروتين</a:t>
            </a:r>
          </a:p>
          <a:p>
            <a:pPr algn="ctr" rtl="1"/>
            <a:r>
              <a:rPr lang="ar-EG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 جرام يعطي 4 سعر حراري)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084213"/>
            <a:ext cx="2880320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EG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20% دهون</a:t>
            </a:r>
          </a:p>
          <a:p>
            <a:pPr algn="ctr" rtl="1"/>
            <a:r>
              <a:rPr lang="ar-EG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 جرام يعطي 9 سعر حراري)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7504" y="4165461"/>
                <a:ext cx="8928992" cy="19278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ar-EG" sz="25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1- الكربوهيدرات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EG" sz="2500" b="1" i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EG" sz="2500" b="1">
                            <a:solidFill>
                              <a:prstClr val="black"/>
                            </a:solidFill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m:t>%</m:t>
                        </m:r>
                        <m:r>
                          <m:rPr>
                            <m:nor/>
                          </m:rPr>
                          <a:rPr lang="ar-EG" sz="2500" b="1">
                            <a:solidFill>
                              <a:prstClr val="black"/>
                            </a:solidFill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m:t>50 </m:t>
                        </m:r>
                        <m:r>
                          <a:rPr lang="ar-EG" sz="2500" b="1">
                            <a:solidFill>
                              <a:prstClr val="black"/>
                            </a:solidFill>
                            <a:latin typeface="Cambria Math"/>
                            <a:cs typeface="Arabic Typesetting" panose="03020402040406030203" pitchFamily="66" charset="-78"/>
                          </a:rPr>
                          <m:t>× </m:t>
                        </m:r>
                        <m:r>
                          <m:rPr>
                            <m:nor/>
                          </m:rPr>
                          <a:rPr lang="ar-EG" sz="2500" b="1">
                            <a:solidFill>
                              <a:prstClr val="black"/>
                            </a:solidFill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m:t>2200</m:t>
                        </m:r>
                      </m:num>
                      <m:den>
                        <m:r>
                          <m:rPr>
                            <m:nor/>
                          </m:rPr>
                          <a:rPr lang="ar-EG" sz="2500" b="1">
                            <a:solidFill>
                              <a:prstClr val="black"/>
                            </a:solidFill>
                            <a:latin typeface="Sakkal Majalla" panose="02000000000000000000" pitchFamily="2" charset="-78"/>
                            <a:cs typeface="Sakkal Majalla" panose="02000000000000000000" pitchFamily="2" charset="-78"/>
                          </a:rPr>
                          <m:t>100</m:t>
                        </m:r>
                      </m:den>
                    </m:f>
                  </m:oMath>
                </a14:m>
                <a:r>
                  <a:rPr lang="ar-EG" sz="25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= 1100 هنقسم على 4 </a:t>
                </a:r>
                <a:r>
                  <a:rPr lang="ar-EG" sz="25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(علشان نحول النسبة لجرامات)  =  </a:t>
                </a:r>
                <a:r>
                  <a:rPr lang="ar-EG" sz="25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275جرام</a:t>
                </a:r>
              </a:p>
              <a:p>
                <a:pPr algn="r" rtl="1"/>
                <a:r>
                  <a:rPr lang="ar-EG" sz="25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2- البروتين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EG" sz="2500" b="1" i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EG" sz="2500" b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  <m:t>%</m:t>
                        </m:r>
                        <m:r>
                          <m:rPr>
                            <m:nor/>
                          </m:rPr>
                          <a:rPr lang="ar-EG" sz="2500" b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  <m:t>30 </m:t>
                        </m:r>
                        <m:r>
                          <a:rPr lang="ar-EG" sz="2500" b="1" i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  <m:t>× </m:t>
                        </m:r>
                        <m:r>
                          <m:rPr>
                            <m:nor/>
                          </m:rPr>
                          <a:rPr lang="ar-EG" sz="2500" b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  <m:t>2200</m:t>
                        </m:r>
                      </m:num>
                      <m:den>
                        <m:r>
                          <m:rPr>
                            <m:nor/>
                          </m:rPr>
                          <a:rPr lang="ar-EG" sz="2500" b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  <m:t>100</m:t>
                        </m:r>
                      </m:den>
                    </m:f>
                  </m:oMath>
                </a14:m>
                <a:r>
                  <a:rPr lang="ar-EG" sz="25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= 660 هنقسم على 4 </a:t>
                </a:r>
                <a:r>
                  <a:rPr lang="ar-EG" sz="25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(علشان نحول النسبة لجرامات)  =   </a:t>
                </a:r>
                <a:r>
                  <a:rPr lang="ar-EG" sz="25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165 جرام </a:t>
                </a:r>
              </a:p>
              <a:p>
                <a:pPr algn="r" rtl="1"/>
                <a:r>
                  <a:rPr lang="ar-EG" sz="25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3- الدهون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EG" sz="2500" b="1" i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EG" sz="2500" b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  <m:t>%</m:t>
                        </m:r>
                        <m:r>
                          <m:rPr>
                            <m:nor/>
                          </m:rPr>
                          <a:rPr lang="ar-EG" sz="2500" b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  <m:t>20 </m:t>
                        </m:r>
                        <m:r>
                          <a:rPr lang="ar-EG" sz="2500" b="1" i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  <m:t>× </m:t>
                        </m:r>
                        <m:r>
                          <m:rPr>
                            <m:nor/>
                          </m:rPr>
                          <a:rPr lang="ar-EG" sz="2500" b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  <m:t>2200</m:t>
                        </m:r>
                      </m:num>
                      <m:den>
                        <m:r>
                          <m:rPr>
                            <m:nor/>
                          </m:rPr>
                          <a:rPr lang="ar-EG" sz="2500" b="1">
                            <a:solidFill>
                              <a:prstClr val="black"/>
                            </a:solidFill>
                            <a:latin typeface="Cambria Math"/>
                            <a:cs typeface="Sakkal Majalla" panose="02000000000000000000" pitchFamily="2" charset="-78"/>
                          </a:rPr>
                          <m:t>100</m:t>
                        </m:r>
                      </m:den>
                    </m:f>
                    <m:r>
                      <a:rPr lang="ar-EG" sz="2500" b="1">
                        <a:solidFill>
                          <a:prstClr val="black"/>
                        </a:solidFill>
                        <a:latin typeface="Cambria Math"/>
                        <a:cs typeface="Sakkal Majalla" panose="02000000000000000000" pitchFamily="2" charset="-78"/>
                      </a:rPr>
                      <m:t> </m:t>
                    </m:r>
                  </m:oMath>
                </a14:m>
                <a:r>
                  <a:rPr lang="ar-EG" sz="25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 = 440 هنقسم على 9 </a:t>
                </a:r>
                <a:r>
                  <a:rPr lang="ar-EG" sz="2500" b="1" dirty="0">
                    <a:solidFill>
                      <a:prstClr val="black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(علشان نحول النسبة لجرامات)  =  </a:t>
                </a:r>
                <a:r>
                  <a:rPr lang="ar-EG" sz="2500" b="1" dirty="0">
                    <a:solidFill>
                      <a:prstClr val="black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49 جرام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165461"/>
                <a:ext cx="8928992" cy="1927835"/>
              </a:xfrm>
              <a:prstGeom prst="rect">
                <a:avLst/>
              </a:prstGeom>
              <a:blipFill rotWithShape="1">
                <a:blip r:embed="rId4"/>
                <a:stretch>
                  <a:fillRect r="-1230" b="-5678"/>
                </a:stretch>
              </a:blipFill>
            </p:spPr>
            <p:txBody>
              <a:bodyPr/>
              <a:lstStyle/>
              <a:p>
                <a:r>
                  <a:rPr lang="ar-E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00200" y="264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4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094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/>
      <p:bldP spid="7" grpId="0" animBg="1"/>
      <p:bldP spid="8" grpId="0"/>
      <p:bldP spid="19" grpId="0"/>
      <p:bldP spid="20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60648"/>
            <a:ext cx="8928992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3600" b="1" u="sng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تخطيط الوجبات الغذائية من الكربوهيدرات والبروتين والدهون على مدار اليوم :- </a:t>
            </a:r>
          </a:p>
          <a:p>
            <a:pPr algn="r" rtl="1"/>
            <a:r>
              <a:rPr lang="ar-EG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فطار             سناك          غذاء            سناك             عشاء </a:t>
            </a:r>
          </a:p>
          <a:p>
            <a:pPr algn="r" rtl="1"/>
            <a:r>
              <a:rPr lang="ar-EG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    30%                  10%                30%                  10%                    20%</a:t>
            </a:r>
          </a:p>
          <a:p>
            <a:pPr algn="r" rtl="1"/>
            <a:r>
              <a:rPr lang="ar-EG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    25%                  10%                30%                  10%                     25%</a:t>
            </a:r>
          </a:p>
          <a:p>
            <a:pPr algn="r" rtl="1"/>
            <a:r>
              <a:rPr lang="ar-EG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   20%                  15%                30%                  15%                    20%    </a:t>
            </a:r>
          </a:p>
          <a:p>
            <a:pPr algn="r" rtl="1"/>
            <a:r>
              <a:rPr lang="ar-EG" sz="32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/>
              </a:rPr>
              <a:t> تختلف النسب تبعاً لكل حالة وفقاً للوزن والسن والنوع ودرجة النشاط الممارس </a:t>
            </a:r>
            <a:r>
              <a:rPr lang="ar-EG" sz="32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7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2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596336" y="188640"/>
            <a:ext cx="1296144" cy="64807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911622"/>
            <a:ext cx="842493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جاء شخص احتياجه اليومي من الكربوهيدرات 300 جرام ومن البروتين 100 جرام ومن الدهون 80 جرام . طلب منك تخطيط وجباته الغذائية علي مدار اليوم فماذا تفعل ؟ </a:t>
            </a:r>
          </a:p>
        </p:txBody>
      </p:sp>
      <p:sp>
        <p:nvSpPr>
          <p:cNvPr id="7" name="Oval 6"/>
          <p:cNvSpPr/>
          <p:nvPr/>
        </p:nvSpPr>
        <p:spPr>
          <a:xfrm>
            <a:off x="7596336" y="2060848"/>
            <a:ext cx="1296144" cy="64807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738" y="2708920"/>
            <a:ext cx="76225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نضع نسب مقترحة المناسبة للحالة وفقاًللوزن والسن والنوع ودرجة النشاط الممارس</a:t>
            </a:r>
          </a:p>
          <a:p>
            <a:pPr algn="r" rtl="1"/>
            <a:r>
              <a:rPr lang="ar-EG" sz="3200" b="1" dirty="0">
                <a:solidFill>
                  <a:prstClr val="black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تم اختيار النسب التالية :- 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51565"/>
              </p:ext>
            </p:extLst>
          </p:nvPr>
        </p:nvGraphicFramePr>
        <p:xfrm>
          <a:off x="395538" y="3970744"/>
          <a:ext cx="8280918" cy="2194560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1602794"/>
                <a:gridCol w="1157512"/>
                <a:gridCol w="1380153"/>
                <a:gridCol w="1380153"/>
                <a:gridCol w="1380153"/>
                <a:gridCol w="1380153"/>
              </a:tblGrid>
              <a:tr h="792088">
                <a:tc>
                  <a:txBody>
                    <a:bodyPr/>
                    <a:lstStyle/>
                    <a:p>
                      <a:pPr algn="ctr" rtl="1"/>
                      <a:endParaRPr lang="ar-EG" sz="1100" dirty="0" smtClean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EG" sz="24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العنصر الغذائي</a:t>
                      </a:r>
                      <a:endParaRPr lang="ar-EG" sz="24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فطار</a:t>
                      </a:r>
                    </a:p>
                    <a:p>
                      <a:pPr algn="ctr" rtl="1"/>
                      <a:r>
                        <a:rPr lang="ar-EG" sz="24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30%</a:t>
                      </a:r>
                      <a:endParaRPr lang="ar-EG" sz="24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سناك </a:t>
                      </a:r>
                    </a:p>
                    <a:p>
                      <a:pPr algn="ctr" rtl="1"/>
                      <a:r>
                        <a:rPr lang="ar-EG" sz="24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10%</a:t>
                      </a:r>
                      <a:endParaRPr lang="ar-EG" sz="24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ar-EG" sz="24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غذاء</a:t>
                      </a:r>
                    </a:p>
                    <a:p>
                      <a:pPr marL="0" algn="ctr" defTabSz="457200" rtl="1" eaLnBrk="1" latinLnBrk="0" hangingPunct="1"/>
                      <a:r>
                        <a:rPr lang="ar-EG" sz="24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30%</a:t>
                      </a:r>
                      <a:endParaRPr lang="ar-EG" sz="24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ar-EG" sz="24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سناك</a:t>
                      </a:r>
                    </a:p>
                    <a:p>
                      <a:pPr marL="0" algn="ctr" defTabSz="457200" rtl="1" eaLnBrk="1" latinLnBrk="0" hangingPunct="1"/>
                      <a:r>
                        <a:rPr lang="ar-EG" sz="24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10%</a:t>
                      </a:r>
                      <a:endParaRPr lang="ar-EG" sz="24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ar-EG" sz="24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عشاء</a:t>
                      </a:r>
                    </a:p>
                    <a:p>
                      <a:pPr marL="0" algn="ctr" defTabSz="457200" rtl="1" eaLnBrk="1" latinLnBrk="0" hangingPunct="1"/>
                      <a:r>
                        <a:rPr lang="ar-EG" sz="24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20%</a:t>
                      </a:r>
                      <a:endParaRPr lang="ar-EG" sz="24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28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كربوهيدرات</a:t>
                      </a:r>
                    </a:p>
                    <a:p>
                      <a:pPr marL="0" algn="ctr" defTabSz="457200" rtl="1" eaLnBrk="1" latinLnBrk="0" hangingPunct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بروتين</a:t>
                      </a:r>
                    </a:p>
                    <a:p>
                      <a:pPr marL="0" algn="ctr" defTabSz="457200" rtl="1" eaLnBrk="1" latinLnBrk="0" hangingPunct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دهون</a:t>
                      </a:r>
                      <a:endParaRPr lang="ar-EG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90 جرام</a:t>
                      </a:r>
                    </a:p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30 جرام</a:t>
                      </a:r>
                    </a:p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25 جرام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20 جرام</a:t>
                      </a:r>
                    </a:p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10 جرام</a:t>
                      </a:r>
                    </a:p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 جرام </a:t>
                      </a:r>
                      <a:endParaRPr lang="ar-EG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90 جرام</a:t>
                      </a:r>
                    </a:p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30 جرام </a:t>
                      </a:r>
                    </a:p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25 جرام</a:t>
                      </a:r>
                      <a:endParaRPr lang="ar-EG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20 جرام </a:t>
                      </a:r>
                    </a:p>
                    <a:p>
                      <a:pPr marL="0" algn="ctr" defTabSz="457200" rtl="1" eaLnBrk="1" latinLnBrk="0" hangingPunct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10 جرام </a:t>
                      </a:r>
                    </a:p>
                    <a:p>
                      <a:pPr marL="0" algn="ctr" defTabSz="457200" rtl="1" eaLnBrk="1" latinLnBrk="0" hangingPunct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 جرام </a:t>
                      </a:r>
                      <a:endParaRPr lang="ar-EG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70 جرام </a:t>
                      </a:r>
                    </a:p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20 جرام </a:t>
                      </a:r>
                    </a:p>
                    <a:p>
                      <a:pPr algn="ctr" rtl="1"/>
                      <a:r>
                        <a:rPr lang="ar-EG" sz="2800" b="1" kern="1200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20 جرام</a:t>
                      </a:r>
                      <a:endParaRPr lang="ar-EG" sz="2800" b="1" kern="1200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378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2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3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596336" y="188640"/>
            <a:ext cx="1296144" cy="64807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EG" sz="3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948784"/>
            <a:ext cx="8640960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EG" sz="3600" b="1" u="sng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إشتغلت كأخصائي تغذية في أحدي النوادي العريقة بالقاهرة وطلب منك تخطيط الوجبات الغذائية لستة لاعبين سباحة بالدرجة الأولى بالنادي والمتوقع حصولهم على ميداليات ذهبية في المنافسة القادمة وبياناتهم كالأتي :- </a:t>
            </a:r>
          </a:p>
          <a:p>
            <a:pPr algn="r" rtl="1"/>
            <a:endParaRPr lang="ar-EG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كان اللاعب الأول وزنه 75 كجم ونسبة الدهون 40%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كان اللاعب الثاني وزنه 72 كجم ونسبة الدهون 30%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كان اللاعب الثالث وزنه 70 كجم ونسبة الدهون 25%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كان اللاعب الرابع وزنه 73 كجم ونسبة الدهون 20%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كان اللاعب الخامس وزنه 74 كجم ونسبة الدهون 40%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EG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كان اللاعب السادس وزنه 75 كجم ونسبة الدهون 30%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6600" y="22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9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/>
      <a:bodyPr wrap="square" rtlCol="1">
        <a:spAutoFit/>
      </a:bodyPr>
      <a:lstStyle>
        <a:defPPr algn="ctr">
          <a:defRPr b="1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00B050"/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Simplified Arabic" panose="02020603050405020304" pitchFamily="18" charset="-78"/>
            <a:cs typeface="Simplified Arabic" panose="02020603050405020304" pitchFamily="18" charset="-78"/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511</Words>
  <Application>Microsoft Office PowerPoint</Application>
  <PresentationFormat>On-screen Show (4:3)</PresentationFormat>
  <Paragraphs>83</Paragraphs>
  <Slides>8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cavo tech</dc:creator>
  <cp:lastModifiedBy>cavo tech</cp:lastModifiedBy>
  <cp:revision>8</cp:revision>
  <dcterms:created xsi:type="dcterms:W3CDTF">2020-03-22T20:12:07Z</dcterms:created>
  <dcterms:modified xsi:type="dcterms:W3CDTF">2020-03-27T17:54:02Z</dcterms:modified>
</cp:coreProperties>
</file>