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3" r:id="rId3"/>
    <p:sldId id="256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E8C7-DFDD-4034-AC4B-FF2C4534E565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B6E5-48EB-4C21-9E7E-60AA73F9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48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E8C7-DFDD-4034-AC4B-FF2C4534E565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B6E5-48EB-4C21-9E7E-60AA73F9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36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E8C7-DFDD-4034-AC4B-FF2C4534E565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B6E5-48EB-4C21-9E7E-60AA73F9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21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1607-2FFD-4D38-9CA8-220E49BE2517}" type="datetimeFigureOut">
              <a:rPr lang="ar-EG" smtClean="0">
                <a:solidFill>
                  <a:prstClr val="white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4AC9-6F9D-4769-87D3-A3E38FA5D801}" type="slidenum">
              <a:rPr lang="ar-EG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198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1607-2FFD-4D38-9CA8-220E49BE2517}" type="datetimeFigureOut">
              <a:rPr lang="ar-EG" smtClean="0">
                <a:solidFill>
                  <a:prstClr val="white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4AC9-6F9D-4769-87D3-A3E38FA5D801}" type="slidenum">
              <a:rPr lang="ar-EG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56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1607-2FFD-4D38-9CA8-220E49BE2517}" type="datetimeFigureOut">
              <a:rPr lang="ar-EG" smtClean="0">
                <a:solidFill>
                  <a:prstClr val="white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4AC9-6F9D-4769-87D3-A3E38FA5D801}" type="slidenum">
              <a:rPr lang="ar-EG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400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1607-2FFD-4D38-9CA8-220E49BE2517}" type="datetimeFigureOut">
              <a:rPr lang="ar-EG" smtClean="0">
                <a:solidFill>
                  <a:prstClr val="white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4AC9-6F9D-4769-87D3-A3E38FA5D801}" type="slidenum">
              <a:rPr lang="ar-EG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787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1607-2FFD-4D38-9CA8-220E49BE2517}" type="datetimeFigureOut">
              <a:rPr lang="ar-EG" smtClean="0">
                <a:solidFill>
                  <a:prstClr val="white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4AC9-6F9D-4769-87D3-A3E38FA5D801}" type="slidenum">
              <a:rPr lang="ar-EG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1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1607-2FFD-4D38-9CA8-220E49BE2517}" type="datetimeFigureOut">
              <a:rPr lang="ar-EG" smtClean="0">
                <a:solidFill>
                  <a:prstClr val="white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4AC9-6F9D-4769-87D3-A3E38FA5D801}" type="slidenum">
              <a:rPr lang="ar-EG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065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1607-2FFD-4D38-9CA8-220E49BE2517}" type="datetimeFigureOut">
              <a:rPr lang="ar-EG" smtClean="0">
                <a:solidFill>
                  <a:prstClr val="white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4AC9-6F9D-4769-87D3-A3E38FA5D801}" type="slidenum">
              <a:rPr lang="ar-EG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02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1607-2FFD-4D38-9CA8-220E49BE2517}" type="datetimeFigureOut">
              <a:rPr lang="ar-EG" smtClean="0">
                <a:solidFill>
                  <a:prstClr val="white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4AC9-6F9D-4769-87D3-A3E38FA5D801}" type="slidenum">
              <a:rPr lang="ar-EG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53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E8C7-DFDD-4034-AC4B-FF2C4534E565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B6E5-48EB-4C21-9E7E-60AA73F9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820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1607-2FFD-4D38-9CA8-220E49BE2517}" type="datetimeFigureOut">
              <a:rPr lang="ar-EG" smtClean="0">
                <a:solidFill>
                  <a:prstClr val="white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4AC9-6F9D-4769-87D3-A3E38FA5D801}" type="slidenum">
              <a:rPr lang="ar-EG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31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1607-2FFD-4D38-9CA8-220E49BE2517}" type="datetimeFigureOut">
              <a:rPr lang="ar-EG" smtClean="0">
                <a:solidFill>
                  <a:prstClr val="white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4AC9-6F9D-4769-87D3-A3E38FA5D801}" type="slidenum">
              <a:rPr lang="ar-EG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125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1607-2FFD-4D38-9CA8-220E49BE2517}" type="datetimeFigureOut">
              <a:rPr lang="ar-EG" smtClean="0">
                <a:solidFill>
                  <a:prstClr val="white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4AC9-6F9D-4769-87D3-A3E38FA5D801}" type="slidenum">
              <a:rPr lang="ar-EG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08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E8C7-DFDD-4034-AC4B-FF2C4534E565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B6E5-48EB-4C21-9E7E-60AA73F9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72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E8C7-DFDD-4034-AC4B-FF2C4534E565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B6E5-48EB-4C21-9E7E-60AA73F9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34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E8C7-DFDD-4034-AC4B-FF2C4534E565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B6E5-48EB-4C21-9E7E-60AA73F9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3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E8C7-DFDD-4034-AC4B-FF2C4534E565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B6E5-48EB-4C21-9E7E-60AA73F9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1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E8C7-DFDD-4034-AC4B-FF2C4534E565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B6E5-48EB-4C21-9E7E-60AA73F9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49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E8C7-DFDD-4034-AC4B-FF2C4534E565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B6E5-48EB-4C21-9E7E-60AA73F9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6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E8C7-DFDD-4034-AC4B-FF2C4534E565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B6E5-48EB-4C21-9E7E-60AA73F9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2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3E8C7-DFDD-4034-AC4B-FF2C4534E565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8B6E5-48EB-4C21-9E7E-60AA73F9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9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64FB1607-2FFD-4D38-9CA8-220E49BE2517}" type="datetimeFigureOut">
              <a:rPr lang="ar-EG" smtClean="0">
                <a:solidFill>
                  <a:prstClr val="white">
                    <a:tint val="75000"/>
                  </a:prstClr>
                </a:solidFill>
              </a:rPr>
              <a:pPr rtl="1"/>
              <a:t>03/08/1441</a:t>
            </a:fld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EEFC4AC9-6F9D-4769-87D3-A3E38FA5D801}" type="slidenum">
              <a:rPr lang="ar-EG" smtClean="0">
                <a:solidFill>
                  <a:prstClr val="white">
                    <a:tint val="75000"/>
                  </a:prstClr>
                </a:solidFill>
              </a:rPr>
              <a:pPr rtl="1"/>
              <a:t>‹#›</a:t>
            </a:fld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275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1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vo tech\Desktop\IMG-20200327-WA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180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88640"/>
            <a:ext cx="864096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4000" b="1" u="sng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وجبة بعد التمرين :-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123037"/>
              </p:ext>
            </p:extLst>
          </p:nvPr>
        </p:nvGraphicFramePr>
        <p:xfrm>
          <a:off x="413859" y="1196752"/>
          <a:ext cx="8352927" cy="3822432"/>
        </p:xfrm>
        <a:graphic>
          <a:graphicData uri="http://schemas.openxmlformats.org/drawingml/2006/table">
            <a:tbl>
              <a:tblPr rtl="1" firstRow="1" bandRow="1">
                <a:tableStyleId>{775DCB02-9BB8-47FD-8907-85C794F793BA}</a:tableStyleId>
              </a:tblPr>
              <a:tblGrid>
                <a:gridCol w="2784309"/>
                <a:gridCol w="2784309"/>
                <a:gridCol w="2784309"/>
              </a:tblGrid>
              <a:tr h="663848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دهون 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Fat</a:t>
                      </a:r>
                      <a:r>
                        <a:rPr lang="ar-EG" sz="2800" baseline="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يحتاج الجسم بكميات قليلة جداً </a:t>
                      </a:r>
                      <a:endParaRPr lang="ar-EG" sz="28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ar-EG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البروتين </a:t>
                      </a:r>
                      <a:r>
                        <a:rPr lang="en-US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Pro</a:t>
                      </a:r>
                      <a:r>
                        <a:rPr lang="ar-EG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يحتاج الجسم كميات كبيرة جداً تعويضاً عن ما فقده أثناء التمرين </a:t>
                      </a:r>
                      <a:endParaRPr lang="ar-EG" sz="28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en-US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CHO</a:t>
                      </a:r>
                      <a:r>
                        <a:rPr lang="ar-EG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كربوهيدرات يحتاج الجسم كميات كبيرة جدا تعويضاً عن ما فقده أثناء التمرين </a:t>
                      </a:r>
                      <a:endParaRPr lang="ar-EG" sz="28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4112"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ar-EG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الالياف </a:t>
                      </a:r>
                      <a:r>
                        <a:rPr lang="en-US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Fiber</a:t>
                      </a:r>
                      <a:r>
                        <a:rPr lang="ar-EG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marL="0" algn="ctr" defTabSz="457200" rtl="1" eaLnBrk="1" latinLnBrk="0" hangingPunct="1"/>
                      <a:r>
                        <a:rPr lang="ar-EG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يحتاج الجسم كميات قليلة جداً .</a:t>
                      </a:r>
                      <a:endParaRPr lang="ar-EG" sz="28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ar-EG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الفيتامينات والمعادن </a:t>
                      </a:r>
                      <a:r>
                        <a:rPr lang="en-US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Vi / Mi</a:t>
                      </a:r>
                      <a:r>
                        <a:rPr lang="ar-EG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يحتاج الجسم كميات متوسطة تعويضاً عن ما فقده أثناء التمرين .</a:t>
                      </a:r>
                      <a:endParaRPr lang="ar-EG" sz="28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ar-EG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السوائل </a:t>
                      </a:r>
                      <a:r>
                        <a:rPr lang="en-US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Fluids </a:t>
                      </a:r>
                      <a:r>
                        <a:rPr lang="ar-EG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يحتاج الجسم كميات كبيرة جداً تعويضاً عن ما فقده أثناء التمرين .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31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32656"/>
            <a:ext cx="8640960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تخطيط الوجبات لشخص رياضي (التمرين من الساعة 7 إلى الساعة 9) :</a:t>
            </a:r>
          </a:p>
          <a:p>
            <a:pPr algn="r" rtl="1"/>
            <a:endParaRPr lang="ar-EG" sz="2800" b="1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EG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الساعة 11     الساعة 2            الساعة 5           الساعة 10        الساعة 12</a:t>
            </a:r>
          </a:p>
          <a:p>
            <a:pPr algn="r" rtl="1"/>
            <a:r>
              <a:rPr lang="ar-EG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               </a:t>
            </a:r>
            <a:r>
              <a:rPr lang="ar-EG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وجبة قبل التمرين)         ( وجبة بعد التمرين)</a:t>
            </a:r>
          </a:p>
          <a:p>
            <a:pPr algn="r" rtl="1"/>
            <a:r>
              <a:rPr lang="en-US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CHO</a:t>
            </a:r>
            <a:r>
              <a:rPr lang="ar-EG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20%            10%                       30%                              30%                    10%</a:t>
            </a:r>
            <a:endParaRPr lang="en-US" sz="28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en-US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Pro</a:t>
            </a:r>
            <a:r>
              <a:rPr lang="ar-EG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20%            10%                       20%                               30%                    20%</a:t>
            </a:r>
            <a:endParaRPr lang="en-US" sz="28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en-US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Fat</a:t>
            </a:r>
            <a:r>
              <a:rPr lang="ar-EG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30%            30%                      10%                               20 %                    10%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092280" y="1352967"/>
            <a:ext cx="0" cy="20882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57710" y="1352967"/>
            <a:ext cx="0" cy="20882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85637" y="1352967"/>
            <a:ext cx="0" cy="20882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35696" y="1309724"/>
            <a:ext cx="0" cy="20882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39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"/>
            <a:ext cx="187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24600" y="1600200"/>
            <a:ext cx="2209800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1200" b="1" dirty="0">
                <a:solidFill>
                  <a:srgbClr val="000000"/>
                </a:solidFill>
                <a:latin typeface="Garamond"/>
              </a:rPr>
              <a:t>كلية</a:t>
            </a:r>
            <a:r>
              <a:rPr lang="ar-EG" sz="1400" b="1" dirty="0">
                <a:solidFill>
                  <a:srgbClr val="000000"/>
                </a:solidFill>
                <a:latin typeface="Garamond"/>
              </a:rPr>
              <a:t> التربية الرياضية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1400" b="1" dirty="0">
                <a:solidFill>
                  <a:srgbClr val="000000"/>
                </a:solidFill>
                <a:latin typeface="Garamond"/>
              </a:rPr>
              <a:t>قسم علوم الصحة الرياضية</a:t>
            </a:r>
            <a:endParaRPr lang="en-US" sz="1400" b="1" dirty="0">
              <a:solidFill>
                <a:srgbClr val="000000"/>
              </a:solidFill>
              <a:latin typeface="Garamond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1028700"/>
            <a:ext cx="3429000" cy="11049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ar-EG" dirty="0">
                <a:solidFill>
                  <a:prstClr val="black"/>
                </a:solidFill>
                <a:latin typeface="Verdana"/>
                <a:cs typeface="Tahoma"/>
              </a:rPr>
              <a:t>الفرقة الرابعة</a:t>
            </a:r>
          </a:p>
          <a:p>
            <a:pPr lvl="0" algn="ctr" rtl="1">
              <a:defRPr/>
            </a:pPr>
            <a:r>
              <a:rPr lang="ar-EG" dirty="0">
                <a:solidFill>
                  <a:prstClr val="black"/>
                </a:solidFill>
                <a:latin typeface="Verdana"/>
                <a:cs typeface="Tahoma"/>
              </a:rPr>
              <a:t>شعبة أدارة رياضية</a:t>
            </a:r>
            <a:endParaRPr lang="en-US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28800" y="2590800"/>
            <a:ext cx="5791200" cy="18288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ar-EG" sz="3200" dirty="0">
                <a:solidFill>
                  <a:prstClr val="black"/>
                </a:solidFill>
                <a:latin typeface="Verdana"/>
                <a:cs typeface="Tahoma"/>
              </a:rPr>
              <a:t>المحاضرة </a:t>
            </a:r>
            <a:r>
              <a:rPr lang="ar-EG" sz="3200" dirty="0" smtClean="0">
                <a:solidFill>
                  <a:prstClr val="black"/>
                </a:solidFill>
                <a:latin typeface="Verdana"/>
                <a:cs typeface="Tahoma"/>
              </a:rPr>
              <a:t>السادسة</a:t>
            </a:r>
            <a:endParaRPr lang="ar-EG" sz="3200" dirty="0">
              <a:solidFill>
                <a:prstClr val="black"/>
              </a:solidFill>
              <a:latin typeface="Verdana"/>
              <a:cs typeface="Tahoma"/>
            </a:endParaRPr>
          </a:p>
          <a:p>
            <a:pPr lvl="0" algn="ctr" rtl="1">
              <a:defRPr/>
            </a:pPr>
            <a:r>
              <a:rPr lang="ar-EG" sz="3200" dirty="0">
                <a:solidFill>
                  <a:prstClr val="black"/>
                </a:solidFill>
                <a:latin typeface="Verdana"/>
                <a:cs typeface="Tahoma"/>
              </a:rPr>
              <a:t>تغذية للرياضيين</a:t>
            </a:r>
            <a:endParaRPr lang="en-US" sz="320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43000" y="4800600"/>
            <a:ext cx="7086600" cy="13716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ar-EG" sz="2800" dirty="0">
                <a:solidFill>
                  <a:prstClr val="black"/>
                </a:solidFill>
                <a:latin typeface="Verdana"/>
                <a:cs typeface="Tahoma"/>
              </a:rPr>
              <a:t>د /  عمرو سعيد إبراهيم</a:t>
            </a:r>
            <a:endParaRPr lang="en-US" sz="2800" dirty="0">
              <a:solidFill>
                <a:prstClr val="black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26995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8672" y="332656"/>
                <a:ext cx="8856984" cy="657872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EG" sz="3600" b="1" u="sng" dirty="0">
                    <a:solidFill>
                      <a:srgbClr val="FFFF00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قوانين الحساب المستخدمة في تخطيط الوجبات الغذائية :- </a:t>
                </a:r>
              </a:p>
              <a:p>
                <a:pPr algn="r" rtl="1"/>
                <a:r>
                  <a:rPr lang="ar-EG" sz="3200" b="1" dirty="0">
                    <a:solidFill>
                      <a:prstClr val="black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1-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EG" sz="3200" b="1" i="1">
                            <a:solidFill>
                              <a:prstClr val="black"/>
                            </a:solidFill>
                            <a:latin typeface="Cambria Math"/>
                            <a:cs typeface="Arabic Typesetting" panose="03020402040406030203" pitchFamily="66" charset="-78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ar-EG" sz="3200" b="1">
                            <a:solidFill>
                              <a:prstClr val="black"/>
                            </a:solidFill>
                            <a:latin typeface="Arabic Typesetting" panose="03020402040406030203" pitchFamily="66" charset="-78"/>
                            <a:cs typeface="Arabic Typesetting" panose="03020402040406030203" pitchFamily="66" charset="-78"/>
                          </a:rPr>
                          <m:t>نسبة الدهون </m:t>
                        </m:r>
                        <m:r>
                          <a:rPr lang="ar-EG" sz="3200" b="1">
                            <a:solidFill>
                              <a:prstClr val="black"/>
                            </a:solidFill>
                            <a:latin typeface="Cambria Math"/>
                            <a:cs typeface="Arabic Typesetting" panose="03020402040406030203" pitchFamily="66" charset="-78"/>
                          </a:rPr>
                          <m:t>×</m:t>
                        </m:r>
                        <m:r>
                          <a:rPr lang="ar-EG" sz="3200" b="1">
                            <a:solidFill>
                              <a:prstClr val="black"/>
                            </a:solidFill>
                            <a:latin typeface="Cambria Math"/>
                            <a:cs typeface="Arabic Typesetting" panose="03020402040406030203" pitchFamily="66" charset="-78"/>
                          </a:rPr>
                          <m:t>الجسم</m:t>
                        </m:r>
                        <m:r>
                          <a:rPr lang="ar-EG" sz="3200" b="1">
                            <a:solidFill>
                              <a:prstClr val="black"/>
                            </a:solidFill>
                            <a:latin typeface="Cambria Math"/>
                            <a:cs typeface="Arabic Typesetting" panose="03020402040406030203" pitchFamily="66" charset="-78"/>
                          </a:rPr>
                          <m:t> </m:t>
                        </m:r>
                        <m:r>
                          <a:rPr lang="ar-EG" sz="3200" b="1">
                            <a:solidFill>
                              <a:prstClr val="black"/>
                            </a:solidFill>
                            <a:latin typeface="Cambria Math"/>
                            <a:cs typeface="Arabic Typesetting" panose="03020402040406030203" pitchFamily="66" charset="-78"/>
                          </a:rPr>
                          <m:t>وزن</m:t>
                        </m:r>
                        <m:r>
                          <a:rPr lang="ar-EG" sz="3200" b="1">
                            <a:solidFill>
                              <a:prstClr val="black"/>
                            </a:solidFill>
                            <a:latin typeface="Cambria Math"/>
                            <a:cs typeface="Arabic Typesetting" panose="03020402040406030203" pitchFamily="66" charset="-78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ar-EG" sz="3200" b="1">
                            <a:solidFill>
                              <a:prstClr val="black"/>
                            </a:solidFill>
                            <a:latin typeface="Arabic Typesetting" panose="03020402040406030203" pitchFamily="66" charset="-78"/>
                            <a:cs typeface="Arabic Typesetting" panose="03020402040406030203" pitchFamily="66" charset="-78"/>
                          </a:rPr>
                          <m:t>100</m:t>
                        </m:r>
                      </m:den>
                    </m:f>
                  </m:oMath>
                </a14:m>
                <a:r>
                  <a:rPr lang="ar-EG" sz="3200" b="1" dirty="0">
                    <a:solidFill>
                      <a:prstClr val="black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 =  </a:t>
                </a:r>
                <a:r>
                  <a:rPr lang="ar-EG" sz="3200" b="1" dirty="0">
                    <a:solidFill>
                      <a:srgbClr val="FFFF00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حساب </a:t>
                </a:r>
                <a:r>
                  <a:rPr lang="en-US" sz="3200" b="1" dirty="0">
                    <a:solidFill>
                      <a:srgbClr val="FFFF00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Fat </a:t>
                </a:r>
                <a:r>
                  <a:rPr lang="ar-EG" sz="3200" b="1" dirty="0">
                    <a:solidFill>
                      <a:srgbClr val="FFFF00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 وزن بالكيلوجرام </a:t>
                </a:r>
              </a:p>
              <a:p>
                <a:pPr algn="r" rtl="1"/>
                <a:endParaRPr lang="ar-EG" sz="1600" b="1" dirty="0">
                  <a:solidFill>
                    <a:prstClr val="black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endParaRPr>
              </a:p>
              <a:p>
                <a:pPr algn="r" rtl="1"/>
                <a:r>
                  <a:rPr lang="ar-EG" sz="3200" b="1" dirty="0">
                    <a:solidFill>
                      <a:prstClr val="black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2-               حساب </a:t>
                </a:r>
                <a:r>
                  <a:rPr lang="en-US" sz="3200" b="1" dirty="0">
                    <a:solidFill>
                      <a:prstClr val="black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Fat </a:t>
                </a:r>
                <a:r>
                  <a:rPr lang="ar-EG" sz="3200" b="1" dirty="0">
                    <a:solidFill>
                      <a:prstClr val="black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 بالكيلوجرام – وزن الجسم =  </a:t>
                </a:r>
                <a:r>
                  <a:rPr lang="en-US" sz="3200" b="1" dirty="0">
                    <a:solidFill>
                      <a:srgbClr val="FFFF00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FFM</a:t>
                </a:r>
                <a:r>
                  <a:rPr lang="ar-EG" sz="3200" b="1" dirty="0">
                    <a:solidFill>
                      <a:srgbClr val="FFFF00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 كتلة الجسم بدون دهون</a:t>
                </a:r>
              </a:p>
              <a:p>
                <a:pPr algn="r" rtl="1"/>
                <a:r>
                  <a:rPr lang="ar-EG" sz="1600" b="1" dirty="0">
                    <a:solidFill>
                      <a:prstClr val="black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 </a:t>
                </a:r>
                <a:endParaRPr lang="ar-EG" sz="2400" b="1" dirty="0">
                  <a:solidFill>
                    <a:prstClr val="black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endParaRPr>
              </a:p>
              <a:p>
                <a:pPr algn="r" rtl="1"/>
                <a:r>
                  <a:rPr lang="ar-EG" sz="2800" b="1" dirty="0">
                    <a:solidFill>
                      <a:prstClr val="black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3- الدهون الأساسية </a:t>
                </a:r>
                <a:r>
                  <a:rPr lang="ar-EG" sz="2000" b="1" dirty="0">
                    <a:solidFill>
                      <a:prstClr val="black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(نسبة لازم تتحول للكيلوجرام)  للرجال 23% - للسيدات 18%  </a:t>
                </a:r>
                <a:r>
                  <a:rPr lang="ar-EG" sz="2800" b="1" dirty="0">
                    <a:solidFill>
                      <a:prstClr val="black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+ </a:t>
                </a:r>
                <a:r>
                  <a:rPr lang="en-US" sz="2800" b="1" dirty="0">
                    <a:solidFill>
                      <a:prstClr val="black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FFM </a:t>
                </a:r>
                <a:r>
                  <a:rPr lang="ar-EG" sz="2800" b="1" dirty="0">
                    <a:solidFill>
                      <a:prstClr val="black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 =  </a:t>
                </a:r>
                <a:r>
                  <a:rPr lang="en-US" sz="2800" b="1" dirty="0">
                    <a:solidFill>
                      <a:srgbClr val="FFFF00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LBM</a:t>
                </a:r>
                <a:r>
                  <a:rPr lang="ar-EG" sz="2800" b="1" dirty="0">
                    <a:solidFill>
                      <a:srgbClr val="FFFF00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 الوزن المثالي للجسم</a:t>
                </a:r>
              </a:p>
              <a:p>
                <a:pPr algn="r" rtl="1"/>
                <a:endParaRPr lang="ar-EG" sz="1050" b="1" dirty="0">
                  <a:solidFill>
                    <a:prstClr val="black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endParaRPr>
              </a:p>
              <a:p>
                <a:pPr algn="r" rtl="1"/>
                <a:r>
                  <a:rPr lang="ar-EG" sz="2800" b="1" dirty="0">
                    <a:solidFill>
                      <a:prstClr val="black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4-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EG" sz="3200" b="1" i="1">
                            <a:solidFill>
                              <a:prstClr val="black"/>
                            </a:solidFill>
                            <a:latin typeface="Cambria Math"/>
                            <a:cs typeface="Arabic Typesetting" panose="03020402040406030203" pitchFamily="66" charset="-78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ar-EG" sz="3200" b="1">
                            <a:solidFill>
                              <a:prstClr val="black"/>
                            </a:solidFill>
                            <a:latin typeface="Cambria Math"/>
                            <a:cs typeface="Arabic Typesetting" panose="03020402040406030203" pitchFamily="66" charset="-78"/>
                          </a:rPr>
                          <m:t>%</m:t>
                        </m:r>
                        <m:r>
                          <m:rPr>
                            <m:nor/>
                          </m:rPr>
                          <a:rPr lang="ar-EG" sz="3200" b="1">
                            <a:solidFill>
                              <a:prstClr val="black"/>
                            </a:solidFill>
                            <a:latin typeface="Cambria Math"/>
                            <a:cs typeface="Arabic Typesetting" panose="03020402040406030203" pitchFamily="66" charset="-78"/>
                          </a:rPr>
                          <m:t>23 </m:t>
                        </m:r>
                        <m:r>
                          <m:rPr>
                            <m:nor/>
                          </m:rPr>
                          <a:rPr lang="ar-EG" sz="3200" b="1">
                            <a:solidFill>
                              <a:prstClr val="black"/>
                            </a:solidFill>
                            <a:latin typeface="Cambria Math"/>
                            <a:cs typeface="Arabic Typesetting" panose="03020402040406030203" pitchFamily="66" charset="-78"/>
                          </a:rPr>
                          <m:t>− %</m:t>
                        </m:r>
                        <m:r>
                          <m:rPr>
                            <m:nor/>
                          </m:rPr>
                          <a:rPr lang="ar-EG" sz="3200" b="1">
                            <a:solidFill>
                              <a:prstClr val="black"/>
                            </a:solidFill>
                            <a:latin typeface="Cambria Math"/>
                            <a:cs typeface="Arabic Typesetting" panose="03020402040406030203" pitchFamily="66" charset="-78"/>
                          </a:rPr>
                          <m:t>18 </m:t>
                        </m:r>
                        <m:r>
                          <a:rPr lang="ar-EG" sz="3200" b="1" i="1">
                            <a:solidFill>
                              <a:prstClr val="black"/>
                            </a:solidFill>
                            <a:latin typeface="Cambria Math"/>
                            <a:cs typeface="Arabic Typesetting" panose="03020402040406030203" pitchFamily="66" charset="-78"/>
                          </a:rPr>
                          <m:t>×</m:t>
                        </m:r>
                        <m:r>
                          <a:rPr lang="ar-EG" sz="3200" b="1" i="1">
                            <a:solidFill>
                              <a:prstClr val="black"/>
                            </a:solidFill>
                            <a:latin typeface="Cambria Math"/>
                            <a:cs typeface="Arabic Typesetting" panose="03020402040406030203" pitchFamily="66" charset="-78"/>
                          </a:rPr>
                          <m:t>الجسم</m:t>
                        </m:r>
                        <m:r>
                          <a:rPr lang="ar-EG" sz="3200" b="1" i="1">
                            <a:solidFill>
                              <a:prstClr val="black"/>
                            </a:solidFill>
                            <a:latin typeface="Cambria Math"/>
                            <a:cs typeface="Arabic Typesetting" panose="03020402040406030203" pitchFamily="66" charset="-78"/>
                          </a:rPr>
                          <m:t> </m:t>
                        </m:r>
                        <m:r>
                          <a:rPr lang="ar-EG" sz="3200" b="1" i="1">
                            <a:solidFill>
                              <a:prstClr val="black"/>
                            </a:solidFill>
                            <a:latin typeface="Cambria Math"/>
                            <a:cs typeface="Arabic Typesetting" panose="03020402040406030203" pitchFamily="66" charset="-78"/>
                          </a:rPr>
                          <m:t>وزن</m:t>
                        </m:r>
                      </m:num>
                      <m:den>
                        <m:r>
                          <m:rPr>
                            <m:nor/>
                          </m:rPr>
                          <a:rPr lang="ar-EG" sz="3200" b="1">
                            <a:solidFill>
                              <a:prstClr val="black"/>
                            </a:solidFill>
                            <a:latin typeface="Cambria Math"/>
                            <a:cs typeface="Arabic Typesetting" panose="03020402040406030203" pitchFamily="66" charset="-78"/>
                          </a:rPr>
                          <m:t>100</m:t>
                        </m:r>
                      </m:den>
                    </m:f>
                  </m:oMath>
                </a14:m>
                <a:r>
                  <a:rPr lang="ar-EG" sz="2800" b="1" dirty="0">
                    <a:solidFill>
                      <a:prstClr val="black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  =  </a:t>
                </a:r>
                <a:r>
                  <a:rPr lang="ar-EG" sz="3200" b="1" dirty="0">
                    <a:solidFill>
                      <a:srgbClr val="FFFF00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تحويل نسبة الدهون الأساسية </a:t>
                </a:r>
              </a:p>
              <a:p>
                <a:pPr algn="r" rtl="1"/>
                <a:endParaRPr lang="ar-EG" sz="1050" b="1" dirty="0">
                  <a:solidFill>
                    <a:prstClr val="black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endParaRPr>
              </a:p>
              <a:p>
                <a:pPr algn="r" rtl="1"/>
                <a:r>
                  <a:rPr lang="ar-EG" sz="3200" b="1" dirty="0">
                    <a:solidFill>
                      <a:prstClr val="black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5- </a:t>
                </a:r>
                <a:r>
                  <a:rPr lang="ar-EG" sz="2800" b="1" dirty="0">
                    <a:solidFill>
                      <a:prstClr val="black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وزن الدهون الأساسية بعد تحويلها لكيلوجرام </a:t>
                </a:r>
                <a:r>
                  <a:rPr lang="ar-EG" sz="3200" b="1" dirty="0">
                    <a:solidFill>
                      <a:prstClr val="black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+ </a:t>
                </a:r>
                <a:r>
                  <a:rPr lang="en-US" sz="3200" b="1" dirty="0">
                    <a:solidFill>
                      <a:prstClr val="black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FFM</a:t>
                </a:r>
                <a:r>
                  <a:rPr lang="ar-EG" sz="3200" b="1" dirty="0">
                    <a:solidFill>
                      <a:prstClr val="black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  =  </a:t>
                </a:r>
                <a:r>
                  <a:rPr lang="en-US" sz="3200" b="1" dirty="0">
                    <a:solidFill>
                      <a:srgbClr val="FFFF00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LBM</a:t>
                </a:r>
                <a:r>
                  <a:rPr lang="ar-EG" sz="3200" b="1" dirty="0">
                    <a:solidFill>
                      <a:srgbClr val="FFFF00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 </a:t>
                </a:r>
              </a:p>
              <a:p>
                <a:pPr algn="r" rtl="1"/>
                <a:endParaRPr lang="ar-EG" sz="1000" b="1" dirty="0">
                  <a:solidFill>
                    <a:prstClr val="black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endParaRPr>
              </a:p>
              <a:p>
                <a:pPr algn="r" rtl="1"/>
                <a:r>
                  <a:rPr lang="ar-EG" sz="3200" b="1" dirty="0">
                    <a:solidFill>
                      <a:prstClr val="black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6- (معامل حساب البروتين) </a:t>
                </a:r>
                <a:r>
                  <a:rPr lang="en-US" sz="3200" b="1" dirty="0">
                    <a:solidFill>
                      <a:prstClr val="black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Protein Factor</a:t>
                </a:r>
                <a:r>
                  <a:rPr lang="ar-EG" sz="3200" b="1" dirty="0">
                    <a:solidFill>
                      <a:prstClr val="black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 × </a:t>
                </a:r>
                <a:r>
                  <a:rPr lang="en-US" sz="3200" b="1" dirty="0">
                    <a:solidFill>
                      <a:prstClr val="black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LBM</a:t>
                </a:r>
                <a:r>
                  <a:rPr lang="ar-EG" sz="3200" b="1" dirty="0">
                    <a:solidFill>
                      <a:prstClr val="black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 = </a:t>
                </a:r>
                <a:r>
                  <a:rPr lang="en-US" sz="3200" b="1" dirty="0">
                    <a:solidFill>
                      <a:srgbClr val="FFFF00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Protein </a:t>
                </a:r>
                <a:endParaRPr lang="ar-EG" sz="3200" b="1" dirty="0">
                  <a:solidFill>
                    <a:srgbClr val="FFFF0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endParaRPr>
              </a:p>
              <a:p>
                <a:pPr algn="r" rtl="1"/>
                <a:r>
                  <a:rPr lang="ar-EG" sz="3200" b="1" dirty="0">
                    <a:solidFill>
                      <a:prstClr val="black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نشاط خفيف 1.2  =   </a:t>
                </a:r>
                <a:r>
                  <a:rPr lang="en-US" sz="3200" b="1" dirty="0">
                    <a:solidFill>
                      <a:srgbClr val="FFFF00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Protein Factor</a:t>
                </a:r>
                <a:r>
                  <a:rPr lang="ar-EG" sz="3200" b="1" dirty="0">
                    <a:solidFill>
                      <a:srgbClr val="FFFF00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 </a:t>
                </a:r>
              </a:p>
              <a:p>
                <a:pPr algn="r" rtl="1"/>
                <a:r>
                  <a:rPr lang="ar-EG" sz="3200" b="1" dirty="0">
                    <a:solidFill>
                      <a:prstClr val="black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نشاط متوسط 1.5</a:t>
                </a:r>
              </a:p>
              <a:p>
                <a:pPr algn="r" rtl="1"/>
                <a:r>
                  <a:rPr lang="ar-EG" sz="3200" b="1" dirty="0">
                    <a:solidFill>
                      <a:prstClr val="black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نشاط عنيف 1.9</a:t>
                </a:r>
                <a:endParaRPr lang="ar-EG" sz="2800" b="1" dirty="0">
                  <a:solidFill>
                    <a:prstClr val="black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72" y="332656"/>
                <a:ext cx="8856984" cy="6578724"/>
              </a:xfrm>
              <a:prstGeom prst="rect">
                <a:avLst/>
              </a:prstGeom>
              <a:blipFill rotWithShape="1">
                <a:blip r:embed="rId4"/>
                <a:stretch>
                  <a:fillRect l="-757" t="-1390" r="-2065" b="-2132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6400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1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793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04664"/>
            <a:ext cx="8568952" cy="4216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7- 24 × معامل التأثير × (للسيدات 0.9 &amp; للرجال 1) × الوزن بالكيلو جرام </a:t>
            </a:r>
            <a:r>
              <a:rPr lang="en-US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Wt</a:t>
            </a:r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=  </a:t>
            </a:r>
            <a:r>
              <a:rPr lang="en-US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BMR</a:t>
            </a:r>
            <a:r>
              <a:rPr lang="ar-EG" dirty="0">
                <a:solidFill>
                  <a:prstClr val="white"/>
                </a:solidFill>
              </a:rPr>
              <a:t> </a:t>
            </a:r>
          </a:p>
          <a:p>
            <a:pPr algn="r" rtl="1"/>
            <a:r>
              <a:rPr lang="ar-EG" sz="2800" b="1" u="sng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وهناك طريقة أخرى للحصول على </a:t>
            </a:r>
            <a:r>
              <a:rPr lang="en-US" sz="2800" b="1" u="sng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BMR</a:t>
            </a:r>
            <a:r>
              <a:rPr lang="ar-EG" sz="2800" b="1" u="sng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وهى :-</a:t>
            </a:r>
          </a:p>
          <a:p>
            <a:pPr algn="r" rtl="1"/>
            <a:endParaRPr lang="ar-EG" sz="1200" b="1" u="sng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24.2 × الوزن </a:t>
            </a:r>
            <a:r>
              <a:rPr lang="en-US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Kg</a:t>
            </a:r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= للرجال  </a:t>
            </a:r>
            <a:r>
              <a:rPr lang="en-US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BMR</a:t>
            </a:r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pPr algn="ctr" rtl="1"/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22 × الوزن </a:t>
            </a:r>
            <a:r>
              <a:rPr lang="en-US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Kg</a:t>
            </a:r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= للسيدات  </a:t>
            </a:r>
            <a:r>
              <a:rPr lang="en-US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BMR</a:t>
            </a:r>
            <a:endParaRPr lang="ar-EG" sz="3200" b="1" dirty="0">
              <a:solidFill>
                <a:prstClr val="black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/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8-                              نشاط الفرد ×  </a:t>
            </a:r>
            <a:r>
              <a:rPr lang="en-US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BMR</a:t>
            </a:r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=  </a:t>
            </a:r>
            <a:r>
              <a:rPr lang="en-US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AMR</a:t>
            </a:r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pPr algn="ctr" rtl="1"/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1.10 نشاط خفيف</a:t>
            </a:r>
          </a:p>
          <a:p>
            <a:pPr algn="ctr" rtl="1"/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1.40 نشاط متوسط</a:t>
            </a:r>
          </a:p>
          <a:p>
            <a:pPr algn="ctr" rtl="1"/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1.90 نشاط عنيف </a:t>
            </a:r>
            <a:endParaRPr lang="en-US" sz="3200" b="1" dirty="0">
              <a:solidFill>
                <a:prstClr val="black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877" y="4437112"/>
            <a:ext cx="8352928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9- تقسيم (</a:t>
            </a:r>
            <a:r>
              <a:rPr lang="en-US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AMR</a:t>
            </a:r>
            <a:r>
              <a:rPr lang="ar-EG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على الكربوهيدرات والبروتين والدهون كالنسب الاتيه :-</a:t>
            </a:r>
          </a:p>
          <a:p>
            <a:pPr algn="ctr" rtl="1"/>
            <a:r>
              <a:rPr lang="en-US" sz="28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AMR</a:t>
            </a:r>
            <a:endParaRPr lang="ar-EG" sz="2800" b="1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EG" sz="20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842029" y="5333141"/>
            <a:ext cx="56166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456963" y="5333140"/>
            <a:ext cx="0" cy="3658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5" idx="2"/>
          </p:cNvCxnSpPr>
          <p:nvPr/>
        </p:nvCxnSpPr>
        <p:spPr>
          <a:xfrm>
            <a:off x="4650341" y="5333141"/>
            <a:ext cx="0" cy="3658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842029" y="5334304"/>
            <a:ext cx="0" cy="3658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67196" y="5613047"/>
            <a:ext cx="157953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EG" sz="24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كربوهيدرات</a:t>
            </a:r>
          </a:p>
          <a:p>
            <a:pPr algn="ctr" rtl="1"/>
            <a:r>
              <a:rPr lang="ar-EG" sz="24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50%</a:t>
            </a:r>
          </a:p>
          <a:p>
            <a:pPr algn="ctr" rtl="1"/>
            <a:r>
              <a:rPr lang="ar-EG" sz="24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45%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60574" y="5613047"/>
            <a:ext cx="157953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EG" sz="24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بروتين</a:t>
            </a:r>
          </a:p>
          <a:p>
            <a:pPr algn="ctr" rtl="1"/>
            <a:r>
              <a:rPr lang="ar-EG" sz="24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30%</a:t>
            </a:r>
          </a:p>
          <a:p>
            <a:pPr algn="ctr" rtl="1"/>
            <a:r>
              <a:rPr lang="ar-EG" sz="24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35%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52262" y="5613046"/>
            <a:ext cx="157953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EG" sz="24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دهون</a:t>
            </a:r>
          </a:p>
          <a:p>
            <a:pPr algn="ctr" rtl="1"/>
            <a:r>
              <a:rPr lang="ar-EG" sz="24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20%</a:t>
            </a:r>
          </a:p>
          <a:p>
            <a:pPr algn="ctr" rtl="1"/>
            <a:r>
              <a:rPr lang="ar-EG" sz="24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20%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7462" y="1143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7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600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04664"/>
            <a:ext cx="8640960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10- تخطيط الوجبات الغذائية من الكربوهيدرات والبروتين والدهون علي مدار اليوم </a:t>
            </a:r>
          </a:p>
          <a:p>
            <a:pPr algn="r" rtl="1"/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فطار          سناكس           غذاء            سناكس               عشاء </a:t>
            </a:r>
          </a:p>
          <a:p>
            <a:pPr algn="r" rtl="1"/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30%           10%          30%           10%               20%</a:t>
            </a:r>
          </a:p>
          <a:p>
            <a:pPr algn="r" rtl="1"/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20%           15%          30%           15%               20%</a:t>
            </a:r>
          </a:p>
          <a:p>
            <a:pPr algn="r" rtl="1"/>
            <a:endParaRPr lang="ar-EG" sz="3200" b="1" dirty="0">
              <a:solidFill>
                <a:prstClr val="black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/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11- توزيع الغذاء على الوجبات وفقاً لسعرارته الحرارية 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874" y="3641621"/>
            <a:ext cx="2496277" cy="2955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07" y="3641622"/>
            <a:ext cx="2520280" cy="2955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244" y="3641621"/>
            <a:ext cx="2531228" cy="2955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2943" y="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2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04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84450"/>
            <a:ext cx="8784976" cy="6370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3200" b="1" u="sng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حساب نسبة الدهون لجسم الانسان :- </a:t>
            </a:r>
          </a:p>
          <a:p>
            <a:pPr algn="ctr" rtl="1"/>
            <a:r>
              <a:rPr lang="en-US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Cm</a:t>
            </a:r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(</a:t>
            </a:r>
            <a:r>
              <a:rPr lang="en-US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2.54</a:t>
            </a:r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 = </a:t>
            </a:r>
            <a:r>
              <a:rPr lang="en-US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inches </a:t>
            </a:r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(</a:t>
            </a:r>
            <a:r>
              <a:rPr lang="en-US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</a:t>
            </a:r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  <a:r>
              <a:rPr lang="ar-EG" dirty="0">
                <a:solidFill>
                  <a:prstClr val="white"/>
                </a:solidFill>
              </a:rPr>
              <a:t> </a:t>
            </a:r>
          </a:p>
          <a:p>
            <a:pPr algn="r" rtl="1"/>
            <a:r>
              <a:rPr lang="ar-EG" sz="3200" b="1" u="sng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عند الرجال بتجيب القياسات الاتيه :-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الرست       </a:t>
            </a:r>
            <a:r>
              <a:rPr lang="en-US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Wrist</a:t>
            </a:r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(</a:t>
            </a:r>
            <a:r>
              <a:rPr lang="en-US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</a:t>
            </a:r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الساعد     </a:t>
            </a:r>
            <a:r>
              <a:rPr lang="en-US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Circum</a:t>
            </a:r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(</a:t>
            </a:r>
            <a:r>
              <a:rPr lang="en-US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</a:t>
            </a:r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الوسط     </a:t>
            </a:r>
            <a:r>
              <a:rPr lang="en-US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Waist  </a:t>
            </a:r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(</a:t>
            </a:r>
            <a:r>
              <a:rPr lang="en-US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</a:t>
            </a:r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 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الحوض      </a:t>
            </a:r>
            <a:r>
              <a:rPr lang="en-US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Hips </a:t>
            </a:r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(</a:t>
            </a:r>
            <a:r>
              <a:rPr lang="en-US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</a:t>
            </a:r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</a:p>
          <a:p>
            <a:pPr marL="285750" indent="-285750" algn="r" rtl="1">
              <a:buFont typeface="Arial" pitchFamily="34" charset="0"/>
              <a:buChar char="•"/>
            </a:pPr>
            <a:endParaRPr lang="ar-EG" sz="3200" b="1" dirty="0">
              <a:solidFill>
                <a:prstClr val="black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285750" indent="-285750" algn="r" rtl="1">
              <a:buFont typeface="Arial" pitchFamily="34" charset="0"/>
              <a:buChar char="•"/>
            </a:pPr>
            <a:endParaRPr lang="ar-EG" sz="3200" b="1" dirty="0">
              <a:solidFill>
                <a:prstClr val="black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/>
            <a:endParaRPr lang="ar-EG" sz="3200" b="1" dirty="0">
              <a:solidFill>
                <a:prstClr val="black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/>
            <a:r>
              <a:rPr lang="ar-EG" sz="3200" b="1" u="sng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:- </a:t>
            </a:r>
          </a:p>
          <a:p>
            <a:pPr algn="ctr" rtl="1"/>
            <a:r>
              <a:rPr lang="ar-EG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(للرجال أصغر من 30 سنة) </a:t>
            </a:r>
            <a:r>
              <a:rPr lang="en-US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Fat = B + (0.5 × A) – (3 × C) – D  </a:t>
            </a:r>
            <a:endParaRPr lang="ar-EG" sz="28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EG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(للرجال أكبر من 30 سنة) </a:t>
            </a:r>
            <a:r>
              <a:rPr lang="en-US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Fat = B + (0.5 × A) – (2.7 × C) – D   </a:t>
            </a:r>
            <a:endParaRPr lang="ar-EG" sz="28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32495"/>
            <a:ext cx="2088232" cy="2874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2032495"/>
            <a:ext cx="3384376" cy="2874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1335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000"/>
                            </p:stCondLst>
                            <p:childTnLst>
                              <p:par>
                                <p:cTn id="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0"/>
                            </p:stCondLst>
                            <p:childTnLst>
                              <p:par>
                                <p:cTn id="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0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8496944" cy="62170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3600" b="1" u="sng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عند السيدات بتجيب القياسات الاتيه :-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الرست        </a:t>
            </a:r>
            <a:r>
              <a:rPr lang="en-US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Wrist</a:t>
            </a:r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(</a:t>
            </a:r>
            <a:r>
              <a:rPr lang="en-US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</a:t>
            </a:r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السمانة      </a:t>
            </a:r>
            <a:r>
              <a:rPr lang="en-US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Calf     </a:t>
            </a:r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(</a:t>
            </a:r>
            <a:r>
              <a:rPr lang="en-US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</a:t>
            </a:r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الفخذ         </a:t>
            </a:r>
            <a:r>
              <a:rPr lang="en-US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Thigh</a:t>
            </a:r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(</a:t>
            </a:r>
            <a:r>
              <a:rPr lang="en-US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</a:t>
            </a:r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 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الحوض        </a:t>
            </a:r>
            <a:r>
              <a:rPr lang="en-US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Hips</a:t>
            </a:r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(</a:t>
            </a:r>
            <a:r>
              <a:rPr lang="en-US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</a:t>
            </a:r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 </a:t>
            </a:r>
          </a:p>
          <a:p>
            <a:pPr marL="285750" indent="-285750" algn="r" rtl="1">
              <a:buFont typeface="Arial" pitchFamily="34" charset="0"/>
              <a:buChar char="•"/>
            </a:pPr>
            <a:endParaRPr lang="ar-EG" sz="3200" b="1" dirty="0">
              <a:solidFill>
                <a:prstClr val="black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285750" indent="-285750" algn="r" rtl="1">
              <a:buFont typeface="Arial" pitchFamily="34" charset="0"/>
              <a:buChar char="•"/>
            </a:pPr>
            <a:endParaRPr lang="ar-EG" sz="3200" b="1" dirty="0">
              <a:solidFill>
                <a:prstClr val="black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/>
            <a:endParaRPr lang="ar-EG" sz="3200" b="1" dirty="0">
              <a:solidFill>
                <a:prstClr val="black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/>
            <a:endParaRPr lang="ar-EG" sz="3200" b="1" dirty="0">
              <a:solidFill>
                <a:prstClr val="black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/>
            <a:r>
              <a:rPr lang="ar-EG" sz="3200" b="1" u="sng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:- </a:t>
            </a:r>
          </a:p>
          <a:p>
            <a:pPr algn="r" rtl="1"/>
            <a:r>
              <a:rPr lang="ar-EG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(للسيدات أصغر من 30) </a:t>
            </a:r>
            <a:r>
              <a:rPr lang="en-US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Fat = A + (0.8 × B) – (2 × C) – D   </a:t>
            </a:r>
            <a:endParaRPr lang="ar-EG" sz="28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EG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(للسيدات أكبر من 30)  </a:t>
            </a:r>
            <a:r>
              <a:rPr lang="en-US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Fat = A + B – (2 × C) – D   </a:t>
            </a:r>
            <a:endParaRPr lang="ar-EG" sz="28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EG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31575"/>
            <a:ext cx="2293625" cy="2938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031575"/>
            <a:ext cx="3312368" cy="2938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190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000"/>
                            </p:stCondLst>
                            <p:childTnLst>
                              <p:par>
                                <p:cTn id="5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76672"/>
            <a:ext cx="820891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3200" b="1" u="sng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وجبات قبل وأثناء وبعد التمرين :- </a:t>
            </a:r>
          </a:p>
          <a:p>
            <a:pPr algn="r" rtl="1"/>
            <a:r>
              <a:rPr lang="ar-EG" sz="3200" b="1" u="sng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وجبة قبل التمرين :-   من (2 – 3) ساعات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006562"/>
              </p:ext>
            </p:extLst>
          </p:nvPr>
        </p:nvGraphicFramePr>
        <p:xfrm>
          <a:off x="539552" y="1772816"/>
          <a:ext cx="8208912" cy="4450080"/>
        </p:xfrm>
        <a:graphic>
          <a:graphicData uri="http://schemas.openxmlformats.org/drawingml/2006/table">
            <a:tbl>
              <a:tblPr rtl="1" firstRow="1" bandRow="1">
                <a:tableStyleId>{775DCB02-9BB8-47FD-8907-85C794F793BA}</a:tableStyleId>
              </a:tblPr>
              <a:tblGrid>
                <a:gridCol w="2736304"/>
                <a:gridCol w="2736304"/>
                <a:gridCol w="2736304"/>
              </a:tblGrid>
              <a:tr h="1658650">
                <a:tc>
                  <a:txBody>
                    <a:bodyPr/>
                    <a:lstStyle/>
                    <a:p>
                      <a:pPr algn="ctr" rtl="1"/>
                      <a:endParaRPr lang="ar-EG" sz="2800" dirty="0" smtClean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EG" sz="28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دهون 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Fats </a:t>
                      </a:r>
                      <a:r>
                        <a:rPr lang="ar-EG" sz="28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algn="ctr" rtl="1"/>
                      <a:r>
                        <a:rPr lang="ar-EG" sz="28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قليلة جداً</a:t>
                      </a:r>
                      <a:endParaRPr lang="ar-EG" sz="28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endParaRPr lang="ar-EG" sz="2800" b="1" kern="1200" dirty="0" smtClean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ctr" defTabSz="457200" rtl="1" eaLnBrk="1" latinLnBrk="0" hangingPunct="1"/>
                      <a:r>
                        <a:rPr lang="ar-EG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بروتين </a:t>
                      </a:r>
                      <a:r>
                        <a:rPr lang="en-US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Pro</a:t>
                      </a:r>
                      <a:r>
                        <a:rPr lang="ar-EG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marL="0" algn="ctr" defTabSz="457200" rtl="1" eaLnBrk="1" latinLnBrk="0" hangingPunct="1"/>
                      <a:r>
                        <a:rPr lang="ar-EG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بكمية متوسطة</a:t>
                      </a:r>
                      <a:endParaRPr lang="ar-EG" sz="28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ar-EG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كربوهيدرات </a:t>
                      </a:r>
                      <a:r>
                        <a:rPr lang="en-US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CHO</a:t>
                      </a:r>
                      <a:r>
                        <a:rPr lang="ar-EG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marL="0" algn="ctr" defTabSz="457200" rtl="1" eaLnBrk="1" latinLnBrk="0" hangingPunct="1"/>
                      <a:r>
                        <a:rPr lang="ar-EG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أكثر حاجة بيحتاجها الجسم قبل التمرين ب 2 – 3 ساعات</a:t>
                      </a:r>
                      <a:endParaRPr lang="ar-EG" sz="28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5805">
                <a:tc>
                  <a:txBody>
                    <a:bodyPr/>
                    <a:lstStyle/>
                    <a:p>
                      <a:pPr algn="ctr" rtl="1"/>
                      <a:r>
                        <a:rPr lang="ar-EG" dirty="0" smtClean="0"/>
                        <a:t>ا</a:t>
                      </a:r>
                      <a:r>
                        <a:rPr lang="ar-EG" sz="24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لألياف 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Fiber</a:t>
                      </a:r>
                      <a:r>
                        <a:rPr lang="ar-EG" sz="24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algn="ctr" rtl="1"/>
                      <a:r>
                        <a:rPr lang="ar-EG" sz="24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ممنوعة قبل التمرين لأنها تأخر عملية امتصاص وهضم الغذاء مثل أي فاكهه بها ألياف مثل : التفاح – البطيخ – البطاطا – العدس – الخرشوف .</a:t>
                      </a:r>
                      <a:endParaRPr lang="ar-EG" sz="24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الفيتامينات والأملاح</a:t>
                      </a:r>
                    </a:p>
                    <a:p>
                      <a:pPr algn="ctr" rtl="1"/>
                      <a:r>
                        <a:rPr lang="ar-EG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Vi / Mi</a:t>
                      </a:r>
                      <a:endParaRPr lang="ar-EG" sz="2800" b="1" kern="1200" dirty="0" smtClean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EG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يحتاجها الجسم دائماً</a:t>
                      </a:r>
                      <a:endParaRPr lang="ar-EG" sz="28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السوائل </a:t>
                      </a:r>
                      <a:r>
                        <a:rPr lang="en-US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Fluids </a:t>
                      </a:r>
                      <a:endParaRPr lang="ar-EG" sz="2800" b="1" kern="1200" dirty="0" smtClean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EG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يحتاجها الجسم دائماً</a:t>
                      </a:r>
                      <a:endParaRPr lang="ar-EG" sz="28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761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9512" y="188640"/>
                <a:ext cx="8712968" cy="635661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EG" sz="4000" b="1" u="sng" dirty="0">
                    <a:solidFill>
                      <a:prstClr val="black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وجبة أثناء التمرين :- </a:t>
                </a:r>
              </a:p>
              <a:p>
                <a:pPr marL="285750" indent="-285750" algn="r" rtl="1">
                  <a:buFont typeface="Arial" pitchFamily="34" charset="0"/>
                  <a:buChar char="•"/>
                </a:pPr>
                <a:r>
                  <a:rPr lang="ar-EG" sz="28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لابد من شرب المياه حوالي (250مللي) كل 20 دقيقة حتى لا يقل مستوي الأداء 25% في حالة عدم الشرب .</a:t>
                </a:r>
              </a:p>
              <a:p>
                <a:pPr marL="285750" indent="-285750" algn="r" rtl="1">
                  <a:buFont typeface="Arial" pitchFamily="34" charset="0"/>
                  <a:buChar char="•"/>
                </a:pPr>
                <a:r>
                  <a:rPr lang="ar-EG" sz="28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بعد ساعة من التمرين يكون تم حرق الجلوكوز والجلوكجين فالجسم في حاجة لكربوهيدرات أحادية لتعويض المفقود مثل عصاير – شوكولاته كل 20 دقيقة بعد أول ساعة حتى نهاية التمرين .</a:t>
                </a:r>
              </a:p>
              <a:p>
                <a:pPr marL="285750" indent="-285750" algn="r" rtl="1">
                  <a:buFont typeface="Arial" pitchFamily="34" charset="0"/>
                  <a:buChar char="•"/>
                </a:pPr>
                <a:r>
                  <a:rPr lang="ar-EG" sz="28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ممنوع تناول البروتين والدهون أثناء التمرين . </a:t>
                </a:r>
              </a:p>
              <a:p>
                <a:pPr marL="285750" indent="-285750" algn="r" rtl="1">
                  <a:buFont typeface="Arial" pitchFamily="34" charset="0"/>
                  <a:buChar char="•"/>
                </a:pPr>
                <a:r>
                  <a:rPr lang="ar-EG" sz="28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هناك مشروب رياضي </a:t>
                </a:r>
                <a:r>
                  <a:rPr lang="en-US" sz="28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Sport Drink</a:t>
                </a:r>
                <a:r>
                  <a:rPr lang="ar-EG" sz="28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ده موجود في الهايبر والمحلات وممكن يصنع في البيت عن طريق :- </a:t>
                </a:r>
              </a:p>
              <a:p>
                <a:pPr algn="r" rtl="1"/>
                <a14:m>
                  <m:oMath xmlns:m="http://schemas.openxmlformats.org/officeDocument/2006/math">
                    <m:f>
                      <m:fPr>
                        <m:ctrlPr>
                          <a:rPr lang="ar-EG" sz="2800" b="1" i="1">
                            <a:solidFill>
                              <a:prstClr val="black"/>
                            </a:solidFill>
                            <a:latin typeface="Cambria Math"/>
                            <a:cs typeface="Sakkal Majalla" panose="02000000000000000000" pitchFamily="2" charset="-78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ar-EG" sz="2800" b="1">
                            <a:solidFill>
                              <a:prstClr val="black"/>
                            </a:solidFill>
                            <a:latin typeface="Cambria Math"/>
                            <a:cs typeface="Sakkal Majalla" panose="02000000000000000000" pitchFamily="2" charset="-78"/>
                          </a:rPr>
                          <m:t> 3</m:t>
                        </m:r>
                      </m:num>
                      <m:den>
                        <m:r>
                          <m:rPr>
                            <m:nor/>
                          </m:rPr>
                          <a:rPr lang="ar-EG" sz="2800" b="1">
                            <a:solidFill>
                              <a:prstClr val="black"/>
                            </a:solidFill>
                            <a:latin typeface="Cambria Math"/>
                            <a:cs typeface="Sakkal Majalla" panose="02000000000000000000" pitchFamily="2" charset="-78"/>
                          </a:rPr>
                          <m:t>4</m:t>
                        </m:r>
                      </m:den>
                    </m:f>
                  </m:oMath>
                </a14:m>
                <a:r>
                  <a:rPr lang="ar-EG" sz="28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لتر مياه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EG" sz="2800" b="1" i="1">
                            <a:solidFill>
                              <a:prstClr val="black"/>
                            </a:solidFill>
                            <a:latin typeface="Cambria Math"/>
                            <a:cs typeface="Sakkal Majalla" panose="02000000000000000000" pitchFamily="2" charset="-78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ar-EG" sz="2800" b="1">
                            <a:solidFill>
                              <a:prstClr val="black"/>
                            </a:solidFill>
                            <a:latin typeface="Cambria Math"/>
                            <a:cs typeface="Sakkal Majalla" panose="02000000000000000000" pitchFamily="2" charset="-78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ar-EG" sz="2800" b="1">
                            <a:solidFill>
                              <a:prstClr val="black"/>
                            </a:solidFill>
                            <a:latin typeface="Cambria Math"/>
                            <a:cs typeface="Sakkal Majalla" panose="02000000000000000000" pitchFamily="2" charset="-78"/>
                          </a:rPr>
                          <m:t>4</m:t>
                        </m:r>
                      </m:den>
                    </m:f>
                  </m:oMath>
                </a14:m>
                <a:r>
                  <a:rPr lang="ar-EG" sz="28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عصير برتقال مركز مع إضافة قليل من ملح والسكر .</a:t>
                </a:r>
              </a:p>
              <a:p>
                <a:pPr algn="r" rtl="1"/>
                <a:endParaRPr lang="ar-EG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r" rtl="1"/>
                <a:r>
                  <a:rPr lang="ar-EG" sz="2800" b="1" dirty="0">
                    <a:solidFill>
                      <a:srgbClr val="FFFF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* أي عصير تم عصره فيكون خالي من الألياف </a:t>
                </a:r>
                <a:r>
                  <a:rPr lang="en-US" sz="2800" b="1" dirty="0">
                    <a:solidFill>
                      <a:srgbClr val="FFFF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Fiber</a:t>
                </a:r>
                <a:r>
                  <a:rPr lang="ar-EG" sz="2800" b="1" dirty="0">
                    <a:solidFill>
                      <a:srgbClr val="FFFF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التي تعمل على تأخر عملية الأمتصاص والهضم .</a:t>
                </a:r>
              </a:p>
              <a:p>
                <a:pPr algn="r" rtl="1"/>
                <a:endParaRPr lang="ar-EG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88640"/>
                <a:ext cx="8712968" cy="6356612"/>
              </a:xfrm>
              <a:prstGeom prst="rect">
                <a:avLst/>
              </a:prstGeom>
              <a:blipFill rotWithShape="1">
                <a:blip r:embed="rId2"/>
                <a:stretch>
                  <a:fillRect l="-1259" t="-1822" r="-2448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811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txDef>
      <a:spPr/>
      <a:bodyPr wrap="square" rtlCol="1">
        <a:spAutoFit/>
      </a:bodyPr>
      <a:lstStyle>
        <a:defPPr algn="ctr">
          <a:defRPr b="1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rgbClr val="00B05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latin typeface="Simplified Arabic" panose="02020603050405020304" pitchFamily="18" charset="-78"/>
            <a:cs typeface="Simplified Arabic" panose="02020603050405020304" pitchFamily="18" charset="-78"/>
          </a:defRPr>
        </a:defPPr>
      </a:lstStyle>
      <a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775</Words>
  <Application>Microsoft Office PowerPoint</Application>
  <PresentationFormat>On-screen Show (4:3)</PresentationFormat>
  <Paragraphs>113</Paragraphs>
  <Slides>11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Summer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cavo tech</dc:creator>
  <cp:lastModifiedBy>cavo tech</cp:lastModifiedBy>
  <cp:revision>5</cp:revision>
  <dcterms:created xsi:type="dcterms:W3CDTF">2020-03-22T20:17:02Z</dcterms:created>
  <dcterms:modified xsi:type="dcterms:W3CDTF">2020-03-27T17:54:37Z</dcterms:modified>
</cp:coreProperties>
</file>