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83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89A05-374E-45C5-89C4-85E93C83768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4D278-D301-4BBE-B18E-7D209822B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2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EG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6DB90D-6EB8-40B1-90F0-DEE79EBEFCC9}" type="slidenum">
              <a:rPr lang="ar-EG">
                <a:solidFill>
                  <a:srgbClr val="000000"/>
                </a:solidFill>
              </a:rPr>
              <a:pPr eaLnBrk="1" hangingPunct="1"/>
              <a:t>15</a:t>
            </a:fld>
            <a:endParaRPr lang="ar-EG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amtasiaStudio_titleandmain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C3CE8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6FF198-E931-4CE8-9B7A-FF7D24766541}" type="datetimeFigureOut">
              <a:rPr lang="en-US"/>
              <a:pPr>
                <a:defRPr/>
              </a:pPr>
              <a:t>3/27/2020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5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BDD27-86D0-4E6A-8E81-28356860EC18}" type="datetimeFigureOut">
              <a:rPr lang="en-US"/>
              <a:pPr>
                <a:defRPr/>
              </a:pPr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7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C4857-F7A8-42A9-BF91-C40675544B53}" type="datetimeFigureOut">
              <a:rPr lang="en-US"/>
              <a:pPr>
                <a:defRPr/>
              </a:pPr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15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3B74A-1BD2-412C-A2B6-601F4E3659BD}" type="datetimeFigureOut">
              <a:rPr lang="ar-EG"/>
              <a:pPr>
                <a:defRPr/>
              </a:pPr>
              <a:t>03/08/1441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E5680-654D-4F3E-B26D-F0AF2B2B414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60997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1DF8AF-ECC1-484A-B40D-B09F54A73AAA}" type="datetimeFigureOut">
              <a:rPr lang="ar-EG"/>
              <a:pPr>
                <a:defRPr/>
              </a:pPr>
              <a:t>03/08/1441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C82D7D-2C0A-46A3-8833-01DF8DD17A1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9165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1C8FAD-2E02-4EC7-843A-16A943DDC56C}" type="datetimeFigureOut">
              <a:rPr lang="ar-EG"/>
              <a:pPr>
                <a:defRPr/>
              </a:pPr>
              <a:t>03/08/1441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A68AD7-A910-4D7B-A395-CEA729E49C1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83538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8A258F-CD66-456A-811D-ECCCA7874470}" type="datetimeFigureOut">
              <a:rPr lang="ar-EG"/>
              <a:pPr>
                <a:defRPr/>
              </a:pPr>
              <a:t>03/08/1441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A9D04B-F496-498F-93A0-BAF002CBE83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86414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E355C1-5C77-417E-8885-310EB7A7908A}" type="datetimeFigureOut">
              <a:rPr lang="ar-EG"/>
              <a:pPr>
                <a:defRPr/>
              </a:pPr>
              <a:t>03/08/1441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E92B02-3AFE-4942-89F4-22D99AF39C1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977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C5C6FE-D5B2-4A73-88FE-950BD2D6D054}" type="datetimeFigureOut">
              <a:rPr lang="ar-EG"/>
              <a:pPr>
                <a:defRPr/>
              </a:pPr>
              <a:t>03/08/1441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8F0AA-21CE-434F-AC2F-B272B0AD642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42484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A22B5A-2BF3-4D33-9A56-C8786416EC06}" type="datetimeFigureOut">
              <a:rPr lang="ar-EG"/>
              <a:pPr>
                <a:defRPr/>
              </a:pPr>
              <a:t>03/08/1441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05F138-3DB3-4721-8C84-186481061F2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68740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D6C2E4-035A-45E0-A1CD-35A6B6B99A8C}" type="datetimeFigureOut">
              <a:rPr lang="ar-EG"/>
              <a:pPr>
                <a:defRPr/>
              </a:pPr>
              <a:t>03/08/1441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82DD91-78C3-4276-BF2C-F8688B6826E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598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2700C-8A2D-4591-9096-2DEDB799994B}" type="datetimeFigureOut">
              <a:rPr lang="en-US"/>
              <a:pPr>
                <a:defRPr/>
              </a:pPr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57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5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DDA949-864B-46ED-A005-16914391275B}" type="datetimeFigureOut">
              <a:rPr lang="ar-EG"/>
              <a:pPr>
                <a:defRPr/>
              </a:pPr>
              <a:t>03/08/1441</a:t>
            </a:fld>
            <a:endParaRPr lang="ar-EG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A7BC29-13B6-4A1C-9B16-1BCEEC9C3851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9224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1C4DB5-E13F-438D-80CD-380E26E59DA6}" type="datetimeFigureOut">
              <a:rPr lang="ar-EG"/>
              <a:pPr>
                <a:defRPr/>
              </a:pPr>
              <a:t>03/08/1441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D85349-9596-490D-A78B-471B17506CC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03911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B0E62A-D529-4D44-828D-015DDA7034A7}" type="datetimeFigureOut">
              <a:rPr lang="ar-EG"/>
              <a:pPr>
                <a:defRPr/>
              </a:pPr>
              <a:t>03/08/1441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E004F3-CBAB-4F82-9692-BED279877EC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5801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BF4B3-F441-4853-9E2F-43CB67387BA7}" type="datetimeFigureOut">
              <a:rPr lang="en-US"/>
              <a:pPr>
                <a:defRPr/>
              </a:pPr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0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5E1F5-7ACD-4940-9A3C-9E0E9EFC5D88}" type="datetimeFigureOut">
              <a:rPr lang="en-US"/>
              <a:pPr>
                <a:defRPr/>
              </a:pPr>
              <a:t>3/27/2020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2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09677-0592-46B6-B968-566FAEA01F1A}" type="datetimeFigureOut">
              <a:rPr lang="en-US"/>
              <a:pPr>
                <a:defRPr/>
              </a:pPr>
              <a:t>3/27/2020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7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43A48-6F33-4730-A146-90DFC327AD0E}" type="datetimeFigureOut">
              <a:rPr lang="en-US"/>
              <a:pPr>
                <a:defRPr/>
              </a:pPr>
              <a:t>3/27/2020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1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9280D-CAEF-4187-93ED-218C1313BB65}" type="datetimeFigureOut">
              <a:rPr lang="en-US"/>
              <a:pPr>
                <a:defRPr/>
              </a:pPr>
              <a:t>3/27/2020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2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0B807-C70E-47A6-A687-C371171C96AD}" type="datetimeFigureOut">
              <a:rPr lang="en-US"/>
              <a:pPr>
                <a:defRPr/>
              </a:pPr>
              <a:t>3/27/2020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7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8B45-1423-4C31-9FA3-A17C2E1D7061}" type="datetimeFigureOut">
              <a:rPr lang="en-US"/>
              <a:pPr>
                <a:defRPr/>
              </a:pPr>
              <a:t>3/27/2020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amtasiaStudio_content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7777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29A9C61-1430-4DCC-B3AC-6C7D9BCF648E}" type="datetimeFigureOut">
              <a:rPr lang="en-US"/>
              <a:pPr>
                <a:defRPr/>
              </a:pPr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7777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5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3CE8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3CE8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3CE8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3CE8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3CE8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3CE8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3CE8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3CE8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3CE8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92939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929395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929395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929395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929395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83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8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white">
                    <a:tint val="75000"/>
                  </a:prstClr>
                </a:solidFill>
                <a:latin typeface="Verdana"/>
                <a:cs typeface="Tahoma"/>
              </a:defRPr>
            </a:lvl1pPr>
          </a:lstStyle>
          <a:p>
            <a:pPr>
              <a:defRPr/>
            </a:pPr>
            <a:fld id="{6EA9FFFD-81FD-4EE0-8A1A-96AEF9131307}" type="datetimeFigureOut">
              <a:rPr lang="ar-EG"/>
              <a:pPr>
                <a:defRPr/>
              </a:pPr>
              <a:t>03/08/1441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>
                    <a:tint val="75000"/>
                  </a:prstClr>
                </a:solidFill>
                <a:latin typeface="Verdana"/>
                <a:cs typeface="Tahoma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prstClr val="white">
                    <a:tint val="75000"/>
                  </a:prstClr>
                </a:solidFill>
                <a:latin typeface="Verdana"/>
                <a:cs typeface="Tahoma"/>
              </a:defRPr>
            </a:lvl1pPr>
          </a:lstStyle>
          <a:p>
            <a:pPr>
              <a:defRPr/>
            </a:pPr>
            <a:fld id="{7B473CB0-DD10-4E66-9DA1-C87B2FA5954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06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1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1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1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1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1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1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1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1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1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vo tech\Desktop\IMG-20200327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678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8065" y="332656"/>
            <a:ext cx="3744415" cy="510778"/>
          </a:xfrm>
          <a:prstGeom prst="flowChartAlternate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1">
              <a:defRPr/>
            </a:pPr>
            <a:r>
              <a:rPr lang="ar-EG" sz="2400" b="1" dirty="0">
                <a:ln w="18000">
                  <a:solidFill>
                    <a:srgbClr val="C4D73F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228600">
                    <a:srgbClr val="C4D73F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مجموعة اللحوم </a:t>
            </a:r>
            <a:r>
              <a:rPr lang="en-US" sz="2400" b="1" dirty="0">
                <a:ln w="18000">
                  <a:solidFill>
                    <a:srgbClr val="C4D73F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228600">
                    <a:srgbClr val="C4D73F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Meat Group   </a:t>
            </a:r>
            <a:endParaRPr lang="ar-EG" sz="2400" b="1" dirty="0">
              <a:ln w="18000">
                <a:solidFill>
                  <a:srgbClr val="C4D73F">
                    <a:satMod val="140000"/>
                  </a:srgb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228600">
                  <a:srgbClr val="C4D73F">
                    <a:satMod val="175000"/>
                    <a:alpha val="4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25" y="971550"/>
            <a:ext cx="8642350" cy="54483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ar-EG" sz="3200" b="1" u="sng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 وحدة منها تساوي :-</a:t>
            </a:r>
          </a:p>
          <a:p>
            <a:pPr algn="r" rtl="1"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2 بيضة                                        30 جرام من لحم البيف </a:t>
            </a:r>
          </a:p>
          <a:p>
            <a:pPr algn="r" rtl="1"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نصف قطعة سمك (30 جرام)               30 جرام من الجبنة القريش </a:t>
            </a:r>
          </a:p>
          <a:p>
            <a:pPr algn="r" rtl="1"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30 جرام من الجبنة الرومي                      صدر فرخة </a:t>
            </a:r>
          </a:p>
          <a:p>
            <a:pPr algn="r" rtl="1"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نص قطعة هامبورجر                             علبة تونة </a:t>
            </a:r>
          </a:p>
          <a:p>
            <a:pPr algn="r" rtl="1">
              <a:defRPr/>
            </a:pPr>
            <a:r>
              <a:rPr lang="ar-EG" sz="3200" b="1" u="sng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تعطي كل (1) وحدة من مجموعة اللحوم الاتي :- </a:t>
            </a:r>
          </a:p>
          <a:p>
            <a:pPr algn="r" rtl="1">
              <a:defRPr/>
            </a:pPr>
            <a:r>
              <a:rPr lang="ar-EG" sz="3200" b="1" u="sng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مجموعة اللحوم خالية الدهون :- 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7 جرام بروتين 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 جرام دهون 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35 سعر حراري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4200" y="361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69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26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388" y="188913"/>
            <a:ext cx="8785225" cy="655478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ar-EG" sz="3200" b="1" u="sng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مجموعة اللحوم منخفضة الدهون :- 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7 جرام بروتين 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 جرام دهون 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55 سعر حراري </a:t>
            </a:r>
          </a:p>
          <a:p>
            <a:pPr algn="r" rtl="1">
              <a:defRPr/>
            </a:pPr>
            <a:r>
              <a:rPr lang="ar-EG" sz="3200" b="1" u="sng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مجموعة اللحوم المتوسطة الدهون :- 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7 جرام بروتين 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5 جرام دهون 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75 سعر حراري </a:t>
            </a:r>
          </a:p>
          <a:p>
            <a:pPr algn="r" rtl="1">
              <a:defRPr/>
            </a:pPr>
            <a:r>
              <a:rPr lang="ar-EG" sz="3200" b="1" u="sng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مجموعة اللحوم عالية الدهون :-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7 جرام بروتين 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8 جرام دهون 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100 سعر حراري 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600" y="188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60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7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404664"/>
            <a:ext cx="4608512" cy="510778"/>
          </a:xfrm>
          <a:prstGeom prst="flowChartAlternate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1">
              <a:defRPr/>
            </a:pPr>
            <a:r>
              <a:rPr lang="ar-EG" sz="2400" b="1" dirty="0">
                <a:ln w="18000">
                  <a:solidFill>
                    <a:srgbClr val="C4D73F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228600">
                    <a:srgbClr val="C4D73F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مجموعة البقوليات </a:t>
            </a:r>
            <a:r>
              <a:rPr lang="en-US" sz="2400" b="1" dirty="0">
                <a:ln w="18000">
                  <a:solidFill>
                    <a:srgbClr val="C4D73F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228600">
                    <a:srgbClr val="C4D73F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Legumes Group   </a:t>
            </a:r>
            <a:endParaRPr lang="ar-EG" b="1" dirty="0">
              <a:ln w="18000">
                <a:solidFill>
                  <a:srgbClr val="C4D73F">
                    <a:satMod val="140000"/>
                  </a:srgb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228600">
                  <a:srgbClr val="C4D73F">
                    <a:satMod val="175000"/>
                    <a:alpha val="4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" y="1138238"/>
            <a:ext cx="8496300" cy="495458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ar-EG" sz="3200" b="1" u="sng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(1)وحدة منها تساوي :- </a:t>
            </a:r>
          </a:p>
          <a:p>
            <a:pPr algn="r" rtl="1"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5 معالق من الفول </a:t>
            </a:r>
          </a:p>
          <a:p>
            <a:pPr algn="r" rtl="1"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6 معالق من الفاصوليا </a:t>
            </a:r>
          </a:p>
          <a:p>
            <a:pPr algn="r" rtl="1"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4 معالق من الحبوب </a:t>
            </a:r>
          </a:p>
          <a:p>
            <a:pPr algn="r" rtl="1">
              <a:defRPr/>
            </a:pPr>
            <a:r>
              <a:rPr lang="ar-EG" sz="3200" b="1" u="sng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وتعطي كل (1) وحدة منها الاتي :-</a:t>
            </a:r>
          </a:p>
          <a:p>
            <a:pPr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15 جرام من الكربوهيدرات </a:t>
            </a:r>
          </a:p>
          <a:p>
            <a:pPr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7 جرام من البروتين </a:t>
            </a:r>
          </a:p>
          <a:p>
            <a:pPr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 جرام من الدهون </a:t>
            </a:r>
          </a:p>
          <a:p>
            <a:pPr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100 سعر حراري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0" y="4254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03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45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325934"/>
            <a:ext cx="3744416" cy="510778"/>
          </a:xfrm>
          <a:prstGeom prst="flowChartAlternate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1">
              <a:defRPr/>
            </a:pPr>
            <a:r>
              <a:rPr lang="ar-EG" sz="2400" b="1" dirty="0">
                <a:ln w="18000">
                  <a:solidFill>
                    <a:srgbClr val="C4D73F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228600">
                    <a:srgbClr val="C4D73F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مجموعة الفواكه </a:t>
            </a:r>
            <a:r>
              <a:rPr lang="en-US" sz="2400" b="1" dirty="0">
                <a:ln w="18000">
                  <a:solidFill>
                    <a:srgbClr val="C4D73F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228600">
                    <a:srgbClr val="C4D73F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Fruit Group   </a:t>
            </a:r>
            <a:endParaRPr lang="ar-EG" sz="2400" b="1" dirty="0">
              <a:ln w="18000">
                <a:solidFill>
                  <a:srgbClr val="C4D73F">
                    <a:satMod val="140000"/>
                  </a:srgb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228600">
                  <a:srgbClr val="C4D73F">
                    <a:satMod val="175000"/>
                    <a:alpha val="4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3528" y="1190584"/>
            <a:ext cx="8496944" cy="5355312"/>
          </a:xfrm>
          <a:prstGeom prst="rect">
            <a:avLst/>
          </a:prstGeom>
          <a:blipFill rotWithShape="1">
            <a:blip r:embed="rId4"/>
            <a:stretch>
              <a:fillRect t="-1479" r="-1865" b="-1934"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9400" y="4159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17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22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2880" y="332656"/>
            <a:ext cx="4819600" cy="510778"/>
          </a:xfrm>
          <a:prstGeom prst="flowChartAlternate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1">
              <a:defRPr/>
            </a:pPr>
            <a:r>
              <a:rPr lang="ar-EG" sz="2400" b="1" dirty="0">
                <a:ln w="18000">
                  <a:solidFill>
                    <a:srgbClr val="C4D73F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228600">
                    <a:srgbClr val="C4D73F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مجموعة الخضراوات </a:t>
            </a:r>
            <a:r>
              <a:rPr lang="en-US" sz="2400" b="1" dirty="0">
                <a:ln w="18000">
                  <a:solidFill>
                    <a:srgbClr val="C4D73F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228600">
                    <a:srgbClr val="C4D73F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Vegetable Group   </a:t>
            </a:r>
            <a:endParaRPr lang="ar-EG" sz="2400" b="1" dirty="0">
              <a:ln w="18000">
                <a:solidFill>
                  <a:srgbClr val="C4D73F">
                    <a:satMod val="140000"/>
                  </a:srgb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228600">
                  <a:srgbClr val="C4D73F">
                    <a:satMod val="175000"/>
                    <a:alpha val="4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3528" y="1052736"/>
            <a:ext cx="8568952" cy="5555367"/>
          </a:xfrm>
          <a:prstGeom prst="rect">
            <a:avLst/>
          </a:prstGeom>
          <a:blipFill rotWithShape="1">
            <a:blip r:embed="rId4"/>
            <a:stretch>
              <a:fillRect t="-1427" r="-1849" b="-1756"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2200" y="367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23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55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404664"/>
            <a:ext cx="3672408" cy="510778"/>
          </a:xfrm>
          <a:prstGeom prst="flowChartAlternate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1">
              <a:defRPr/>
            </a:pPr>
            <a:r>
              <a:rPr lang="ar-EG" sz="2400" b="1" dirty="0">
                <a:ln w="18000">
                  <a:solidFill>
                    <a:srgbClr val="C4D73F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228600">
                    <a:srgbClr val="C4D73F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مجموعة الدهون    </a:t>
            </a:r>
            <a:r>
              <a:rPr lang="en-US" sz="2400" b="1" dirty="0">
                <a:ln w="18000">
                  <a:solidFill>
                    <a:srgbClr val="C4D73F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228600">
                    <a:srgbClr val="C4D73F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Fat Group</a:t>
            </a:r>
            <a:endParaRPr lang="ar-EG" sz="2400" b="1" dirty="0">
              <a:ln w="18000">
                <a:solidFill>
                  <a:srgbClr val="C4D73F">
                    <a:satMod val="140000"/>
                  </a:srgb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228600">
                  <a:srgbClr val="C4D73F">
                    <a:satMod val="175000"/>
                    <a:alpha val="4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" y="1125538"/>
            <a:ext cx="8424863" cy="55086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ar-EG" sz="3200" b="1" u="sng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 وحدة منها يساوي :-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ملعقة زيت (أي نوع زيت)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معلقة سمنة 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معلقة مايونيز 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10 قطع من المكسرات صغيرة </a:t>
            </a:r>
          </a:p>
          <a:p>
            <a:pPr algn="r" rtl="1">
              <a:defRPr/>
            </a:pPr>
            <a:r>
              <a:rPr lang="ar-EG" sz="3200" b="1" u="sng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وتعطي كل (1) وحدة منها الاتي :-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0 جرام من الكربوهيدرات 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0 جرام من البروتين 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5 جرام من الدهون 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45 سعر حراري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0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77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66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0032" y="404664"/>
            <a:ext cx="3888432" cy="578882"/>
          </a:xfrm>
          <a:prstGeom prst="flowChartAlternate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1">
              <a:defRPr/>
            </a:pPr>
            <a:r>
              <a:rPr lang="ar-EG" sz="2800" b="1" dirty="0">
                <a:ln w="18000">
                  <a:solidFill>
                    <a:srgbClr val="C4D73F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228600">
                    <a:srgbClr val="C4D73F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مؤشر كتلة الجسم    ( </a:t>
            </a:r>
            <a:r>
              <a:rPr lang="en-US" sz="2800" b="1" dirty="0">
                <a:ln w="18000">
                  <a:solidFill>
                    <a:srgbClr val="C4D73F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228600">
                    <a:srgbClr val="C4D73F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 Bmi</a:t>
            </a:r>
            <a:r>
              <a:rPr lang="ar-EG" sz="2800" b="1" dirty="0">
                <a:ln w="18000">
                  <a:solidFill>
                    <a:srgbClr val="C4D73F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228600">
                    <a:srgbClr val="C4D73F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9552" y="1124744"/>
            <a:ext cx="8208912" cy="1122038"/>
          </a:xfrm>
          <a:prstGeom prst="rect">
            <a:avLst/>
          </a:prstGeom>
          <a:blipFill rotWithShape="1">
            <a:blip r:embed="rId4"/>
            <a:stretch>
              <a:fillRect b="-3804"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825" y="2205038"/>
            <a:ext cx="8497888" cy="45243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أقل من 18 نحيف 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19 – 24 وزن مثالي 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25 – 30 وزن زائد 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30 – 34 سمنة درجة أولى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35 – 40 سمنة درجة ثانية 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أكثر من 40 سمنة مفرطة </a:t>
            </a:r>
          </a:p>
          <a:p>
            <a:pPr algn="r" rtl="1">
              <a:defRPr/>
            </a:pPr>
            <a:r>
              <a:rPr lang="ar-EG" sz="1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/>
              </a:rPr>
              <a:t></a:t>
            </a:r>
            <a:r>
              <a:rPr lang="ar-EG" sz="32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/>
              </a:rPr>
              <a:t> وجدوا العلماء أن مؤشر كتلة الجسم لا يعبر بمصداقية عن نسبة السمنة بالجسم لانه غالباً ما تكون نسبة العضلات أكبر في الجسم ويعتبرها حالة سمنة </a:t>
            </a:r>
            <a:r>
              <a:rPr lang="ar-EG" sz="28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/>
              </a:rPr>
              <a:t>.</a:t>
            </a:r>
            <a:endParaRPr lang="ar-EG" sz="28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9800" y="3739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22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69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457200"/>
            <a:ext cx="1641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11949" y="1600200"/>
            <a:ext cx="1641475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1200" b="1" dirty="0">
                <a:solidFill>
                  <a:srgbClr val="000000"/>
                </a:solidFill>
                <a:latin typeface="Garamond"/>
              </a:rPr>
              <a:t>كليه التربية الرياضية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1200" b="1" dirty="0">
                <a:solidFill>
                  <a:srgbClr val="000000"/>
                </a:solidFill>
                <a:latin typeface="Garamond"/>
              </a:rPr>
              <a:t>قسم علوم الصحة الرياضية</a:t>
            </a:r>
            <a:endParaRPr lang="en-US" sz="1200" b="1" dirty="0">
              <a:solidFill>
                <a:srgbClr val="000000"/>
              </a:solidFill>
              <a:latin typeface="Garamond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0200" y="1219200"/>
            <a:ext cx="2971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EG" dirty="0">
                <a:solidFill>
                  <a:prstClr val="black"/>
                </a:solidFill>
                <a:latin typeface="Verdana"/>
                <a:cs typeface="Tahoma"/>
              </a:rPr>
              <a:t>الفرقة الرابعة</a:t>
            </a:r>
          </a:p>
          <a:p>
            <a:pPr algn="ctr" rtl="1">
              <a:defRPr/>
            </a:pPr>
            <a:r>
              <a:rPr lang="ar-EG" dirty="0">
                <a:solidFill>
                  <a:prstClr val="black"/>
                </a:solidFill>
                <a:latin typeface="Verdana"/>
                <a:cs typeface="Tahoma"/>
              </a:rPr>
              <a:t>شعبة أدارة رياضية</a:t>
            </a: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0" y="2438400"/>
            <a:ext cx="4495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3200" dirty="0">
                <a:solidFill>
                  <a:prstClr val="black"/>
                </a:solidFill>
                <a:latin typeface="Verdana"/>
                <a:cs typeface="Tahoma"/>
              </a:rPr>
              <a:t>المحاضرة الثالثة</a:t>
            </a:r>
          </a:p>
          <a:p>
            <a:pPr algn="ctr" rtl="1">
              <a:defRPr/>
            </a:pPr>
            <a:r>
              <a:rPr lang="ar-EG" sz="3200" dirty="0">
                <a:solidFill>
                  <a:prstClr val="black"/>
                </a:solidFill>
                <a:latin typeface="Verdana"/>
                <a:cs typeface="Tahoma"/>
              </a:rPr>
              <a:t>تغذية للرياضيين</a:t>
            </a:r>
            <a:endParaRPr lang="en-US" sz="32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28775" y="4191000"/>
            <a:ext cx="5932488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2800" dirty="0">
                <a:solidFill>
                  <a:prstClr val="black"/>
                </a:solidFill>
                <a:latin typeface="Verdana"/>
                <a:cs typeface="Tahoma"/>
              </a:rPr>
              <a:t>د /  عمرو سعيد إبراهيم</a:t>
            </a:r>
            <a:endParaRPr lang="en-US" sz="2800" dirty="0">
              <a:solidFill>
                <a:prstClr val="black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364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950" y="1125538"/>
            <a:ext cx="8856663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3200" b="1" u="sng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يشترط في التغذية الصحيحة لجسم الانسان ووقايته من الامراض توفير ما يلي :-</a:t>
            </a:r>
            <a:endParaRPr lang="ar-EG" sz="2400" b="1" u="sng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3200" b="1" dirty="0">
                <a:solidFill>
                  <a:srgbClr val="000000"/>
                </a:solidFill>
                <a:latin typeface="Arabic Typesetting" pitchFamily="66" charset="-78"/>
                <a:cs typeface="Arabic Typesetting" pitchFamily="66" charset="-78"/>
              </a:rPr>
              <a:t>1- أن يكون الطعام متنوعاً في مكوناته ومتزناً في ما يوفره من العناصر الغذائية التي يحتاجها جسم الانسان من عناصر إنتاج الطاقة (الكربوهيدرات والبروتينات والدهون) وكذلك أيضاً الفيتامينات والأملاح المعدنية . </a:t>
            </a: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3200" b="1" dirty="0">
                <a:solidFill>
                  <a:srgbClr val="000000"/>
                </a:solidFill>
                <a:latin typeface="Arabic Typesetting" pitchFamily="66" charset="-78"/>
                <a:cs typeface="Arabic Typesetting" pitchFamily="66" charset="-78"/>
              </a:rPr>
              <a:t>2- الاكثار من تناول الأغذية الغنية بالألياف كالحبوب والبقوليات والخضراوات الورقية والتي تعمل علي تقليل إرتفاع دهون الدم . </a:t>
            </a: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3200" b="1" dirty="0">
                <a:solidFill>
                  <a:srgbClr val="000000"/>
                </a:solidFill>
                <a:latin typeface="Arabic Typesetting" pitchFamily="66" charset="-78"/>
                <a:cs typeface="Arabic Typesetting" pitchFamily="66" charset="-78"/>
              </a:rPr>
              <a:t>3- جعل طبق سلطة الخضراوات وثمار الفواكه في الطعام اليومي للانسان للاستفادة مما توفره من فيتامينات وعناصر معدنية وألياف غذائية .</a:t>
            </a: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3200" b="1" dirty="0">
                <a:solidFill>
                  <a:srgbClr val="000000"/>
                </a:solidFill>
                <a:latin typeface="Arabic Typesetting" pitchFamily="66" charset="-78"/>
                <a:cs typeface="Arabic Typesetting" pitchFamily="66" charset="-78"/>
              </a:rPr>
              <a:t>4- يفضل تناول الاسماك مرة واحدة أسبوعياً للاستفادة من الدهون الصحية الموجودة بها مثل أوميجا 3 الموجود بوفرة في زيوتها الذي يعمل علي تقليل الدهون الثلاثية في الدم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3668" y="365299"/>
            <a:ext cx="5976664" cy="510778"/>
          </a:xfrm>
          <a:prstGeom prst="flowChartAlternate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1">
              <a:defRPr/>
            </a:pPr>
            <a:r>
              <a:rPr lang="ar-EG" sz="2400" b="1" dirty="0">
                <a:ln w="18000">
                  <a:solidFill>
                    <a:srgbClr val="C4D73F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228600">
                    <a:srgbClr val="C4D73F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شروط التغذية الصحيحة لجسم الانسان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4137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14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42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950" y="404813"/>
            <a:ext cx="8856663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3600" b="1" u="sng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مواصفات الغذاء الصحي</a:t>
            </a: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 b="1" u="sng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3200" b="1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1- أن يكون كافياً لمد الجسم بالطاقة اللازمة لكل انسان مع الاخذ بالاعتبار الاحتياجات اليومية اللازمة تختلف من انسان لأخر علي حسب (العمر – النوع – الوزن – المجهود المبذول)</a:t>
            </a: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 sz="3200" b="1">
              <a:solidFill>
                <a:srgbClr val="00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3200" b="1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2- أن يكون كافياً بالنسب اللازمة من البروتينات – الكربوهيدرات – الدهون – الفيتامينات – الاملاح المعدنية – الماء) .</a:t>
            </a: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 sz="3200" b="1">
              <a:solidFill>
                <a:srgbClr val="00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3200" b="1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3- أن يكون الطعام جيداً ومحفوظاً وغير فاسد وبعيد عن العدوي والسموم أو أي تلوث داخلي أو خارجي 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63445" y="4048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51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5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825" y="476250"/>
            <a:ext cx="864235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3600" b="1" u="sng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العوامل التي تؤخذ في الاعتبار عند تخطيط الوجبة الغذائية المتكاملة كالاتي :-</a:t>
            </a: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 sz="1400" b="1" u="sng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3200" b="1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1- احتياجات الجسم من العناصر الغذائية حسب العمر والوزن والطول والنوع ودرجة النشاط . </a:t>
            </a: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 sz="1600" b="1">
              <a:solidFill>
                <a:srgbClr val="00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3200" b="1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2- الحالة الاقتصادية للفرد والأسرة .</a:t>
            </a: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 sz="2000" b="1">
              <a:solidFill>
                <a:srgbClr val="00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3200" b="1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3- الأغذية المفضلة والغير المفضلة لدي الفرد أو الأسرة .</a:t>
            </a: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 b="1">
              <a:solidFill>
                <a:srgbClr val="00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3200" b="1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4- التقاليد والعادات الغذائية السائدة في الأسرة .</a:t>
            </a: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 b="1">
              <a:solidFill>
                <a:srgbClr val="00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3200" b="1">
                <a:solidFill>
                  <a:srgbClr val="000000"/>
                </a:solidFill>
                <a:latin typeface="Sakkal Majalla" pitchFamily="2" charset="-78"/>
                <a:cs typeface="Sakkal Majalla" pitchFamily="2" charset="-78"/>
              </a:rPr>
              <a:t>5- أسعار الأغذية المتوافرة في الأسواق 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4762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54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78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388" y="417513"/>
            <a:ext cx="8640762" cy="575468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ar-EG" sz="3600" b="1" u="sng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تقسيم الغذاء إلى مجموعات :- </a:t>
            </a:r>
          </a:p>
          <a:p>
            <a:pPr algn="r" rtl="1">
              <a:defRPr/>
            </a:pPr>
            <a:r>
              <a:rPr lang="ar-EG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قام علماء التغذية بالولايات المتحدة الأمريكية عام (2005م) إلى تقسيم أنواع الغذاء إلى (7) مجموعات وهم :- </a:t>
            </a:r>
          </a:p>
          <a:p>
            <a:pPr algn="r" rtl="1">
              <a:defRPr/>
            </a:pPr>
            <a:endParaRPr lang="ar-EG" sz="16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1- مجموعة النشويات </a:t>
            </a:r>
            <a:r>
              <a:rPr lang="en-US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Starch Group   </a:t>
            </a:r>
            <a:endParaRPr lang="ar-EG" sz="3600" b="1" dirty="0">
              <a:solidFill>
                <a:prstClr val="black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2- مجموعة الفواكه </a:t>
            </a:r>
            <a:r>
              <a:rPr lang="en-US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Fruits Group      </a:t>
            </a:r>
            <a:endParaRPr lang="ar-EG" sz="3600" b="1" dirty="0">
              <a:solidFill>
                <a:prstClr val="black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3- مجموعة الخضراوات </a:t>
            </a:r>
            <a:r>
              <a:rPr lang="en-US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Vegetables Group  </a:t>
            </a:r>
            <a:endParaRPr lang="ar-EG" sz="3600" b="1" dirty="0">
              <a:solidFill>
                <a:prstClr val="black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4- مجموعة الألبان </a:t>
            </a:r>
            <a:r>
              <a:rPr lang="en-US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Milk Group      </a:t>
            </a:r>
            <a:endParaRPr lang="ar-EG" sz="3600" b="1" dirty="0">
              <a:solidFill>
                <a:prstClr val="black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5- مجموعة اللحوم </a:t>
            </a:r>
            <a:r>
              <a:rPr lang="en-US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Meat Group      </a:t>
            </a:r>
            <a:endParaRPr lang="ar-EG" sz="3600" b="1" dirty="0">
              <a:solidFill>
                <a:prstClr val="black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6- مجموعة الدهون </a:t>
            </a:r>
            <a:r>
              <a:rPr lang="en-US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Fat Group     </a:t>
            </a:r>
            <a:endParaRPr lang="ar-EG" sz="3600" b="1" dirty="0">
              <a:solidFill>
                <a:prstClr val="black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7- مجموعة البقوليات </a:t>
            </a:r>
            <a:r>
              <a:rPr lang="en-US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Legumes Group</a:t>
            </a:r>
            <a:r>
              <a:rPr lang="en-US" sz="2000" dirty="0">
                <a:solidFill>
                  <a:prstClr val="white"/>
                </a:solidFill>
                <a:cs typeface="Arial" charset="0"/>
              </a:rPr>
              <a:t>   </a:t>
            </a:r>
            <a:endParaRPr lang="ar-EG" sz="2000" dirty="0">
              <a:solidFill>
                <a:prstClr val="white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7000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63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5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4008" y="188640"/>
            <a:ext cx="4248472" cy="510778"/>
          </a:xfrm>
          <a:prstGeom prst="flowChartAlternate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1">
              <a:defRPr/>
            </a:pPr>
            <a:r>
              <a:rPr lang="ar-EG" sz="2400" b="1" dirty="0">
                <a:ln w="18000">
                  <a:solidFill>
                    <a:srgbClr val="C4D73F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228600">
                    <a:srgbClr val="C4D73F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مجموعة النشويات </a:t>
            </a:r>
            <a:r>
              <a:rPr lang="en-US" sz="2400" b="1" dirty="0">
                <a:ln w="18000">
                  <a:solidFill>
                    <a:srgbClr val="C4D73F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228600">
                    <a:srgbClr val="C4D73F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Starch Group   </a:t>
            </a:r>
            <a:endParaRPr lang="ar-EG" sz="2400" b="1" dirty="0">
              <a:ln w="18000">
                <a:solidFill>
                  <a:srgbClr val="C4D73F">
                    <a:satMod val="140000"/>
                  </a:srgb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228600">
                  <a:srgbClr val="C4D73F">
                    <a:satMod val="175000"/>
                    <a:alpha val="4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9512" y="782989"/>
            <a:ext cx="8712968" cy="5986254"/>
          </a:xfrm>
          <a:prstGeom prst="rect">
            <a:avLst/>
          </a:prstGeom>
          <a:blipFill rotWithShape="1">
            <a:blip r:embed="rId4"/>
            <a:stretch>
              <a:fillRect t="-1018" r="-1958" b="-1527"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6600" y="2232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31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17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2080" y="316969"/>
            <a:ext cx="3600400" cy="510778"/>
          </a:xfrm>
          <a:prstGeom prst="flowChartAlternate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1">
              <a:defRPr/>
            </a:pPr>
            <a:r>
              <a:rPr lang="ar-EG" sz="2400" b="1" dirty="0">
                <a:ln w="18000">
                  <a:solidFill>
                    <a:srgbClr val="C4D73F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228600">
                    <a:srgbClr val="C4D73F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مجموعة الألبان </a:t>
            </a:r>
            <a:r>
              <a:rPr lang="en-US" sz="2400" b="1" dirty="0">
                <a:ln w="18000">
                  <a:solidFill>
                    <a:srgbClr val="C4D73F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228600">
                    <a:srgbClr val="C4D73F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Milk Group   </a:t>
            </a:r>
            <a:endParaRPr lang="ar-EG" sz="2400" b="1" dirty="0">
              <a:ln w="18000">
                <a:solidFill>
                  <a:srgbClr val="C4D73F">
                    <a:satMod val="140000"/>
                  </a:srgb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228600">
                  <a:srgbClr val="C4D73F">
                    <a:satMod val="175000"/>
                    <a:alpha val="4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" y="981075"/>
            <a:ext cx="8569325" cy="53863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ar-EG" sz="3200" b="1" u="sng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 وحدة منها تساوي :-</a:t>
            </a:r>
          </a:p>
          <a:p>
            <a:pPr algn="r" rtl="1"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كوباية لبن (240 جرام)                         5 معالق جبنة </a:t>
            </a:r>
          </a:p>
          <a:p>
            <a:pPr algn="r" rtl="1"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كوباية زبادي كبيرة (240 جرام)</a:t>
            </a:r>
          </a:p>
          <a:p>
            <a:pPr algn="r" rtl="1"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3 معلقة لبن بودرة </a:t>
            </a:r>
          </a:p>
          <a:p>
            <a:pPr algn="r" rtl="1">
              <a:defRPr/>
            </a:pPr>
            <a:r>
              <a:rPr lang="ar-EG" sz="2800" b="1" u="sng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تعطي كل (1) وحدة من الألبان الاتي :-</a:t>
            </a:r>
          </a:p>
          <a:p>
            <a:pPr algn="r" rtl="1">
              <a:defRPr/>
            </a:pPr>
            <a:r>
              <a:rPr lang="ar-EG" sz="3200" b="1" u="sng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مجموعة الألبان خالية الدسم :- 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15 جرام كربوهيدرات 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8 جرام بروتين 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0 جرام دهون (لايوجد دهون)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100 سعر حراري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4200" y="3931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51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29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8950" y="404813"/>
            <a:ext cx="8135938" cy="57864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ar-EG" sz="3200" b="1" u="sng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مجموعة الألبان منخفضة الدسم :- 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15 جرام كربوهيدرات 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8 جرام بروتين 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5 جرام دهون 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120 سعر حراري </a:t>
            </a:r>
          </a:p>
          <a:p>
            <a:pPr algn="r" rtl="1">
              <a:defRPr/>
            </a:pPr>
            <a:endParaRPr lang="ar-EG" dirty="0">
              <a:solidFill>
                <a:prstClr val="white"/>
              </a:solidFill>
            </a:endParaRPr>
          </a:p>
          <a:p>
            <a:pPr algn="r" rtl="1">
              <a:defRPr/>
            </a:pPr>
            <a:r>
              <a:rPr lang="ar-EG" sz="3200" b="1" u="sng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مجموعة الألبان كاملة الدسم :- 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15 جرام كربوهيدرات 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8 جرام بروتين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8 جرام دهون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150 سعر حراري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7400" y="4255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27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3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amtasiaStudio">
  <a:themeElements>
    <a:clrScheme name="techsmith">
      <a:dk1>
        <a:srgbClr val="58595B"/>
      </a:dk1>
      <a:lt1>
        <a:sysClr val="window" lastClr="FFFFFF"/>
      </a:lt1>
      <a:dk2>
        <a:srgbClr val="006A71"/>
      </a:dk2>
      <a:lt2>
        <a:srgbClr val="F8F8F8"/>
      </a:lt2>
      <a:accent1>
        <a:srgbClr val="F8971D"/>
      </a:accent1>
      <a:accent2>
        <a:srgbClr val="006A71"/>
      </a:accent2>
      <a:accent3>
        <a:srgbClr val="C3CE81"/>
      </a:accent3>
      <a:accent4>
        <a:srgbClr val="66AECC"/>
      </a:accent4>
      <a:accent5>
        <a:srgbClr val="DD1541"/>
      </a:accent5>
      <a:accent6>
        <a:srgbClr val="FFC425"/>
      </a:accent6>
      <a:hlink>
        <a:srgbClr val="F8971D"/>
      </a:hlink>
      <a:folHlink>
        <a:srgbClr val="C3CE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/>
      <a:bodyPr wrap="square" rtlCol="1">
        <a:spAutoFit/>
      </a:bodyPr>
      <a:lstStyle>
        <a:defPPr algn="ctr">
          <a:defRPr b="1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00B05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Simplified Arabic" panose="02020603050405020304" pitchFamily="18" charset="-78"/>
            <a:cs typeface="Simplified Arabic" panose="02020603050405020304" pitchFamily="18" charset="-78"/>
          </a:defRPr>
        </a:defPPr>
      </a:lstStyle>
      <a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732</Words>
  <Application>Microsoft Office PowerPoint</Application>
  <PresentationFormat>On-screen Show (4:3)</PresentationFormat>
  <Paragraphs>123</Paragraphs>
  <Slides>16</Slides>
  <Notes>1</Notes>
  <HiddenSlides>0</HiddenSlides>
  <MMClips>14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CamtasiaStudio</vt:lpstr>
      <vt:lpstr>Summer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cavo tech</dc:creator>
  <cp:lastModifiedBy>cavo tech</cp:lastModifiedBy>
  <cp:revision>16</cp:revision>
  <dcterms:created xsi:type="dcterms:W3CDTF">2020-03-22T20:07:11Z</dcterms:created>
  <dcterms:modified xsi:type="dcterms:W3CDTF">2020-03-27T17:52:27Z</dcterms:modified>
</cp:coreProperties>
</file>