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6" r:id="rId3"/>
    <p:sldId id="260"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0EAD47-9592-4FCF-A945-ACD227084F79}"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279824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AD47-9592-4FCF-A945-ACD227084F79}"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14247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AD47-9592-4FCF-A945-ACD227084F79}"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25278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40018628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8988723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8458452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6" name="Footer Placeholder 5"/>
          <p:cNvSpPr>
            <a:spLocks noGrp="1"/>
          </p:cNvSpPr>
          <p:nvPr>
            <p:ph type="ftr" sz="quarter" idx="11"/>
          </p:nvPr>
        </p:nvSpPr>
        <p:spPr/>
        <p:txBody>
          <a:bodyPr/>
          <a:lstStyle/>
          <a:p>
            <a:endParaRPr lang="ar-EG">
              <a:solidFill>
                <a:prstClr val="white">
                  <a:tint val="75000"/>
                </a:prstClr>
              </a:solidFill>
            </a:endParaRPr>
          </a:p>
        </p:txBody>
      </p:sp>
      <p:sp>
        <p:nvSpPr>
          <p:cNvPr id="7" name="Slide Number Placeholder 6"/>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9484650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8" name="Footer Placeholder 7"/>
          <p:cNvSpPr>
            <a:spLocks noGrp="1"/>
          </p:cNvSpPr>
          <p:nvPr>
            <p:ph type="ftr" sz="quarter" idx="11"/>
          </p:nvPr>
        </p:nvSpPr>
        <p:spPr/>
        <p:txBody>
          <a:bodyPr/>
          <a:lstStyle/>
          <a:p>
            <a:endParaRPr lang="ar-EG">
              <a:solidFill>
                <a:prstClr val="white">
                  <a:tint val="75000"/>
                </a:prstClr>
              </a:solidFill>
            </a:endParaRPr>
          </a:p>
        </p:txBody>
      </p:sp>
      <p:sp>
        <p:nvSpPr>
          <p:cNvPr id="9" name="Slide Number Placeholder 8"/>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1220120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4" name="Footer Placeholder 3"/>
          <p:cNvSpPr>
            <a:spLocks noGrp="1"/>
          </p:cNvSpPr>
          <p:nvPr>
            <p:ph type="ftr" sz="quarter" idx="11"/>
          </p:nvPr>
        </p:nvSpPr>
        <p:spPr/>
        <p:txBody>
          <a:bodyPr/>
          <a:lstStyle/>
          <a:p>
            <a:endParaRPr lang="ar-EG">
              <a:solidFill>
                <a:prstClr val="white">
                  <a:tint val="75000"/>
                </a:prstClr>
              </a:solidFill>
            </a:endParaRPr>
          </a:p>
        </p:txBody>
      </p:sp>
      <p:sp>
        <p:nvSpPr>
          <p:cNvPr id="5" name="Slide Number Placeholder 4"/>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651266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3" name="Footer Placeholder 2"/>
          <p:cNvSpPr>
            <a:spLocks noGrp="1"/>
          </p:cNvSpPr>
          <p:nvPr>
            <p:ph type="ftr" sz="quarter" idx="11"/>
          </p:nvPr>
        </p:nvSpPr>
        <p:spPr/>
        <p:txBody>
          <a:bodyPr/>
          <a:lstStyle/>
          <a:p>
            <a:endParaRPr lang="ar-EG">
              <a:solidFill>
                <a:prstClr val="white">
                  <a:tint val="75000"/>
                </a:prstClr>
              </a:solidFill>
            </a:endParaRPr>
          </a:p>
        </p:txBody>
      </p:sp>
      <p:sp>
        <p:nvSpPr>
          <p:cNvPr id="4" name="Slide Number Placeholder 3"/>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357885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6" name="Footer Placeholder 5"/>
          <p:cNvSpPr>
            <a:spLocks noGrp="1"/>
          </p:cNvSpPr>
          <p:nvPr>
            <p:ph type="ftr" sz="quarter" idx="11"/>
          </p:nvPr>
        </p:nvSpPr>
        <p:spPr/>
        <p:txBody>
          <a:bodyPr/>
          <a:lstStyle/>
          <a:p>
            <a:endParaRPr lang="ar-EG">
              <a:solidFill>
                <a:prstClr val="white">
                  <a:tint val="75000"/>
                </a:prstClr>
              </a:solidFill>
            </a:endParaRPr>
          </a:p>
        </p:txBody>
      </p:sp>
      <p:sp>
        <p:nvSpPr>
          <p:cNvPr id="7" name="Slide Number Placeholder 6"/>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607988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AD47-9592-4FCF-A945-ACD227084F79}"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298367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6" name="Footer Placeholder 5"/>
          <p:cNvSpPr>
            <a:spLocks noGrp="1"/>
          </p:cNvSpPr>
          <p:nvPr>
            <p:ph type="ftr" sz="quarter" idx="11"/>
          </p:nvPr>
        </p:nvSpPr>
        <p:spPr/>
        <p:txBody>
          <a:bodyPr/>
          <a:lstStyle/>
          <a:p>
            <a:endParaRPr lang="ar-EG">
              <a:solidFill>
                <a:prstClr val="white">
                  <a:tint val="75000"/>
                </a:prstClr>
              </a:solidFill>
            </a:endParaRPr>
          </a:p>
        </p:txBody>
      </p:sp>
      <p:sp>
        <p:nvSpPr>
          <p:cNvPr id="7" name="Slide Number Placeholder 6"/>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6432839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11585152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B1607-2FFD-4D38-9CA8-220E49BE2517}" type="datetimeFigureOut">
              <a:rPr lang="ar-EG" smtClean="0">
                <a:solidFill>
                  <a:prstClr val="white">
                    <a:tint val="75000"/>
                  </a:prstClr>
                </a:solidFill>
              </a:rPr>
              <a:pPr/>
              <a:t>03/08/1441</a:t>
            </a:fld>
            <a:endParaRPr lang="ar-EG">
              <a:solidFill>
                <a:prstClr val="white">
                  <a:tint val="75000"/>
                </a:prstClr>
              </a:solidFill>
            </a:endParaRPr>
          </a:p>
        </p:txBody>
      </p:sp>
      <p:sp>
        <p:nvSpPr>
          <p:cNvPr id="5" name="Footer Placeholder 4"/>
          <p:cNvSpPr>
            <a:spLocks noGrp="1"/>
          </p:cNvSpPr>
          <p:nvPr>
            <p:ph type="ftr" sz="quarter" idx="11"/>
          </p:nvPr>
        </p:nvSpPr>
        <p:spPr/>
        <p:txBody>
          <a:bodyPr/>
          <a:lstStyle/>
          <a:p>
            <a:endParaRPr lang="ar-EG">
              <a:solidFill>
                <a:prstClr val="white">
                  <a:tint val="75000"/>
                </a:prstClr>
              </a:solidFill>
            </a:endParaRPr>
          </a:p>
        </p:txBody>
      </p:sp>
      <p:sp>
        <p:nvSpPr>
          <p:cNvPr id="6" name="Slide Number Placeholder 5"/>
          <p:cNvSpPr>
            <a:spLocks noGrp="1"/>
          </p:cNvSpPr>
          <p:nvPr>
            <p:ph type="sldNum" sz="quarter" idx="12"/>
          </p:nvPr>
        </p:nvSpPr>
        <p:spPr/>
        <p:txBody>
          <a:bodyPr/>
          <a:lstStyle/>
          <a:p>
            <a:fld id="{EEFC4AC9-6F9D-4769-87D3-A3E38FA5D801}" type="slidenum">
              <a:rPr lang="ar-EG" smtClean="0">
                <a:solidFill>
                  <a:prstClr val="white">
                    <a:tint val="75000"/>
                  </a:prstClr>
                </a:solidFill>
              </a:rPr>
              <a:pPr/>
              <a:t>‹#›</a:t>
            </a:fld>
            <a:endParaRPr lang="ar-EG">
              <a:solidFill>
                <a:prstClr val="white">
                  <a:tint val="75000"/>
                </a:prstClr>
              </a:solidFill>
            </a:endParaRPr>
          </a:p>
        </p:txBody>
      </p:sp>
    </p:spTree>
    <p:extLst>
      <p:ext uri="{BB962C8B-B14F-4D97-AF65-F5344CB8AC3E}">
        <p14:creationId xmlns:p14="http://schemas.microsoft.com/office/powerpoint/2010/main" val="2386898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EAD47-9592-4FCF-A945-ACD227084F79}"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121944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0EAD47-9592-4FCF-A945-ACD227084F79}"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312661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0EAD47-9592-4FCF-A945-ACD227084F79}"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231796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0EAD47-9592-4FCF-A945-ACD227084F79}"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52333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EAD47-9592-4FCF-A945-ACD227084F79}"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36656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EAD47-9592-4FCF-A945-ACD227084F79}"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39891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EAD47-9592-4FCF-A945-ACD227084F79}"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051CA-90F7-4C86-AB01-A239B4592D9F}" type="slidenum">
              <a:rPr lang="en-US" smtClean="0"/>
              <a:t>‹#›</a:t>
            </a:fld>
            <a:endParaRPr lang="en-US"/>
          </a:p>
        </p:txBody>
      </p:sp>
    </p:spTree>
    <p:extLst>
      <p:ext uri="{BB962C8B-B14F-4D97-AF65-F5344CB8AC3E}">
        <p14:creationId xmlns:p14="http://schemas.microsoft.com/office/powerpoint/2010/main" val="70576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EAD47-9592-4FCF-A945-ACD227084F79}"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051CA-90F7-4C86-AB01-A239B4592D9F}" type="slidenum">
              <a:rPr lang="en-US" smtClean="0"/>
              <a:t>‹#›</a:t>
            </a:fld>
            <a:endParaRPr lang="en-US"/>
          </a:p>
        </p:txBody>
      </p:sp>
    </p:spTree>
    <p:extLst>
      <p:ext uri="{BB962C8B-B14F-4D97-AF65-F5344CB8AC3E}">
        <p14:creationId xmlns:p14="http://schemas.microsoft.com/office/powerpoint/2010/main" val="411442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rtl="1"/>
            <a:fld id="{64FB1607-2FFD-4D38-9CA8-220E49BE2517}" type="datetimeFigureOut">
              <a:rPr lang="ar-EG" smtClean="0">
                <a:solidFill>
                  <a:prstClr val="white">
                    <a:tint val="75000"/>
                  </a:prstClr>
                </a:solidFill>
              </a:rPr>
              <a:pPr rtl="1"/>
              <a:t>03/08/1441</a:t>
            </a:fld>
            <a:endParaRPr lang="ar-EG">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rtl="1"/>
            <a:endParaRPr lang="ar-EG">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rtl="1"/>
            <a:fld id="{EEFC4AC9-6F9D-4769-87D3-A3E38FA5D801}" type="slidenum">
              <a:rPr lang="ar-EG" smtClean="0">
                <a:solidFill>
                  <a:prstClr val="white">
                    <a:tint val="75000"/>
                  </a:prstClr>
                </a:solidFill>
              </a:rPr>
              <a:pPr rtl="1"/>
              <a:t>‹#›</a:t>
            </a:fld>
            <a:endParaRPr lang="ar-EG">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rtl="1"/>
            <a:endParaRPr lang="en-US">
              <a:solidFill>
                <a:prstClr val="white"/>
              </a:solidFill>
            </a:endParaRPr>
          </a:p>
        </p:txBody>
      </p:sp>
    </p:spTree>
    <p:extLst>
      <p:ext uri="{BB962C8B-B14F-4D97-AF65-F5344CB8AC3E}">
        <p14:creationId xmlns:p14="http://schemas.microsoft.com/office/powerpoint/2010/main" val="2678632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vo tech\Desktop\IMG-20200327-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12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8784976" cy="1477328"/>
          </a:xfrm>
          <a:prstGeom prst="rect">
            <a:avLst/>
          </a:prstGeom>
          <a:noFill/>
        </p:spPr>
        <p:txBody>
          <a:bodyPr wrap="square" rtlCol="1">
            <a:spAutoFit/>
          </a:bodyPr>
          <a:lstStyle/>
          <a:p>
            <a:pPr algn="r" rtl="1"/>
            <a:r>
              <a:rPr lang="ar-EG" sz="3600" b="1" u="sng" dirty="0">
                <a:solidFill>
                  <a:srgbClr val="FFFF00"/>
                </a:solidFill>
                <a:latin typeface="Sakkal Majalla" panose="02000000000000000000" pitchFamily="2" charset="-78"/>
                <a:cs typeface="Sakkal Majalla" panose="02000000000000000000" pitchFamily="2" charset="-78"/>
              </a:rPr>
              <a:t>حساب (</a:t>
            </a:r>
            <a:r>
              <a:rPr lang="en-US" sz="3600" b="1" u="sng" dirty="0">
                <a:solidFill>
                  <a:srgbClr val="FFFF00"/>
                </a:solidFill>
                <a:latin typeface="Sakkal Majalla" panose="02000000000000000000" pitchFamily="2" charset="-78"/>
                <a:cs typeface="Sakkal Majalla" panose="02000000000000000000" pitchFamily="2" charset="-78"/>
              </a:rPr>
              <a:t>BMR</a:t>
            </a:r>
            <a:r>
              <a:rPr lang="ar-EG" sz="3600" b="1" u="sng" dirty="0">
                <a:solidFill>
                  <a:srgbClr val="FFFF00"/>
                </a:solidFill>
                <a:latin typeface="Sakkal Majalla" panose="02000000000000000000" pitchFamily="2" charset="-78"/>
                <a:cs typeface="Sakkal Majalla" panose="02000000000000000000" pitchFamily="2" charset="-78"/>
              </a:rPr>
              <a:t>) ، (</a:t>
            </a:r>
            <a:r>
              <a:rPr lang="en-US" sz="3600" b="1" u="sng" dirty="0">
                <a:solidFill>
                  <a:srgbClr val="FFFF00"/>
                </a:solidFill>
                <a:latin typeface="Sakkal Majalla" panose="02000000000000000000" pitchFamily="2" charset="-78"/>
                <a:cs typeface="Sakkal Majalla" panose="02000000000000000000" pitchFamily="2" charset="-78"/>
              </a:rPr>
              <a:t>AMR</a:t>
            </a:r>
            <a:r>
              <a:rPr lang="ar-EG" sz="3600" b="1" u="sng" dirty="0">
                <a:solidFill>
                  <a:srgbClr val="FFFF00"/>
                </a:solidFill>
                <a:latin typeface="Sakkal Majalla" panose="02000000000000000000" pitchFamily="2" charset="-78"/>
                <a:cs typeface="Sakkal Majalla" panose="02000000000000000000" pitchFamily="2" charset="-78"/>
              </a:rPr>
              <a:t>) :- </a:t>
            </a:r>
          </a:p>
          <a:p>
            <a:pPr algn="r" rtl="1"/>
            <a:r>
              <a:rPr lang="ar-EG" sz="3200" b="1" dirty="0">
                <a:solidFill>
                  <a:prstClr val="black"/>
                </a:solidFill>
                <a:latin typeface="Arabic Typesetting" panose="03020402040406030203" pitchFamily="66" charset="-78"/>
                <a:cs typeface="Arabic Typesetting" panose="03020402040406030203" pitchFamily="66" charset="-78"/>
              </a:rPr>
              <a:t>24 × معامل التأثير × (للسيدات 0.9 &amp; للرجال 1)  ×  (الوزن بالكيلو جرام) </a:t>
            </a:r>
            <a:r>
              <a:rPr lang="en-US" sz="3200" b="1" dirty="0">
                <a:solidFill>
                  <a:prstClr val="black"/>
                </a:solidFill>
                <a:latin typeface="Arabic Typesetting" panose="03020402040406030203" pitchFamily="66" charset="-78"/>
                <a:cs typeface="Arabic Typesetting" panose="03020402040406030203" pitchFamily="66" charset="-78"/>
              </a:rPr>
              <a:t>Wt</a:t>
            </a:r>
            <a:r>
              <a:rPr lang="ar-EG" sz="3200" b="1" dirty="0">
                <a:solidFill>
                  <a:prstClr val="black"/>
                </a:solidFill>
                <a:latin typeface="Arabic Typesetting" panose="03020402040406030203" pitchFamily="66" charset="-78"/>
                <a:cs typeface="Arabic Typesetting" panose="03020402040406030203" pitchFamily="66" charset="-78"/>
              </a:rPr>
              <a:t> = </a:t>
            </a:r>
            <a:r>
              <a:rPr lang="en-US" sz="3600" b="1" dirty="0">
                <a:solidFill>
                  <a:prstClr val="black"/>
                </a:solidFill>
                <a:latin typeface="Arabic Typesetting" panose="03020402040406030203" pitchFamily="66" charset="-78"/>
                <a:cs typeface="Arabic Typesetting" panose="03020402040406030203" pitchFamily="66" charset="-78"/>
              </a:rPr>
              <a:t>BMR</a:t>
            </a:r>
            <a:r>
              <a:rPr lang="en-US" dirty="0">
                <a:solidFill>
                  <a:prstClr val="white"/>
                </a:solidFill>
              </a:rPr>
              <a:t> </a:t>
            </a:r>
            <a:r>
              <a:rPr lang="ar-EG" dirty="0">
                <a:solidFill>
                  <a:prstClr val="white"/>
                </a:solidFill>
              </a:rPr>
              <a:t> </a:t>
            </a:r>
          </a:p>
          <a:p>
            <a:pPr algn="r" rtl="1"/>
            <a:endParaRPr lang="ar-EG"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0651336"/>
              </p:ext>
            </p:extLst>
          </p:nvPr>
        </p:nvGraphicFramePr>
        <p:xfrm>
          <a:off x="467543" y="1864960"/>
          <a:ext cx="8280921" cy="4660384"/>
        </p:xfrm>
        <a:graphic>
          <a:graphicData uri="http://schemas.openxmlformats.org/drawingml/2006/table">
            <a:tbl>
              <a:tblPr rtl="1" firstRow="1" bandRow="1">
                <a:tableStyleId>{775DCB02-9BB8-47FD-8907-85C794F793BA}</a:tableStyleId>
              </a:tblPr>
              <a:tblGrid>
                <a:gridCol w="2760307"/>
                <a:gridCol w="2760307"/>
                <a:gridCol w="2760307"/>
              </a:tblGrid>
              <a:tr h="576064">
                <a:tc>
                  <a:txBody>
                    <a:bodyPr/>
                    <a:lstStyle/>
                    <a:p>
                      <a:pPr algn="ctr" rtl="1"/>
                      <a:r>
                        <a:rPr lang="ar-EG" sz="2800" dirty="0" smtClean="0">
                          <a:solidFill>
                            <a:schemeClr val="bg1"/>
                          </a:solidFill>
                          <a:latin typeface="Sakkal Majalla" panose="02000000000000000000" pitchFamily="2" charset="-78"/>
                          <a:cs typeface="Sakkal Majalla" panose="02000000000000000000" pitchFamily="2" charset="-78"/>
                        </a:rPr>
                        <a:t>معامل</a:t>
                      </a:r>
                      <a:r>
                        <a:rPr lang="ar-EG" sz="2800" baseline="0" dirty="0" smtClean="0">
                          <a:solidFill>
                            <a:schemeClr val="bg1"/>
                          </a:solidFill>
                          <a:latin typeface="Sakkal Majalla" panose="02000000000000000000" pitchFamily="2" charset="-78"/>
                          <a:cs typeface="Sakkal Majalla" panose="02000000000000000000" pitchFamily="2" charset="-78"/>
                        </a:rPr>
                        <a:t> التأثير</a:t>
                      </a:r>
                      <a:endParaRPr lang="ar-EG" sz="2800" dirty="0" smtClean="0">
                        <a:solidFill>
                          <a:schemeClr val="bg1"/>
                        </a:solidFill>
                        <a:latin typeface="Sakkal Majalla" panose="02000000000000000000" pitchFamily="2" charset="-78"/>
                        <a:cs typeface="Sakkal Majalla" panose="02000000000000000000" pitchFamily="2" charset="-78"/>
                      </a:endParaRPr>
                    </a:p>
                  </a:txBody>
                  <a:tcP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ctr" defTabSz="457200" rtl="1" eaLnBrk="1" latinLnBrk="0" hangingPunct="1"/>
                      <a:r>
                        <a:rPr lang="ar-EG" sz="2800" b="1" kern="1200" dirty="0" smtClean="0">
                          <a:solidFill>
                            <a:schemeClr val="bg1"/>
                          </a:solidFill>
                          <a:latin typeface="Sakkal Majalla" panose="02000000000000000000" pitchFamily="2" charset="-78"/>
                          <a:ea typeface="+mn-ea"/>
                          <a:cs typeface="Sakkal Majalla" panose="02000000000000000000" pitchFamily="2" charset="-78"/>
                        </a:rPr>
                        <a:t>نسبة الدهون %</a:t>
                      </a:r>
                      <a:endParaRPr lang="ar-EG" sz="2800" b="1" kern="1200" dirty="0">
                        <a:solidFill>
                          <a:schemeClr val="bg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ctr" defTabSz="457200" rtl="1" eaLnBrk="1" latinLnBrk="0" hangingPunct="1"/>
                      <a:r>
                        <a:rPr lang="ar-EG" sz="2800" b="1" kern="1200" dirty="0" smtClean="0">
                          <a:solidFill>
                            <a:schemeClr val="bg1"/>
                          </a:solidFill>
                          <a:latin typeface="Sakkal Majalla" panose="02000000000000000000" pitchFamily="2" charset="-78"/>
                          <a:ea typeface="+mn-ea"/>
                          <a:cs typeface="Sakkal Majalla" panose="02000000000000000000" pitchFamily="2" charset="-78"/>
                        </a:rPr>
                        <a:t>النوع</a:t>
                      </a:r>
                      <a:endParaRPr lang="ar-EG" sz="2800" b="1" kern="1200" dirty="0">
                        <a:solidFill>
                          <a:schemeClr val="bg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1942794">
                <a:tc>
                  <a:txBody>
                    <a:bodyPr/>
                    <a:lstStyle/>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1.0</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0.95</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0.90</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0.85</a:t>
                      </a:r>
                      <a:endParaRPr lang="ar-EG" sz="3200" b="1" kern="1200" dirty="0">
                        <a:solidFill>
                          <a:schemeClr val="bg1"/>
                        </a:solidFill>
                        <a:latin typeface="Arabic Typesetting" panose="03020402040406030203" pitchFamily="66" charset="-78"/>
                        <a:ea typeface="+mn-ea"/>
                        <a:cs typeface="Arabic Typesetting" panose="03020402040406030203" pitchFamily="66" charset="-78"/>
                      </a:endParaRPr>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10 – 14 %</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15 – 20 %</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21 – 28 %</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أعلى من 28 %</a:t>
                      </a:r>
                      <a:endParaRPr lang="ar-EG" sz="3200" b="1" kern="1200" dirty="0">
                        <a:solidFill>
                          <a:schemeClr val="bg1"/>
                        </a:solidFill>
                        <a:latin typeface="Arabic Typesetting" panose="03020402040406030203" pitchFamily="66" charset="-78"/>
                        <a:ea typeface="+mn-ea"/>
                        <a:cs typeface="Arabic Typesetting" panose="03020402040406030203" pitchFamily="66"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ar-EG" dirty="0" smtClean="0"/>
                    </a:p>
                    <a:p>
                      <a:pPr algn="ctr" rtl="1"/>
                      <a:endParaRPr lang="ar-EG" dirty="0" smtClean="0"/>
                    </a:p>
                    <a:p>
                      <a:pPr algn="ctr" rtl="1"/>
                      <a:r>
                        <a:rPr lang="ar-EG" sz="4000" b="1" kern="1200" dirty="0" smtClean="0">
                          <a:solidFill>
                            <a:schemeClr val="bg1"/>
                          </a:solidFill>
                          <a:latin typeface="Sakkal Majalla" panose="02000000000000000000" pitchFamily="2" charset="-78"/>
                          <a:ea typeface="+mn-ea"/>
                          <a:cs typeface="Sakkal Majalla" panose="02000000000000000000" pitchFamily="2" charset="-78"/>
                        </a:rPr>
                        <a:t>الرجال</a:t>
                      </a:r>
                      <a:endParaRPr lang="ar-EG" sz="4000" b="1" kern="1200" dirty="0">
                        <a:solidFill>
                          <a:schemeClr val="bg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9386">
                <a:tc>
                  <a:txBody>
                    <a:bodyPr/>
                    <a:lstStyle/>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1.0</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0.95</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0.90</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0.85</a:t>
                      </a:r>
                      <a:endParaRPr lang="ar-EG" sz="3200" b="1" kern="1200" dirty="0">
                        <a:solidFill>
                          <a:schemeClr val="bg1"/>
                        </a:solidFill>
                        <a:latin typeface="Arabic Typesetting" panose="03020402040406030203" pitchFamily="66" charset="-78"/>
                        <a:ea typeface="+mn-ea"/>
                        <a:cs typeface="Arabic Typesetting" panose="03020402040406030203" pitchFamily="66"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14 – 18 %</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19 – 28 %</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29 – 38 %</a:t>
                      </a:r>
                    </a:p>
                    <a:p>
                      <a:pPr algn="ctr" rtl="1"/>
                      <a:r>
                        <a:rPr lang="ar-EG" sz="3200" b="1" kern="1200" dirty="0" smtClean="0">
                          <a:solidFill>
                            <a:schemeClr val="bg1"/>
                          </a:solidFill>
                          <a:latin typeface="Arabic Typesetting" panose="03020402040406030203" pitchFamily="66" charset="-78"/>
                          <a:ea typeface="+mn-ea"/>
                          <a:cs typeface="Arabic Typesetting" panose="03020402040406030203" pitchFamily="66" charset="-78"/>
                        </a:rPr>
                        <a:t>أعلى من 38 %</a:t>
                      </a:r>
                      <a:endParaRPr lang="ar-EG" sz="3200" b="1" kern="1200" dirty="0">
                        <a:solidFill>
                          <a:schemeClr val="bg1"/>
                        </a:solidFill>
                        <a:latin typeface="Arabic Typesetting" panose="03020402040406030203" pitchFamily="66" charset="-78"/>
                        <a:ea typeface="+mn-ea"/>
                        <a:cs typeface="Arabic Typesetting" panose="03020402040406030203" pitchFamily="66"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endParaRPr lang="ar-EG" sz="4000" b="1" kern="1200" dirty="0" smtClean="0">
                        <a:solidFill>
                          <a:schemeClr val="bg1"/>
                        </a:solidFill>
                        <a:latin typeface="Sakkal Majalla" panose="02000000000000000000" pitchFamily="2" charset="-78"/>
                        <a:ea typeface="+mn-ea"/>
                        <a:cs typeface="Sakkal Majalla" panose="02000000000000000000" pitchFamily="2" charset="-78"/>
                      </a:endParaRPr>
                    </a:p>
                    <a:p>
                      <a:pPr algn="ctr" rtl="1"/>
                      <a:r>
                        <a:rPr lang="ar-EG" sz="4000" b="1" kern="1200" dirty="0" smtClean="0">
                          <a:solidFill>
                            <a:schemeClr val="bg1"/>
                          </a:solidFill>
                          <a:latin typeface="Sakkal Majalla" panose="02000000000000000000" pitchFamily="2" charset="-78"/>
                          <a:ea typeface="+mn-ea"/>
                          <a:cs typeface="Sakkal Majalla" panose="02000000000000000000" pitchFamily="2" charset="-78"/>
                        </a:rPr>
                        <a:t>السيدات</a:t>
                      </a:r>
                      <a:endParaRPr lang="ar-EG" sz="4000" b="1" kern="1200" dirty="0">
                        <a:solidFill>
                          <a:schemeClr val="bg1"/>
                        </a:solidFill>
                        <a:latin typeface="Sakkal Majalla" panose="02000000000000000000" pitchFamily="2" charset="-78"/>
                        <a:ea typeface="+mn-ea"/>
                        <a:cs typeface="Sakkal Majalla" panose="020000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71800" y="270311"/>
            <a:ext cx="609600" cy="609600"/>
          </a:xfrm>
          <a:prstGeom prst="rect">
            <a:avLst/>
          </a:prstGeom>
        </p:spPr>
      </p:pic>
    </p:spTree>
    <p:extLst>
      <p:ext uri="{BB962C8B-B14F-4D97-AF65-F5344CB8AC3E}">
        <p14:creationId xmlns:p14="http://schemas.microsoft.com/office/powerpoint/2010/main" val="34258907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ircle(in)">
                                      <p:cBhvr>
                                        <p:cTn id="24" dur="2000"/>
                                        <p:tgtEl>
                                          <p:spTgt spid="4">
                                            <p:txEl>
                                              <p:pRg st="1" end="1"/>
                                            </p:txEl>
                                          </p:spTgt>
                                        </p:tgtEl>
                                      </p:cBhvr>
                                    </p:animEffect>
                                  </p:childTnLst>
                                </p:cTn>
                              </p:par>
                            </p:childTnLst>
                          </p:cTn>
                        </p:par>
                        <p:par>
                          <p:cTn id="25" fill="hold">
                            <p:stCondLst>
                              <p:cond delay="40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1667" fill="hold"/>
                                        <p:tgtEl>
                                          <p:spTgt spid="2"/>
                                        </p:tgtEl>
                                      </p:cBhvr>
                                    </p:cmd>
                                  </p:childTnLst>
                                </p:cTn>
                              </p:par>
                            </p:childTnLst>
                          </p:cTn>
                        </p:par>
                      </p:childTnLst>
                    </p:cTn>
                  </p:par>
                </p:childTnLst>
              </p:cTn>
              <p:nextCondLst>
                <p:cond evt="onClick" delay="0">
                  <p:tgtEl>
                    <p:spTgt spid="2"/>
                  </p:tgtEl>
                </p:cond>
              </p:nextCondLst>
            </p:seq>
            <p:audio>
              <p:cMediaNode vol="80000">
                <p:cTn id="34"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596336" y="116632"/>
            <a:ext cx="1296144" cy="64807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rtl="1"/>
            <a:r>
              <a:rPr lang="ar-EG" sz="3600" b="1" dirty="0">
                <a:solidFill>
                  <a:srgbClr val="FFFF00"/>
                </a:solidFill>
                <a:latin typeface="Sakkal Majalla" panose="02000000000000000000" pitchFamily="2" charset="-78"/>
                <a:cs typeface="Sakkal Majalla" panose="02000000000000000000" pitchFamily="2" charset="-78"/>
              </a:rPr>
              <a:t>مثال</a:t>
            </a:r>
          </a:p>
        </p:txBody>
      </p:sp>
      <p:sp>
        <p:nvSpPr>
          <p:cNvPr id="6" name="TextBox 5"/>
          <p:cNvSpPr txBox="1"/>
          <p:nvPr/>
        </p:nvSpPr>
        <p:spPr>
          <a:xfrm>
            <a:off x="107504" y="908720"/>
            <a:ext cx="8928992" cy="5632311"/>
          </a:xfrm>
          <a:prstGeom prst="rect">
            <a:avLst/>
          </a:prstGeom>
          <a:noFill/>
        </p:spPr>
        <p:txBody>
          <a:bodyPr wrap="square" rtlCol="1">
            <a:spAutoFit/>
          </a:bodyPr>
          <a:lstStyle/>
          <a:p>
            <a:pPr algn="r" rtl="1"/>
            <a:r>
              <a:rPr lang="ar-EG" sz="4000" b="1" dirty="0">
                <a:solidFill>
                  <a:srgbClr val="FFFF00"/>
                </a:solidFill>
                <a:latin typeface="Arabic Typesetting" panose="03020402040406030203" pitchFamily="66" charset="-78"/>
                <a:cs typeface="Arabic Typesetting" panose="03020402040406030203" pitchFamily="66" charset="-78"/>
              </a:rPr>
              <a:t>سيدة وزنها 140 كجم ونسبة الدهون لديها 35% كيفية حساب معدل الحرق الأساسي عند الراحة لها ؟ </a:t>
            </a:r>
          </a:p>
          <a:p>
            <a:pPr algn="ctr" rtl="1"/>
            <a:r>
              <a:rPr lang="ar-EG" sz="2800" b="1" dirty="0">
                <a:solidFill>
                  <a:prstClr val="black"/>
                </a:solidFill>
                <a:latin typeface="Arabic Typesetting" panose="03020402040406030203" pitchFamily="66" charset="-78"/>
                <a:cs typeface="Arabic Typesetting" panose="03020402040406030203" pitchFamily="66" charset="-78"/>
              </a:rPr>
              <a:t>24 (ساعة) × معامل التأثير × (للسيدات 0.9 &amp; للرجال 1) × الوزن بالكيلو جرام </a:t>
            </a:r>
            <a:r>
              <a:rPr lang="en-US" sz="2800" b="1" dirty="0">
                <a:solidFill>
                  <a:prstClr val="black"/>
                </a:solidFill>
                <a:latin typeface="Arabic Typesetting" panose="03020402040406030203" pitchFamily="66" charset="-78"/>
                <a:cs typeface="Arabic Typesetting" panose="03020402040406030203" pitchFamily="66" charset="-78"/>
              </a:rPr>
              <a:t>Wt</a:t>
            </a:r>
            <a:r>
              <a:rPr lang="ar-EG" sz="2800" b="1" dirty="0">
                <a:solidFill>
                  <a:prstClr val="black"/>
                </a:solidFill>
                <a:latin typeface="Arabic Typesetting" panose="03020402040406030203" pitchFamily="66" charset="-78"/>
                <a:cs typeface="Arabic Typesetting" panose="03020402040406030203" pitchFamily="66" charset="-78"/>
              </a:rPr>
              <a:t> =  </a:t>
            </a:r>
            <a:r>
              <a:rPr lang="en-US" sz="2800" b="1" dirty="0">
                <a:solidFill>
                  <a:prstClr val="black"/>
                </a:solidFill>
                <a:latin typeface="Arabic Typesetting" panose="03020402040406030203" pitchFamily="66" charset="-78"/>
                <a:cs typeface="Arabic Typesetting" panose="03020402040406030203" pitchFamily="66" charset="-78"/>
              </a:rPr>
              <a:t>BMR</a:t>
            </a:r>
            <a:r>
              <a:rPr lang="ar-EG" sz="2800" b="1" dirty="0">
                <a:solidFill>
                  <a:prstClr val="black"/>
                </a:solidFill>
                <a:latin typeface="Arabic Typesetting" panose="03020402040406030203" pitchFamily="66" charset="-78"/>
                <a:cs typeface="Arabic Typesetting" panose="03020402040406030203" pitchFamily="66" charset="-78"/>
              </a:rPr>
              <a:t> </a:t>
            </a:r>
          </a:p>
          <a:p>
            <a:pPr algn="ctr" rtl="1"/>
            <a:r>
              <a:rPr lang="ar-EG" sz="3600" b="1" dirty="0">
                <a:solidFill>
                  <a:prstClr val="black"/>
                </a:solidFill>
                <a:latin typeface="Arabic Typesetting" panose="03020402040406030203" pitchFamily="66" charset="-78"/>
                <a:cs typeface="Arabic Typesetting" panose="03020402040406030203" pitchFamily="66" charset="-78"/>
              </a:rPr>
              <a:t>2721 سعر حراري = 24 × 0.90 × 0.9 × 140 =  </a:t>
            </a:r>
            <a:r>
              <a:rPr lang="en-US" sz="3600" b="1" dirty="0">
                <a:solidFill>
                  <a:prstClr val="black"/>
                </a:solidFill>
                <a:latin typeface="Arabic Typesetting" panose="03020402040406030203" pitchFamily="66" charset="-78"/>
                <a:cs typeface="Arabic Typesetting" panose="03020402040406030203" pitchFamily="66" charset="-78"/>
              </a:rPr>
              <a:t>BMR</a:t>
            </a:r>
          </a:p>
          <a:p>
            <a:pPr algn="r" rtl="1"/>
            <a:r>
              <a:rPr lang="ar-EG" sz="3600" b="1" dirty="0">
                <a:solidFill>
                  <a:prstClr val="black"/>
                </a:solidFill>
                <a:latin typeface="Arabic Typesetting" panose="03020402040406030203" pitchFamily="66" charset="-78"/>
                <a:cs typeface="Arabic Typesetting" panose="03020402040406030203" pitchFamily="66" charset="-78"/>
              </a:rPr>
              <a:t>حساب معدل الحرق الأساسي عند المجهود (</a:t>
            </a:r>
            <a:r>
              <a:rPr lang="en-US" sz="3600" b="1" dirty="0">
                <a:solidFill>
                  <a:prstClr val="black"/>
                </a:solidFill>
                <a:latin typeface="Arabic Typesetting" panose="03020402040406030203" pitchFamily="66" charset="-78"/>
                <a:cs typeface="Arabic Typesetting" panose="03020402040406030203" pitchFamily="66" charset="-78"/>
              </a:rPr>
              <a:t>AMR</a:t>
            </a:r>
            <a:r>
              <a:rPr lang="ar-EG" sz="3600" b="1" dirty="0">
                <a:solidFill>
                  <a:prstClr val="black"/>
                </a:solidFill>
                <a:latin typeface="Arabic Typesetting" panose="03020402040406030203" pitchFamily="66" charset="-78"/>
                <a:cs typeface="Arabic Typesetting" panose="03020402040406030203" pitchFamily="66" charset="-78"/>
              </a:rPr>
              <a:t>) ؟</a:t>
            </a:r>
          </a:p>
          <a:p>
            <a:pPr algn="ctr" rtl="1"/>
            <a:r>
              <a:rPr lang="ar-EG" sz="3600" b="1" dirty="0">
                <a:solidFill>
                  <a:prstClr val="black"/>
                </a:solidFill>
                <a:latin typeface="Arabic Typesetting" panose="03020402040406030203" pitchFamily="66" charset="-78"/>
                <a:cs typeface="Arabic Typesetting" panose="03020402040406030203" pitchFamily="66" charset="-78"/>
              </a:rPr>
              <a:t>نشاط الفرد × </a:t>
            </a:r>
            <a:r>
              <a:rPr lang="en-US" sz="3600" b="1" dirty="0">
                <a:solidFill>
                  <a:prstClr val="black"/>
                </a:solidFill>
                <a:latin typeface="Arabic Typesetting" panose="03020402040406030203" pitchFamily="66" charset="-78"/>
                <a:cs typeface="Arabic Typesetting" panose="03020402040406030203" pitchFamily="66" charset="-78"/>
              </a:rPr>
              <a:t>BMR</a:t>
            </a:r>
            <a:r>
              <a:rPr lang="ar-EG" sz="3600" b="1" dirty="0">
                <a:solidFill>
                  <a:prstClr val="black"/>
                </a:solidFill>
                <a:latin typeface="Arabic Typesetting" panose="03020402040406030203" pitchFamily="66" charset="-78"/>
                <a:cs typeface="Arabic Typesetting" panose="03020402040406030203" pitchFamily="66" charset="-78"/>
              </a:rPr>
              <a:t> = </a:t>
            </a:r>
            <a:r>
              <a:rPr lang="en-US" sz="3600" b="1" dirty="0">
                <a:solidFill>
                  <a:prstClr val="black"/>
                </a:solidFill>
                <a:latin typeface="Arabic Typesetting" panose="03020402040406030203" pitchFamily="66" charset="-78"/>
                <a:cs typeface="Arabic Typesetting" panose="03020402040406030203" pitchFamily="66" charset="-78"/>
              </a:rPr>
              <a:t>AMR </a:t>
            </a:r>
            <a:r>
              <a:rPr lang="ar-EG" sz="3600" b="1" dirty="0">
                <a:solidFill>
                  <a:prstClr val="black"/>
                </a:solidFill>
                <a:latin typeface="Arabic Typesetting" panose="03020402040406030203" pitchFamily="66" charset="-78"/>
                <a:cs typeface="Arabic Typesetting" panose="03020402040406030203" pitchFamily="66" charset="-78"/>
              </a:rPr>
              <a:t> </a:t>
            </a:r>
          </a:p>
          <a:p>
            <a:pPr algn="ctr" rtl="1"/>
            <a:r>
              <a:rPr lang="ar-EG" sz="3600" b="1" dirty="0">
                <a:solidFill>
                  <a:prstClr val="black"/>
                </a:solidFill>
                <a:latin typeface="Arabic Typesetting" panose="03020402040406030203" pitchFamily="66" charset="-78"/>
                <a:cs typeface="Arabic Typesetting" panose="03020402040406030203" pitchFamily="66" charset="-78"/>
              </a:rPr>
              <a:t>1.10 نشاط خفيف </a:t>
            </a:r>
          </a:p>
          <a:p>
            <a:pPr algn="ctr" rtl="1"/>
            <a:r>
              <a:rPr lang="ar-EG" sz="3600" b="1" dirty="0">
                <a:solidFill>
                  <a:prstClr val="black"/>
                </a:solidFill>
                <a:latin typeface="Arabic Typesetting" panose="03020402040406030203" pitchFamily="66" charset="-78"/>
                <a:cs typeface="Arabic Typesetting" panose="03020402040406030203" pitchFamily="66" charset="-78"/>
              </a:rPr>
              <a:t>1.40 نشاط متوسط </a:t>
            </a:r>
          </a:p>
          <a:p>
            <a:pPr algn="ctr" rtl="1"/>
            <a:r>
              <a:rPr lang="ar-EG" sz="3600" b="1" dirty="0">
                <a:solidFill>
                  <a:prstClr val="black"/>
                </a:solidFill>
                <a:latin typeface="Arabic Typesetting" panose="03020402040406030203" pitchFamily="66" charset="-78"/>
                <a:cs typeface="Arabic Typesetting" panose="03020402040406030203" pitchFamily="66" charset="-78"/>
              </a:rPr>
              <a:t>1.90 نشاط عنيف </a:t>
            </a:r>
          </a:p>
          <a:p>
            <a:pPr algn="ctr" rtl="1"/>
            <a:r>
              <a:rPr lang="ar-EG" sz="3600" b="1" dirty="0">
                <a:solidFill>
                  <a:prstClr val="black"/>
                </a:solidFill>
                <a:latin typeface="Arabic Typesetting" panose="03020402040406030203" pitchFamily="66" charset="-78"/>
                <a:cs typeface="Arabic Typesetting" panose="03020402040406030203" pitchFamily="66" charset="-78"/>
              </a:rPr>
              <a:t>4058 سعر حراري = 1.4 × 2721 = </a:t>
            </a:r>
            <a:r>
              <a:rPr lang="en-US" sz="3600" b="1" dirty="0">
                <a:solidFill>
                  <a:prstClr val="black"/>
                </a:solidFill>
                <a:latin typeface="Arabic Typesetting" panose="03020402040406030203" pitchFamily="66" charset="-78"/>
                <a:cs typeface="Arabic Typesetting" panose="03020402040406030203" pitchFamily="66" charset="-78"/>
              </a:rPr>
              <a:t>AMR</a:t>
            </a:r>
            <a:r>
              <a:rPr lang="ar-EG" dirty="0">
                <a:solidFill>
                  <a:prstClr val="white"/>
                </a:solidFill>
              </a:rPr>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62200" y="299120"/>
            <a:ext cx="609600" cy="609600"/>
          </a:xfrm>
          <a:prstGeom prst="rect">
            <a:avLst/>
          </a:prstGeom>
        </p:spPr>
      </p:pic>
    </p:spTree>
    <p:extLst>
      <p:ext uri="{BB962C8B-B14F-4D97-AF65-F5344CB8AC3E}">
        <p14:creationId xmlns:p14="http://schemas.microsoft.com/office/powerpoint/2010/main" val="6066767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ppt_x"/>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91247" fill="hold"/>
                                        <p:tgtEl>
                                          <p:spTgt spid="2"/>
                                        </p:tgtEl>
                                      </p:cBhvr>
                                    </p:cmd>
                                  </p:childTnLst>
                                </p:cTn>
                              </p:par>
                            </p:childTnLst>
                          </p:cTn>
                        </p:par>
                      </p:childTnLst>
                    </p:cTn>
                  </p:par>
                </p:childTnLst>
              </p:cTn>
              <p:nextCondLst>
                <p:cond evt="onClick" delay="0">
                  <p:tgtEl>
                    <p:spTgt spid="2"/>
                  </p:tgtEl>
                </p:cond>
              </p:nextCondLst>
            </p:seq>
            <p:audio>
              <p:cMediaNode vol="100000">
                <p:cTn id="31" fill="hold"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7200"/>
            <a:ext cx="187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77000" y="16764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ar-EG" sz="1200" b="1" dirty="0" smtClean="0">
                <a:solidFill>
                  <a:srgbClr val="000000"/>
                </a:solidFill>
                <a:latin typeface="Garamond"/>
              </a:rPr>
              <a:t>كلية</a:t>
            </a:r>
            <a:r>
              <a:rPr lang="ar-EG" sz="1400" b="1" dirty="0" smtClean="0">
                <a:solidFill>
                  <a:srgbClr val="000000"/>
                </a:solidFill>
                <a:latin typeface="Garamond"/>
              </a:rPr>
              <a:t> </a:t>
            </a:r>
            <a:r>
              <a:rPr lang="ar-EG" sz="1400" b="1" dirty="0">
                <a:solidFill>
                  <a:srgbClr val="000000"/>
                </a:solidFill>
                <a:latin typeface="Garamond"/>
              </a:rPr>
              <a:t>التربية الرياضية</a:t>
            </a:r>
          </a:p>
          <a:p>
            <a:pPr lvl="0" algn="ctr" fontAlgn="base">
              <a:spcBef>
                <a:spcPct val="0"/>
              </a:spcBef>
              <a:spcAft>
                <a:spcPct val="0"/>
              </a:spcAft>
              <a:defRPr/>
            </a:pPr>
            <a:r>
              <a:rPr lang="ar-EG" sz="1400" b="1" dirty="0">
                <a:solidFill>
                  <a:srgbClr val="000000"/>
                </a:solidFill>
                <a:latin typeface="Garamond"/>
              </a:rPr>
              <a:t>قسم علوم الصحة الرياضية</a:t>
            </a:r>
            <a:endParaRPr lang="en-US" sz="1400" b="1" dirty="0">
              <a:solidFill>
                <a:srgbClr val="000000"/>
              </a:solidFill>
              <a:latin typeface="Garamond"/>
              <a:cs typeface="Arial" pitchFamily="34" charset="0"/>
            </a:endParaRPr>
          </a:p>
        </p:txBody>
      </p:sp>
      <p:sp>
        <p:nvSpPr>
          <p:cNvPr id="4" name="Oval 3"/>
          <p:cNvSpPr/>
          <p:nvPr/>
        </p:nvSpPr>
        <p:spPr>
          <a:xfrm>
            <a:off x="2057400" y="1028700"/>
            <a:ext cx="2743200" cy="1333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dirty="0">
                <a:solidFill>
                  <a:prstClr val="black"/>
                </a:solidFill>
                <a:latin typeface="Verdana"/>
                <a:cs typeface="Tahoma"/>
              </a:rPr>
              <a:t>الفرقة الرابعة</a:t>
            </a:r>
          </a:p>
          <a:p>
            <a:pPr lvl="0" algn="ctr" rtl="1">
              <a:defRPr/>
            </a:pPr>
            <a:r>
              <a:rPr lang="ar-EG" dirty="0">
                <a:solidFill>
                  <a:prstClr val="black"/>
                </a:solidFill>
                <a:latin typeface="Verdana"/>
                <a:cs typeface="Tahoma"/>
              </a:rPr>
              <a:t>شعبة أدارة رياضية</a:t>
            </a:r>
            <a:endParaRPr lang="en-US" dirty="0">
              <a:solidFill>
                <a:prstClr val="black"/>
              </a:solidFill>
              <a:latin typeface="Verdana"/>
            </a:endParaRPr>
          </a:p>
        </p:txBody>
      </p:sp>
      <p:sp>
        <p:nvSpPr>
          <p:cNvPr id="5" name="Rectangle 4"/>
          <p:cNvSpPr/>
          <p:nvPr/>
        </p:nvSpPr>
        <p:spPr>
          <a:xfrm>
            <a:off x="1905000" y="2590800"/>
            <a:ext cx="586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sz="3200" dirty="0">
                <a:solidFill>
                  <a:prstClr val="black"/>
                </a:solidFill>
                <a:latin typeface="Verdana"/>
                <a:cs typeface="Tahoma"/>
              </a:rPr>
              <a:t>المحاضرة </a:t>
            </a:r>
            <a:r>
              <a:rPr lang="ar-EG" sz="3200" dirty="0" smtClean="0">
                <a:solidFill>
                  <a:prstClr val="black"/>
                </a:solidFill>
                <a:latin typeface="Verdana"/>
                <a:cs typeface="Tahoma"/>
              </a:rPr>
              <a:t>الرابعة</a:t>
            </a:r>
            <a:endParaRPr lang="ar-EG" sz="3200" dirty="0">
              <a:solidFill>
                <a:prstClr val="black"/>
              </a:solidFill>
              <a:latin typeface="Verdana"/>
              <a:cs typeface="Tahoma"/>
            </a:endParaRPr>
          </a:p>
          <a:p>
            <a:pPr lvl="0" algn="ctr" rtl="1">
              <a:defRPr/>
            </a:pPr>
            <a:r>
              <a:rPr lang="ar-EG" sz="3200" dirty="0">
                <a:solidFill>
                  <a:prstClr val="black"/>
                </a:solidFill>
                <a:latin typeface="Verdana"/>
                <a:cs typeface="Tahoma"/>
              </a:rPr>
              <a:t>تغذية للرياضيين</a:t>
            </a:r>
            <a:endParaRPr lang="en-US" sz="3200" dirty="0">
              <a:solidFill>
                <a:prstClr val="black"/>
              </a:solidFill>
              <a:latin typeface="Verdana"/>
            </a:endParaRPr>
          </a:p>
        </p:txBody>
      </p:sp>
      <p:sp>
        <p:nvSpPr>
          <p:cNvPr id="6" name="Rounded Rectangle 5"/>
          <p:cNvSpPr/>
          <p:nvPr/>
        </p:nvSpPr>
        <p:spPr>
          <a:xfrm>
            <a:off x="1371600" y="4572000"/>
            <a:ext cx="67818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sz="2800" dirty="0">
                <a:solidFill>
                  <a:prstClr val="black"/>
                </a:solidFill>
                <a:latin typeface="Verdana"/>
                <a:cs typeface="Tahoma"/>
              </a:rPr>
              <a:t>د /  عمرو سعيد إبراهيم</a:t>
            </a:r>
            <a:endParaRPr lang="en-US" sz="2800" dirty="0">
              <a:solidFill>
                <a:prstClr val="black"/>
              </a:solidFill>
              <a:latin typeface="Verdana"/>
            </a:endParaRPr>
          </a:p>
        </p:txBody>
      </p:sp>
    </p:spTree>
    <p:extLst>
      <p:ext uri="{BB962C8B-B14F-4D97-AF65-F5344CB8AC3E}">
        <p14:creationId xmlns:p14="http://schemas.microsoft.com/office/powerpoint/2010/main" val="291962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4444" y="221283"/>
            <a:ext cx="3456384" cy="578882"/>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800" b="1" dirty="0">
                <a:ln w="18000">
                  <a:solidFill>
                    <a:srgbClr val="C4D73F">
                      <a:satMod val="140000"/>
                    </a:srgbClr>
                  </a:solidFill>
                  <a:prstDash val="solid"/>
                  <a:miter lim="800000"/>
                </a:ln>
                <a:solidFill>
                  <a:srgbClr val="00B050"/>
                </a:solidFill>
                <a:effectLst>
                  <a:glow rad="228600">
                    <a:srgbClr val="C4D73F">
                      <a:satMod val="175000"/>
                      <a:alpha val="40000"/>
                    </a:srgbClr>
                  </a:glow>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أنماط وأشكال جسم الانسان </a:t>
            </a:r>
          </a:p>
        </p:txBody>
      </p:sp>
      <p:sp>
        <p:nvSpPr>
          <p:cNvPr id="5" name="TextBox 4"/>
          <p:cNvSpPr txBox="1"/>
          <p:nvPr/>
        </p:nvSpPr>
        <p:spPr>
          <a:xfrm>
            <a:off x="1115616" y="988999"/>
            <a:ext cx="7809488" cy="2492990"/>
          </a:xfrm>
          <a:prstGeom prst="rect">
            <a:avLst/>
          </a:prstGeom>
          <a:noFill/>
        </p:spPr>
        <p:txBody>
          <a:bodyPr wrap="square" rtlCol="1">
            <a:spAutoFit/>
          </a:bodyPr>
          <a:lstStyle/>
          <a:p>
            <a:pPr algn="r" rtl="1"/>
            <a:r>
              <a:rPr lang="ar-EG" sz="3200" b="1" u="sng" dirty="0">
                <a:solidFill>
                  <a:srgbClr val="FFFF00"/>
                </a:solidFill>
                <a:latin typeface="Sakkal Majalla" panose="02000000000000000000" pitchFamily="2" charset="-78"/>
                <a:cs typeface="Sakkal Majalla" panose="02000000000000000000" pitchFamily="2" charset="-78"/>
              </a:rPr>
              <a:t>هناك 3 أنماط لجسم الأنسان :-</a:t>
            </a:r>
          </a:p>
          <a:p>
            <a:pPr algn="r" rtl="1"/>
            <a:endParaRPr lang="ar-EG" sz="1400" b="1" u="sng" dirty="0">
              <a:solidFill>
                <a:srgbClr val="FFFF00"/>
              </a:solidFill>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EG" sz="3600" b="1" dirty="0">
                <a:solidFill>
                  <a:prstClr val="black"/>
                </a:solidFill>
                <a:latin typeface="Arabic Typesetting" panose="03020402040406030203" pitchFamily="66" charset="-78"/>
                <a:cs typeface="Arabic Typesetting" panose="03020402040406030203" pitchFamily="66" charset="-78"/>
              </a:rPr>
              <a:t>النمط النحيف   </a:t>
            </a:r>
            <a:r>
              <a:rPr lang="en-US" sz="3600" b="1" dirty="0">
                <a:solidFill>
                  <a:prstClr val="black"/>
                </a:solidFill>
                <a:latin typeface="Arabic Typesetting" panose="03020402040406030203" pitchFamily="66" charset="-78"/>
                <a:cs typeface="Arabic Typesetting" panose="03020402040406030203" pitchFamily="66" charset="-78"/>
              </a:rPr>
              <a:t>Ecto morph</a:t>
            </a:r>
            <a:r>
              <a:rPr lang="ar-EG" sz="3600" b="1" dirty="0">
                <a:solidFill>
                  <a:prstClr val="black"/>
                </a:solidFill>
                <a:latin typeface="Arabic Typesetting" panose="03020402040406030203" pitchFamily="66" charset="-78"/>
                <a:cs typeface="Arabic Typesetting" panose="03020402040406030203" pitchFamily="66" charset="-78"/>
              </a:rPr>
              <a:t> (إكتو – مورف)</a:t>
            </a:r>
          </a:p>
          <a:p>
            <a:pPr marL="285750" indent="-285750" algn="r" rtl="1">
              <a:buFont typeface="Arial" pitchFamily="34" charset="0"/>
              <a:buChar char="•"/>
            </a:pPr>
            <a:r>
              <a:rPr lang="ar-EG" sz="3600" b="1" dirty="0">
                <a:solidFill>
                  <a:prstClr val="black"/>
                </a:solidFill>
                <a:latin typeface="Arabic Typesetting" panose="03020402040406030203" pitchFamily="66" charset="-78"/>
                <a:cs typeface="Arabic Typesetting" panose="03020402040406030203" pitchFamily="66" charset="-78"/>
              </a:rPr>
              <a:t>النمط العضلي  </a:t>
            </a:r>
            <a:r>
              <a:rPr lang="en-US" sz="3600" b="1" dirty="0">
                <a:solidFill>
                  <a:prstClr val="black"/>
                </a:solidFill>
                <a:latin typeface="Arabic Typesetting" panose="03020402040406030203" pitchFamily="66" charset="-78"/>
                <a:cs typeface="Arabic Typesetting" panose="03020402040406030203" pitchFamily="66" charset="-78"/>
              </a:rPr>
              <a:t>Meso morph</a:t>
            </a:r>
            <a:r>
              <a:rPr lang="ar-EG" sz="3600" b="1" dirty="0">
                <a:solidFill>
                  <a:prstClr val="black"/>
                </a:solidFill>
                <a:latin typeface="Arabic Typesetting" panose="03020402040406030203" pitchFamily="66" charset="-78"/>
                <a:cs typeface="Arabic Typesetting" panose="03020402040406030203" pitchFamily="66" charset="-78"/>
              </a:rPr>
              <a:t> (ميزو – مورف)</a:t>
            </a:r>
          </a:p>
          <a:p>
            <a:pPr marL="285750" indent="-285750" algn="r" rtl="1">
              <a:buFont typeface="Arial" pitchFamily="34" charset="0"/>
              <a:buChar char="•"/>
            </a:pPr>
            <a:r>
              <a:rPr lang="ar-EG" sz="3600" b="1" dirty="0">
                <a:solidFill>
                  <a:prstClr val="black"/>
                </a:solidFill>
                <a:latin typeface="Arabic Typesetting" panose="03020402040406030203" pitchFamily="66" charset="-78"/>
                <a:cs typeface="Arabic Typesetting" panose="03020402040406030203" pitchFamily="66" charset="-78"/>
              </a:rPr>
              <a:t>النمط السمين  </a:t>
            </a:r>
            <a:r>
              <a:rPr lang="en-US" sz="3600" b="1" dirty="0">
                <a:solidFill>
                  <a:prstClr val="black"/>
                </a:solidFill>
                <a:latin typeface="Arabic Typesetting" panose="03020402040406030203" pitchFamily="66" charset="-78"/>
                <a:cs typeface="Arabic Typesetting" panose="03020402040406030203" pitchFamily="66" charset="-78"/>
              </a:rPr>
              <a:t>Endo morph</a:t>
            </a:r>
            <a:r>
              <a:rPr lang="ar-EG" sz="3600" b="1" dirty="0">
                <a:solidFill>
                  <a:prstClr val="black"/>
                </a:solidFill>
                <a:latin typeface="Arabic Typesetting" panose="03020402040406030203" pitchFamily="66" charset="-78"/>
                <a:cs typeface="Arabic Typesetting" panose="03020402040406030203" pitchFamily="66" charset="-78"/>
              </a:rPr>
              <a:t> (إندو – مورف)</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3789040"/>
            <a:ext cx="6912768" cy="2604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0200" y="800165"/>
            <a:ext cx="609600" cy="609600"/>
          </a:xfrm>
          <a:prstGeom prst="rect">
            <a:avLst/>
          </a:prstGeom>
        </p:spPr>
      </p:pic>
    </p:spTree>
    <p:extLst>
      <p:ext uri="{BB962C8B-B14F-4D97-AF65-F5344CB8AC3E}">
        <p14:creationId xmlns:p14="http://schemas.microsoft.com/office/powerpoint/2010/main" val="12725263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ppt_x</p:attrName>
                                        </p:attrNameLst>
                                      </p:cBhvr>
                                      <p:tavLst>
                                        <p:tav tm="0">
                                          <p:val>
                                            <p:strVal val="#ppt_x"/>
                                          </p:val>
                                        </p:tav>
                                        <p:tav tm="100000">
                                          <p:val>
                                            <p:strVal val="#ppt_x"/>
                                          </p:val>
                                        </p:tav>
                                      </p:tavLst>
                                    </p:anim>
                                    <p:anim calcmode="lin" valueType="num">
                                      <p:cBhvr>
                                        <p:cTn id="26" dur="2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6"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7547"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84334"/>
            <a:ext cx="8784976" cy="5262979"/>
          </a:xfrm>
          <a:prstGeom prst="rect">
            <a:avLst/>
          </a:prstGeom>
          <a:noFill/>
        </p:spPr>
        <p:txBody>
          <a:bodyPr wrap="square" rtlCol="1">
            <a:spAutoFit/>
          </a:bodyPr>
          <a:lstStyle/>
          <a:p>
            <a:pPr algn="r" rtl="1"/>
            <a:r>
              <a:rPr lang="ar-EG" sz="3600" b="1" u="sng" dirty="0">
                <a:solidFill>
                  <a:srgbClr val="FFFF00"/>
                </a:solidFill>
                <a:latin typeface="Sakkal Majalla" panose="02000000000000000000" pitchFamily="2" charset="-78"/>
                <a:cs typeface="Sakkal Majalla" panose="02000000000000000000" pitchFamily="2" charset="-78"/>
              </a:rPr>
              <a:t>النمط النحيف </a:t>
            </a:r>
            <a:r>
              <a:rPr lang="en-US" sz="3600" b="1" u="sng" dirty="0">
                <a:solidFill>
                  <a:srgbClr val="FFFF00"/>
                </a:solidFill>
                <a:latin typeface="Sakkal Majalla" panose="02000000000000000000" pitchFamily="2" charset="-78"/>
                <a:cs typeface="Sakkal Majalla" panose="02000000000000000000" pitchFamily="2" charset="-78"/>
              </a:rPr>
              <a:t>Ecto morph </a:t>
            </a:r>
            <a:r>
              <a:rPr lang="ar-EG" sz="3600" b="1" u="sng" dirty="0">
                <a:solidFill>
                  <a:srgbClr val="FFFF00"/>
                </a:solidFill>
                <a:latin typeface="Sakkal Majalla" panose="02000000000000000000" pitchFamily="2" charset="-78"/>
                <a:cs typeface="Sakkal Majalla" panose="02000000000000000000" pitchFamily="2" charset="-78"/>
              </a:rPr>
              <a:t> (إكتو – مورف)</a:t>
            </a:r>
          </a:p>
          <a:p>
            <a:pPr algn="r" rtl="1"/>
            <a:endParaRPr lang="ar-EG" sz="1600" b="1" u="sng" dirty="0">
              <a:solidFill>
                <a:srgbClr val="FFFF00"/>
              </a:solidFill>
              <a:latin typeface="Sakkal Majalla" panose="02000000000000000000" pitchFamily="2" charset="-78"/>
              <a:cs typeface="Sakkal Majalla" panose="02000000000000000000" pitchFamily="2" charset="-78"/>
            </a:endParaRPr>
          </a:p>
          <a:p>
            <a:pPr algn="r" rtl="1"/>
            <a:r>
              <a:rPr lang="ar-EG" sz="4000" b="1" dirty="0">
                <a:solidFill>
                  <a:prstClr val="black"/>
                </a:solidFill>
                <a:latin typeface="Arabic Typesetting" panose="03020402040406030203" pitchFamily="66" charset="-78"/>
                <a:cs typeface="Arabic Typesetting" panose="03020402040406030203" pitchFamily="66" charset="-78"/>
              </a:rPr>
              <a:t>هذا النمط يتميز أنه مهما يأكل لا يزداد وزنه وصعب أكتساب عضلات وسهل يفقد دهون وشكل الجسم مثلث نحيف ويفضل مع هذا النمط تناول زيادة في الكربوهيدرات والسكريات الأحادية والبروتين والدهون الصحية بشكل مستمر مع رفع عدد السعرات الحرارية ، يمكن تناول الطعام قبل النوم مباشرة لمنع هدم العضلات أثناء النوم .</a:t>
            </a:r>
          </a:p>
          <a:p>
            <a:pPr algn="r" rtl="1"/>
            <a:r>
              <a:rPr lang="ar-EG" sz="4000" b="1" dirty="0">
                <a:solidFill>
                  <a:prstClr val="black"/>
                </a:solidFill>
                <a:latin typeface="Arabic Typesetting" panose="03020402040406030203" pitchFamily="66" charset="-78"/>
                <a:cs typeface="Arabic Typesetting" panose="03020402040406030203" pitchFamily="66" charset="-78"/>
              </a:rPr>
              <a:t>وأيضاً يمكن له شرب الكثير من الحليب ويمكن تقسيم الوجبات لعدد أكبر من (6- 8) وجبات في اليوم بحيث تكون وجبات موزعة توزيعاً صحياً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71600" y="384334"/>
            <a:ext cx="609600" cy="609600"/>
          </a:xfrm>
          <a:prstGeom prst="rect">
            <a:avLst/>
          </a:prstGeom>
        </p:spPr>
      </p:pic>
    </p:spTree>
    <p:extLst>
      <p:ext uri="{BB962C8B-B14F-4D97-AF65-F5344CB8AC3E}">
        <p14:creationId xmlns:p14="http://schemas.microsoft.com/office/powerpoint/2010/main" val="34364714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par>
                          <p:cTn id="25" fill="hold">
                            <p:stCondLst>
                              <p:cond delay="4000"/>
                            </p:stCondLst>
                            <p:childTnLst>
                              <p:par>
                                <p:cTn id="26" presetID="21" presetClass="entr" presetSubtype="1"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heel(1)">
                                      <p:cBhvr>
                                        <p:cTn id="2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0667" fill="hold"/>
                                        <p:tgtEl>
                                          <p:spTgt spid="2"/>
                                        </p:tgtEl>
                                      </p:cBhvr>
                                    </p:cmd>
                                  </p:childTnLst>
                                </p:cTn>
                              </p:par>
                            </p:childTnLst>
                          </p:cTn>
                        </p:par>
                      </p:childTnLst>
                    </p:cTn>
                  </p:par>
                </p:childTnLst>
              </p:cTn>
              <p:nextCondLst>
                <p:cond evt="onClick" delay="0">
                  <p:tgtEl>
                    <p:spTgt spid="2"/>
                  </p:tgtEl>
                </p:cond>
              </p:nextCondLst>
            </p:seq>
            <p:audio>
              <p:cMediaNode vol="80000">
                <p:cTn id="34"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640960" cy="4093428"/>
          </a:xfrm>
          <a:prstGeom prst="rect">
            <a:avLst/>
          </a:prstGeom>
          <a:noFill/>
        </p:spPr>
        <p:txBody>
          <a:bodyPr wrap="square" rtlCol="1">
            <a:spAutoFit/>
          </a:bodyPr>
          <a:lstStyle/>
          <a:p>
            <a:pPr algn="r" rtl="1"/>
            <a:r>
              <a:rPr lang="ar-EG" sz="3600" b="1" u="sng" dirty="0">
                <a:solidFill>
                  <a:srgbClr val="FFFF00"/>
                </a:solidFill>
                <a:latin typeface="Sakkal Majalla" panose="02000000000000000000" pitchFamily="2" charset="-78"/>
                <a:cs typeface="Sakkal Majalla" panose="02000000000000000000" pitchFamily="2" charset="-78"/>
              </a:rPr>
              <a:t>النمط العضلي </a:t>
            </a:r>
            <a:r>
              <a:rPr lang="en-US" sz="3600" b="1" u="sng" dirty="0">
                <a:solidFill>
                  <a:srgbClr val="FFFF00"/>
                </a:solidFill>
                <a:latin typeface="Sakkal Majalla" panose="02000000000000000000" pitchFamily="2" charset="-78"/>
                <a:cs typeface="Sakkal Majalla" panose="02000000000000000000" pitchFamily="2" charset="-78"/>
              </a:rPr>
              <a:t>Meso morph  </a:t>
            </a:r>
            <a:r>
              <a:rPr lang="ar-EG" sz="3600" b="1" u="sng" dirty="0">
                <a:solidFill>
                  <a:srgbClr val="FFFF00"/>
                </a:solidFill>
                <a:latin typeface="Sakkal Majalla" panose="02000000000000000000" pitchFamily="2" charset="-78"/>
                <a:cs typeface="Sakkal Majalla" panose="02000000000000000000" pitchFamily="2" charset="-78"/>
              </a:rPr>
              <a:t> (ميزو – مورف)</a:t>
            </a:r>
          </a:p>
          <a:p>
            <a:pPr algn="r" rtl="1"/>
            <a:endParaRPr lang="ar-EG" b="1" u="sng" dirty="0">
              <a:solidFill>
                <a:srgbClr val="FFFF00"/>
              </a:solidFill>
              <a:latin typeface="Sakkal Majalla" panose="02000000000000000000" pitchFamily="2" charset="-78"/>
              <a:cs typeface="Sakkal Majalla" panose="02000000000000000000" pitchFamily="2" charset="-78"/>
            </a:endParaRPr>
          </a:p>
          <a:p>
            <a:pPr algn="r" rtl="1"/>
            <a:r>
              <a:rPr lang="ar-EG" sz="4000" b="1" dirty="0">
                <a:solidFill>
                  <a:prstClr val="black"/>
                </a:solidFill>
                <a:latin typeface="Arabic Typesetting" panose="03020402040406030203" pitchFamily="66" charset="-78"/>
                <a:cs typeface="Arabic Typesetting" panose="03020402040406030203" pitchFamily="66" charset="-78"/>
              </a:rPr>
              <a:t>هذا النمط يتميز بأنه سريع أكتساب العضلات ومعتدل في فقدان الدهون وشكل الجسم متوسط يغلب عليه المظهر الرياضي وقوي البنيان ويفضل مع هذا النمط تناول معتدل في الكربوهيدرات والدهون والبروتين علي حسب احتياجه اليومي من عناصر الغذاء ويمكن تقسيم الوجبات من (4 – 5) وجبات صغيرة بحيث تكون وجبات موزعة توزيعاً صحياً .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19200" y="533400"/>
            <a:ext cx="609600" cy="609600"/>
          </a:xfrm>
          <a:prstGeom prst="rect">
            <a:avLst/>
          </a:prstGeom>
        </p:spPr>
      </p:pic>
    </p:spTree>
    <p:extLst>
      <p:ext uri="{BB962C8B-B14F-4D97-AF65-F5344CB8AC3E}">
        <p14:creationId xmlns:p14="http://schemas.microsoft.com/office/powerpoint/2010/main" val="3182048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0577" fill="hold"/>
                                        <p:tgtEl>
                                          <p:spTgt spid="2"/>
                                        </p:tgtEl>
                                      </p:cBhvr>
                                    </p:cmd>
                                  </p:childTnLst>
                                </p:cTn>
                              </p:par>
                            </p:childTnLst>
                          </p:cTn>
                        </p:par>
                      </p:childTnLst>
                    </p:cTn>
                  </p:par>
                </p:childTnLst>
              </p:cTn>
              <p:nextCondLst>
                <p:cond evt="onClick" delay="0">
                  <p:tgtEl>
                    <p:spTgt spid="2"/>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2656"/>
            <a:ext cx="8352928" cy="4216539"/>
          </a:xfrm>
          <a:prstGeom prst="rect">
            <a:avLst/>
          </a:prstGeom>
          <a:noFill/>
        </p:spPr>
        <p:txBody>
          <a:bodyPr wrap="square" rtlCol="1">
            <a:spAutoFit/>
          </a:bodyPr>
          <a:lstStyle/>
          <a:p>
            <a:pPr algn="r" rtl="1"/>
            <a:r>
              <a:rPr lang="ar-EG" sz="3600" b="1" u="sng" dirty="0">
                <a:solidFill>
                  <a:srgbClr val="FFFF00"/>
                </a:solidFill>
                <a:latin typeface="Sakkal Majalla" panose="02000000000000000000" pitchFamily="2" charset="-78"/>
                <a:cs typeface="Sakkal Majalla" panose="02000000000000000000" pitchFamily="2" charset="-78"/>
              </a:rPr>
              <a:t>النمط السمين </a:t>
            </a:r>
            <a:r>
              <a:rPr lang="en-US" sz="3600" b="1" u="sng" dirty="0">
                <a:solidFill>
                  <a:srgbClr val="FFFF00"/>
                </a:solidFill>
                <a:latin typeface="Sakkal Majalla" panose="02000000000000000000" pitchFamily="2" charset="-78"/>
                <a:cs typeface="Sakkal Majalla" panose="02000000000000000000" pitchFamily="2" charset="-78"/>
              </a:rPr>
              <a:t>Endo morph</a:t>
            </a:r>
            <a:r>
              <a:rPr lang="ar-EG" sz="3600" b="1" u="sng" dirty="0">
                <a:solidFill>
                  <a:srgbClr val="FFFF00"/>
                </a:solidFill>
                <a:latin typeface="Sakkal Majalla" panose="02000000000000000000" pitchFamily="2" charset="-78"/>
                <a:cs typeface="Sakkal Majalla" panose="02000000000000000000" pitchFamily="2" charset="-78"/>
              </a:rPr>
              <a:t> (إندو – مورف)</a:t>
            </a:r>
          </a:p>
          <a:p>
            <a:pPr algn="r" rtl="1"/>
            <a:endParaRPr lang="ar-EG" sz="1200" b="1" u="sng" dirty="0">
              <a:solidFill>
                <a:srgbClr val="FFFF00"/>
              </a:solidFill>
              <a:latin typeface="Sakkal Majalla" panose="02000000000000000000" pitchFamily="2" charset="-78"/>
              <a:cs typeface="Sakkal Majalla" panose="02000000000000000000" pitchFamily="2" charset="-78"/>
            </a:endParaRPr>
          </a:p>
          <a:p>
            <a:pPr algn="r" rtl="1"/>
            <a:r>
              <a:rPr lang="ar-EG" sz="4400" b="1" dirty="0">
                <a:solidFill>
                  <a:prstClr val="black"/>
                </a:solidFill>
                <a:latin typeface="Arabic Typesetting" panose="03020402040406030203" pitchFamily="66" charset="-78"/>
                <a:cs typeface="Arabic Typesetting" panose="03020402040406030203" pitchFamily="66" charset="-78"/>
              </a:rPr>
              <a:t>يكون الجسم سمين وشكل الجسم يكون مربع والأكتاف عريضة ويمنع عنه تناول الدهون والسكريات الاحادية بشكل مستمر أحياناً لانها تخزن بسرعة في العضلات والجسم ودائماً يكون الشخص لديه أحساس بالتعب والاجهاد ويتميز هذا النمط بأنه سهل في أكتساب العضلات وانما صعب بفقد الدهون .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19200" y="457200"/>
            <a:ext cx="609600" cy="609600"/>
          </a:xfrm>
          <a:prstGeom prst="rect">
            <a:avLst/>
          </a:prstGeom>
        </p:spPr>
      </p:pic>
    </p:spTree>
    <p:extLst>
      <p:ext uri="{BB962C8B-B14F-4D97-AF65-F5344CB8AC3E}">
        <p14:creationId xmlns:p14="http://schemas.microsoft.com/office/powerpoint/2010/main" val="22447100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3837" fill="hold"/>
                                        <p:tgtEl>
                                          <p:spTgt spid="2"/>
                                        </p:tgtEl>
                                      </p:cBhvr>
                                    </p:cmd>
                                  </p:childTnLst>
                                </p:cTn>
                              </p:par>
                            </p:childTnLst>
                          </p:cTn>
                        </p:par>
                      </p:childTnLst>
                    </p:cTn>
                  </p:par>
                </p:childTnLst>
              </p:cTn>
              <p:nextCondLst>
                <p:cond evt="onClick" delay="0">
                  <p:tgtEl>
                    <p:spTgt spid="2"/>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181918"/>
            <a:ext cx="4824536"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ln w="18000">
                  <a:solidFill>
                    <a:srgbClr val="C4D73F">
                      <a:satMod val="140000"/>
                    </a:srgbClr>
                  </a:solidFill>
                  <a:prstDash val="solid"/>
                  <a:miter lim="800000"/>
                </a:ln>
                <a:solidFill>
                  <a:srgbClr val="00B050"/>
                </a:solidFill>
                <a:effectLst>
                  <a:glow rad="228600">
                    <a:srgbClr val="C4D73F">
                      <a:satMod val="175000"/>
                      <a:alpha val="40000"/>
                    </a:srgbClr>
                  </a:glow>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rPr>
              <a:t>كيفية حساب السعرات الحرارية اليومية للأنسان </a:t>
            </a:r>
          </a:p>
        </p:txBody>
      </p:sp>
      <p:sp>
        <p:nvSpPr>
          <p:cNvPr id="5" name="TextBox 4"/>
          <p:cNvSpPr txBox="1"/>
          <p:nvPr/>
        </p:nvSpPr>
        <p:spPr>
          <a:xfrm>
            <a:off x="755576" y="818709"/>
            <a:ext cx="7992888" cy="954107"/>
          </a:xfrm>
          <a:prstGeom prst="rect">
            <a:avLst/>
          </a:prstGeom>
          <a:noFill/>
        </p:spPr>
        <p:txBody>
          <a:bodyPr wrap="square" rtlCol="1">
            <a:spAutoFit/>
          </a:bodyPr>
          <a:lstStyle/>
          <a:p>
            <a:pPr algn="r" rtl="1"/>
            <a:r>
              <a:rPr lang="ar-EG" sz="2800" b="1" dirty="0">
                <a:solidFill>
                  <a:prstClr val="black"/>
                </a:solidFill>
                <a:latin typeface="Sakkal Majalla" panose="02000000000000000000" pitchFamily="2" charset="-78"/>
                <a:cs typeface="Sakkal Majalla" panose="02000000000000000000" pitchFamily="2" charset="-78"/>
              </a:rPr>
              <a:t>1- معدل الحرق الأساسي أثناء الراحة </a:t>
            </a:r>
            <a:r>
              <a:rPr lang="en-US" sz="2800" b="1" dirty="0">
                <a:solidFill>
                  <a:prstClr val="black"/>
                </a:solidFill>
                <a:latin typeface="Sakkal Majalla" panose="02000000000000000000" pitchFamily="2" charset="-78"/>
                <a:cs typeface="Sakkal Majalla" panose="02000000000000000000" pitchFamily="2" charset="-78"/>
              </a:rPr>
              <a:t>BMR   </a:t>
            </a:r>
            <a:r>
              <a:rPr lang="ar-EG" sz="2800" b="1" dirty="0">
                <a:solidFill>
                  <a:prstClr val="black"/>
                </a:solidFill>
                <a:latin typeface="Sakkal Majalla" panose="02000000000000000000" pitchFamily="2" charset="-78"/>
                <a:cs typeface="Sakkal Majalla" panose="02000000000000000000" pitchFamily="2" charset="-78"/>
              </a:rPr>
              <a:t> </a:t>
            </a:r>
          </a:p>
          <a:p>
            <a:pPr algn="r" rtl="1"/>
            <a:r>
              <a:rPr lang="ar-EG" sz="2800" b="1" dirty="0">
                <a:solidFill>
                  <a:prstClr val="black"/>
                </a:solidFill>
                <a:latin typeface="Sakkal Majalla" panose="02000000000000000000" pitchFamily="2" charset="-78"/>
                <a:cs typeface="Sakkal Majalla" panose="02000000000000000000" pitchFamily="2" charset="-78"/>
              </a:rPr>
              <a:t>2- معدل الحرق الأساسي أثناء المجهود  </a:t>
            </a:r>
            <a:r>
              <a:rPr lang="en-US" sz="2800" b="1" dirty="0">
                <a:solidFill>
                  <a:prstClr val="black"/>
                </a:solidFill>
                <a:latin typeface="Sakkal Majalla" panose="02000000000000000000" pitchFamily="2" charset="-78"/>
                <a:cs typeface="Sakkal Majalla" panose="02000000000000000000" pitchFamily="2" charset="-78"/>
              </a:rPr>
              <a:t>AMR</a:t>
            </a:r>
            <a:r>
              <a:rPr lang="ar-EG" sz="1600" dirty="0">
                <a:solidFill>
                  <a:prstClr val="white"/>
                </a:solidFill>
              </a:rPr>
              <a:t> </a:t>
            </a:r>
          </a:p>
        </p:txBody>
      </p:sp>
      <p:sp>
        <p:nvSpPr>
          <p:cNvPr id="6" name="TextBox 5"/>
          <p:cNvSpPr txBox="1"/>
          <p:nvPr/>
        </p:nvSpPr>
        <p:spPr>
          <a:xfrm>
            <a:off x="251520" y="1700808"/>
            <a:ext cx="8496944" cy="1938992"/>
          </a:xfrm>
          <a:prstGeom prst="rect">
            <a:avLst/>
          </a:prstGeom>
          <a:noFill/>
        </p:spPr>
        <p:txBody>
          <a:bodyPr wrap="square" rtlCol="1">
            <a:spAutoFit/>
          </a:bodyPr>
          <a:lstStyle/>
          <a:p>
            <a:pPr algn="r" rtl="1"/>
            <a:r>
              <a:rPr lang="ar-EG" sz="3600" b="1" u="sng" dirty="0">
                <a:solidFill>
                  <a:srgbClr val="FFFF00"/>
                </a:solidFill>
                <a:latin typeface="Arabic Typesetting" panose="03020402040406030203" pitchFamily="66" charset="-78"/>
                <a:cs typeface="Arabic Typesetting" panose="03020402040406030203" pitchFamily="66" charset="-78"/>
              </a:rPr>
              <a:t>حساب الدهون في جسم الانسان :- </a:t>
            </a:r>
          </a:p>
          <a:p>
            <a:pPr algn="r" rtl="1"/>
            <a:r>
              <a:rPr lang="ar-EG" sz="4000" b="1" dirty="0">
                <a:solidFill>
                  <a:prstClr val="black"/>
                </a:solidFill>
                <a:latin typeface="Arabic Typesetting" panose="03020402040406030203" pitchFamily="66" charset="-78"/>
                <a:cs typeface="Arabic Typesetting" panose="03020402040406030203" pitchFamily="66" charset="-78"/>
              </a:rPr>
              <a:t>نسبة الدهون في الجسم </a:t>
            </a:r>
          </a:p>
          <a:p>
            <a:pPr algn="r" rtl="1"/>
            <a:endParaRPr lang="ar-EG" sz="4000" b="1" dirty="0">
              <a:solidFill>
                <a:prstClr val="black"/>
              </a:solidFill>
              <a:latin typeface="Arabic Typesetting" panose="03020402040406030203" pitchFamily="66" charset="-78"/>
              <a:cs typeface="Arabic Typesetting" panose="03020402040406030203" pitchFamily="66" charset="-78"/>
            </a:endParaRPr>
          </a:p>
        </p:txBody>
      </p:sp>
      <p:cxnSp>
        <p:nvCxnSpPr>
          <p:cNvPr id="8" name="Straight Connector 7"/>
          <p:cNvCxnSpPr/>
          <p:nvPr/>
        </p:nvCxnSpPr>
        <p:spPr>
          <a:xfrm flipH="1">
            <a:off x="5580112" y="2695272"/>
            <a:ext cx="432048"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558272" y="2348880"/>
            <a:ext cx="0" cy="66172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5076056" y="2349573"/>
            <a:ext cx="4822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5076056" y="3022925"/>
            <a:ext cx="4822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1266957" y="2093491"/>
            <a:ext cx="3607725"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solidFill>
                  <a:srgbClr val="FFFF00"/>
                </a:solidFill>
                <a:latin typeface="Simplified Arabic" panose="02020603050405020304" pitchFamily="18" charset="-78"/>
                <a:cs typeface="Simplified Arabic" panose="02020603050405020304" pitchFamily="18" charset="-78"/>
              </a:rPr>
              <a:t>للرجال   13 – 18% </a:t>
            </a:r>
            <a:r>
              <a:rPr lang="en-US" sz="2400" b="1" dirty="0">
                <a:solidFill>
                  <a:srgbClr val="FFFF00"/>
                </a:solidFill>
                <a:latin typeface="Simplified Arabic" panose="02020603050405020304" pitchFamily="18" charset="-78"/>
                <a:cs typeface="Simplified Arabic" panose="02020603050405020304" pitchFamily="18" charset="-78"/>
              </a:rPr>
              <a:t>Fat   </a:t>
            </a:r>
            <a:endParaRPr lang="ar-EG" sz="2400" b="1" dirty="0">
              <a:solidFill>
                <a:srgbClr val="FFFF00"/>
              </a:solidFill>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1259632" y="2767536"/>
            <a:ext cx="3615050" cy="510778"/>
          </a:xfrm>
          <a:prstGeom prst="flowChartAlternateProcess">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rtl="1"/>
            <a:r>
              <a:rPr lang="ar-EG" sz="2400" b="1" dirty="0">
                <a:solidFill>
                  <a:srgbClr val="FFFF00"/>
                </a:solidFill>
                <a:latin typeface="Simplified Arabic" panose="02020603050405020304" pitchFamily="18" charset="-78"/>
                <a:cs typeface="Simplified Arabic" panose="02020603050405020304" pitchFamily="18" charset="-78"/>
              </a:rPr>
              <a:t>للسيدات   18 – 23%   </a:t>
            </a:r>
            <a:r>
              <a:rPr lang="en-US" sz="2400" b="1" dirty="0">
                <a:solidFill>
                  <a:srgbClr val="FFFF00"/>
                </a:solidFill>
                <a:latin typeface="Simplified Arabic" panose="02020603050405020304" pitchFamily="18" charset="-78"/>
                <a:cs typeface="Simplified Arabic" panose="02020603050405020304" pitchFamily="18" charset="-78"/>
              </a:rPr>
              <a:t>Fat</a:t>
            </a:r>
            <a:endParaRPr lang="ar-EG" sz="2400" b="1" dirty="0">
              <a:solidFill>
                <a:srgbClr val="FFFF00"/>
              </a:solidFill>
              <a:latin typeface="Simplified Arabic" panose="02020603050405020304" pitchFamily="18" charset="-78"/>
              <a:cs typeface="Simplified Arabic" panose="02020603050405020304" pitchFamily="18" charset="-78"/>
            </a:endParaRPr>
          </a:p>
        </p:txBody>
      </p:sp>
      <p:graphicFrame>
        <p:nvGraphicFramePr>
          <p:cNvPr id="22" name="Table 21"/>
          <p:cNvGraphicFramePr>
            <a:graphicFrameLocks noGrp="1"/>
          </p:cNvGraphicFramePr>
          <p:nvPr>
            <p:extLst>
              <p:ext uri="{D42A27DB-BD31-4B8C-83A1-F6EECF244321}">
                <p14:modId xmlns:p14="http://schemas.microsoft.com/office/powerpoint/2010/main" val="3805953793"/>
              </p:ext>
            </p:extLst>
          </p:nvPr>
        </p:nvGraphicFramePr>
        <p:xfrm>
          <a:off x="395536" y="3838168"/>
          <a:ext cx="8352928" cy="1463040"/>
        </p:xfrm>
        <a:graphic>
          <a:graphicData uri="http://schemas.openxmlformats.org/drawingml/2006/table">
            <a:tbl>
              <a:tblPr rtl="1" firstRow="1" bandRow="1">
                <a:tableStyleId>{775DCB02-9BB8-47FD-8907-85C794F793BA}</a:tableStyleId>
              </a:tblPr>
              <a:tblGrid>
                <a:gridCol w="1616744"/>
                <a:gridCol w="1667024"/>
                <a:gridCol w="5069160"/>
              </a:tblGrid>
              <a:tr h="460901">
                <a:tc gridSpan="2">
                  <a:txBody>
                    <a:bodyPr/>
                    <a:lstStyle/>
                    <a:p>
                      <a:pPr algn="ctr" rtl="1"/>
                      <a:r>
                        <a:rPr lang="ar-EG" sz="2800" dirty="0" smtClean="0">
                          <a:solidFill>
                            <a:schemeClr val="bg1"/>
                          </a:solidFill>
                          <a:latin typeface="Sakkal Majalla" panose="02000000000000000000" pitchFamily="2" charset="-78"/>
                          <a:cs typeface="Sakkal Majalla" panose="02000000000000000000" pitchFamily="2" charset="-78"/>
                        </a:rPr>
                        <a:t>نسبة الدهون  </a:t>
                      </a:r>
                      <a:r>
                        <a:rPr lang="en-US" sz="2800" dirty="0" smtClean="0">
                          <a:solidFill>
                            <a:schemeClr val="bg1"/>
                          </a:solidFill>
                          <a:latin typeface="Sakkal Majalla" panose="02000000000000000000" pitchFamily="2" charset="-78"/>
                          <a:cs typeface="Sakkal Majalla" panose="02000000000000000000" pitchFamily="2" charset="-78"/>
                        </a:rPr>
                        <a:t>Fat</a:t>
                      </a:r>
                      <a:r>
                        <a:rPr lang="ar-EG" sz="2800" dirty="0" smtClean="0">
                          <a:solidFill>
                            <a:schemeClr val="bg1"/>
                          </a:solidFill>
                          <a:latin typeface="Sakkal Majalla" panose="02000000000000000000" pitchFamily="2" charset="-78"/>
                          <a:cs typeface="Sakkal Majalla" panose="02000000000000000000" pitchFamily="2" charset="-78"/>
                        </a:rPr>
                        <a:t> 30%</a:t>
                      </a:r>
                      <a:endParaRPr lang="ar-EG" sz="2800" dirty="0">
                        <a:solidFill>
                          <a:schemeClr val="bg1"/>
                        </a:solidFill>
                        <a:latin typeface="Sakkal Majalla" panose="02000000000000000000" pitchFamily="2" charset="-78"/>
                        <a:cs typeface="Sakkal Majalla" panose="02000000000000000000" pitchFamily="2" charset="-7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rtl="1"/>
                      <a:endParaRPr lang="ar-EG"/>
                    </a:p>
                  </a:txBody>
                  <a:tcPr/>
                </a:tc>
                <a:tc rowSpan="2">
                  <a:txBody>
                    <a:bodyPr/>
                    <a:lstStyle/>
                    <a:p>
                      <a:pPr rtl="1"/>
                      <a:endParaRPr lang="ar-EG" dirty="0" smtClean="0"/>
                    </a:p>
                    <a:p>
                      <a:pPr algn="ctr" rtl="1"/>
                      <a:r>
                        <a:rPr lang="ar-EG" sz="2800" dirty="0" smtClean="0">
                          <a:solidFill>
                            <a:schemeClr val="bg1"/>
                          </a:solidFill>
                          <a:latin typeface="Sakkal Majalla" panose="02000000000000000000" pitchFamily="2" charset="-78"/>
                          <a:cs typeface="Sakkal Majalla" panose="02000000000000000000" pitchFamily="2" charset="-78"/>
                        </a:rPr>
                        <a:t>وزن الجسم بدون دهون خالص </a:t>
                      </a:r>
                    </a:p>
                    <a:p>
                      <a:pPr algn="ctr" rtl="1"/>
                      <a:r>
                        <a:rPr lang="en-US" sz="2800" dirty="0" smtClean="0">
                          <a:solidFill>
                            <a:schemeClr val="bg1"/>
                          </a:solidFill>
                          <a:latin typeface="Sakkal Majalla" panose="02000000000000000000" pitchFamily="2" charset="-78"/>
                          <a:cs typeface="Sakkal Majalla" panose="02000000000000000000" pitchFamily="2" charset="-78"/>
                        </a:rPr>
                        <a:t>FFM</a:t>
                      </a:r>
                      <a:r>
                        <a:rPr lang="ar-EG" sz="2800" dirty="0" smtClean="0">
                          <a:solidFill>
                            <a:schemeClr val="bg1"/>
                          </a:solidFill>
                          <a:latin typeface="Sakkal Majalla" panose="02000000000000000000" pitchFamily="2" charset="-78"/>
                          <a:cs typeface="Sakkal Majalla" panose="02000000000000000000" pitchFamily="2" charset="-78"/>
                        </a:rPr>
                        <a:t> 70%</a:t>
                      </a:r>
                      <a:endParaRPr lang="ar-EG" sz="2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tcPr>
                </a:tc>
              </a:tr>
              <a:tr h="840466">
                <a:tc>
                  <a:txBody>
                    <a:bodyPr/>
                    <a:lstStyle/>
                    <a:p>
                      <a:pPr marL="0" algn="ctr" defTabSz="457200" rtl="1" eaLnBrk="1" latinLnBrk="0" hangingPunct="1"/>
                      <a:r>
                        <a:rPr lang="ar-EG" sz="2800" b="1" kern="1200" dirty="0" smtClean="0">
                          <a:solidFill>
                            <a:schemeClr val="bg1"/>
                          </a:solidFill>
                          <a:latin typeface="Sakkal Majalla" panose="02000000000000000000" pitchFamily="2" charset="-78"/>
                          <a:ea typeface="+mn-ea"/>
                          <a:cs typeface="Sakkal Majalla" panose="02000000000000000000" pitchFamily="2" charset="-78"/>
                        </a:rPr>
                        <a:t>12% دهون زائدة </a:t>
                      </a:r>
                      <a:endParaRPr lang="ar-EG" sz="2800" b="1" kern="1200" dirty="0">
                        <a:solidFill>
                          <a:schemeClr val="bg1"/>
                        </a:solidFill>
                        <a:latin typeface="Sakkal Majalla" panose="02000000000000000000" pitchFamily="2" charset="-78"/>
                        <a:ea typeface="+mn-ea"/>
                        <a:cs typeface="Sakkal Majalla" panose="02000000000000000000" pitchFamily="2" charset="-7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algn="ctr" defTabSz="457200" rtl="1" eaLnBrk="1" latinLnBrk="0" hangingPunct="1"/>
                      <a:r>
                        <a:rPr lang="ar-EG" sz="2800" b="1" kern="1200" dirty="0" smtClean="0">
                          <a:solidFill>
                            <a:schemeClr val="bg1"/>
                          </a:solidFill>
                          <a:latin typeface="Sakkal Majalla" panose="02000000000000000000" pitchFamily="2" charset="-78"/>
                          <a:ea typeface="+mn-ea"/>
                          <a:cs typeface="Sakkal Majalla" panose="02000000000000000000" pitchFamily="2" charset="-78"/>
                        </a:rPr>
                        <a:t>18% دهون أساسية </a:t>
                      </a:r>
                      <a:endParaRPr lang="ar-EG" sz="2800" b="1" kern="1200" dirty="0">
                        <a:solidFill>
                          <a:schemeClr val="bg1"/>
                        </a:solidFill>
                        <a:latin typeface="Sakkal Majalla" panose="02000000000000000000" pitchFamily="2" charset="-78"/>
                        <a:ea typeface="+mn-ea"/>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pPr rtl="1"/>
                      <a:endParaRPr lang="ar-EG" dirty="0"/>
                    </a:p>
                  </a:txBody>
                  <a:tcPr/>
                </a:tc>
              </a:tr>
            </a:tbl>
          </a:graphicData>
        </a:graphic>
      </p:graphicFrame>
      <p:sp>
        <p:nvSpPr>
          <p:cNvPr id="23" name="TextBox 22"/>
          <p:cNvSpPr txBox="1"/>
          <p:nvPr/>
        </p:nvSpPr>
        <p:spPr>
          <a:xfrm>
            <a:off x="251520" y="5661248"/>
            <a:ext cx="8352928" cy="954107"/>
          </a:xfrm>
          <a:prstGeom prst="rect">
            <a:avLst/>
          </a:prstGeom>
          <a:noFill/>
        </p:spPr>
        <p:txBody>
          <a:bodyPr wrap="square" rtlCol="1">
            <a:spAutoFit/>
          </a:bodyPr>
          <a:lstStyle/>
          <a:p>
            <a:pPr algn="r" rtl="1"/>
            <a:r>
              <a:rPr lang="en-US" sz="2800" b="1" dirty="0">
                <a:solidFill>
                  <a:prstClr val="black"/>
                </a:solidFill>
                <a:latin typeface="Sakkal Majalla" panose="02000000000000000000" pitchFamily="2" charset="-78"/>
                <a:cs typeface="Sakkal Majalla" panose="02000000000000000000" pitchFamily="2" charset="-78"/>
              </a:rPr>
              <a:t>Fat Free mass</a:t>
            </a:r>
            <a:r>
              <a:rPr lang="ar-EG" sz="2800" b="1" dirty="0">
                <a:solidFill>
                  <a:prstClr val="black"/>
                </a:solidFill>
                <a:latin typeface="Sakkal Majalla" panose="02000000000000000000" pitchFamily="2" charset="-78"/>
                <a:cs typeface="Sakkal Majalla" panose="02000000000000000000" pitchFamily="2" charset="-78"/>
              </a:rPr>
              <a:t>    وزن الجسم بدون دهون خالص (مشفي)  =  </a:t>
            </a:r>
            <a:r>
              <a:rPr lang="en-US" sz="2800" b="1" dirty="0">
                <a:solidFill>
                  <a:prstClr val="black"/>
                </a:solidFill>
                <a:latin typeface="Sakkal Majalla" panose="02000000000000000000" pitchFamily="2" charset="-78"/>
                <a:cs typeface="Sakkal Majalla" panose="02000000000000000000" pitchFamily="2" charset="-78"/>
              </a:rPr>
              <a:t>FFM</a:t>
            </a:r>
            <a:r>
              <a:rPr lang="ar-EG" sz="2800" b="1" dirty="0">
                <a:solidFill>
                  <a:prstClr val="black"/>
                </a:solidFill>
                <a:latin typeface="Sakkal Majalla" panose="02000000000000000000" pitchFamily="2" charset="-78"/>
                <a:cs typeface="Sakkal Majalla" panose="02000000000000000000" pitchFamily="2" charset="-78"/>
              </a:rPr>
              <a:t> </a:t>
            </a:r>
          </a:p>
          <a:p>
            <a:pPr algn="r" rtl="1"/>
            <a:r>
              <a:rPr lang="en-US" sz="2800" b="1" dirty="0">
                <a:solidFill>
                  <a:prstClr val="black"/>
                </a:solidFill>
                <a:latin typeface="Sakkal Majalla" panose="02000000000000000000" pitchFamily="2" charset="-78"/>
                <a:cs typeface="Sakkal Majalla" panose="02000000000000000000" pitchFamily="2" charset="-78"/>
              </a:rPr>
              <a:t>Lean body mass</a:t>
            </a:r>
            <a:r>
              <a:rPr lang="ar-EG" sz="2800" b="1" dirty="0">
                <a:solidFill>
                  <a:prstClr val="black"/>
                </a:solidFill>
                <a:latin typeface="Sakkal Majalla" panose="02000000000000000000" pitchFamily="2" charset="-78"/>
                <a:cs typeface="Sakkal Majalla" panose="02000000000000000000" pitchFamily="2" charset="-78"/>
              </a:rPr>
              <a:t>   الوزن المثالي للجسم بالدهون الأساسية المطلوبة  = </a:t>
            </a:r>
            <a:r>
              <a:rPr lang="en-US" sz="2800" b="1" dirty="0">
                <a:solidFill>
                  <a:prstClr val="black"/>
                </a:solidFill>
                <a:latin typeface="Sakkal Majalla" panose="02000000000000000000" pitchFamily="2" charset="-78"/>
                <a:cs typeface="Sakkal Majalla" panose="02000000000000000000" pitchFamily="2" charset="-78"/>
              </a:rPr>
              <a:t> LBM</a:t>
            </a:r>
            <a:endParaRPr lang="ar-EG" sz="2800" b="1" dirty="0">
              <a:solidFill>
                <a:prstClr val="black"/>
              </a:solidFill>
              <a:latin typeface="Sakkal Majalla" panose="02000000000000000000" pitchFamily="2" charset="-78"/>
              <a:cs typeface="Sakkal Majalla" panose="02000000000000000000" pitchFamily="2" charset="-78"/>
            </a:endParaRPr>
          </a:p>
        </p:txBody>
      </p:sp>
      <p:cxnSp>
        <p:nvCxnSpPr>
          <p:cNvPr id="25" name="Straight Connector 24"/>
          <p:cNvCxnSpPr/>
          <p:nvPr/>
        </p:nvCxnSpPr>
        <p:spPr>
          <a:xfrm>
            <a:off x="395536" y="3501008"/>
            <a:ext cx="8352928"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8748464" y="350100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395536" y="350100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H="1">
            <a:off x="395536" y="5661248"/>
            <a:ext cx="6768752" cy="0"/>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7164288" y="537321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395536" y="537321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971600" y="3471391"/>
            <a:ext cx="7488832" cy="461665"/>
          </a:xfrm>
          <a:prstGeom prst="rect">
            <a:avLst/>
          </a:prstGeom>
          <a:noFill/>
        </p:spPr>
        <p:txBody>
          <a:bodyPr wrap="square" rtlCol="1">
            <a:spAutoFit/>
          </a:bodyPr>
          <a:lstStyle/>
          <a:p>
            <a:pPr algn="ctr" rtl="1"/>
            <a:r>
              <a:rPr lang="ar-EG" sz="2400" b="1" dirty="0">
                <a:solidFill>
                  <a:prstClr val="black"/>
                </a:solidFill>
                <a:latin typeface="Sakkal Majalla" panose="02000000000000000000" pitchFamily="2" charset="-78"/>
                <a:cs typeface="Sakkal Majalla" panose="02000000000000000000" pitchFamily="2" charset="-78"/>
              </a:rPr>
              <a:t>وزن الجسم ككل</a:t>
            </a:r>
          </a:p>
        </p:txBody>
      </p:sp>
      <p:sp>
        <p:nvSpPr>
          <p:cNvPr id="39" name="TextBox 38"/>
          <p:cNvSpPr txBox="1"/>
          <p:nvPr/>
        </p:nvSpPr>
        <p:spPr>
          <a:xfrm>
            <a:off x="971600" y="5271591"/>
            <a:ext cx="5904656" cy="461665"/>
          </a:xfrm>
          <a:prstGeom prst="rect">
            <a:avLst/>
          </a:prstGeom>
          <a:noFill/>
        </p:spPr>
        <p:txBody>
          <a:bodyPr wrap="square" rtlCol="1">
            <a:spAutoFit/>
          </a:bodyPr>
          <a:lstStyle/>
          <a:p>
            <a:pPr algn="ctr" rtl="1"/>
            <a:r>
              <a:rPr lang="ar-EG" sz="2400" b="1" dirty="0">
                <a:solidFill>
                  <a:prstClr val="black"/>
                </a:solidFill>
                <a:latin typeface="Sakkal Majalla" panose="02000000000000000000" pitchFamily="2" charset="-78"/>
                <a:cs typeface="Sakkal Majalla" panose="02000000000000000000" pitchFamily="2" charset="-78"/>
              </a:rPr>
              <a:t>وزن الجسم المثالي بالدهون الأساسية </a:t>
            </a:r>
            <a:r>
              <a:rPr lang="en-US" sz="2400" b="1" dirty="0">
                <a:solidFill>
                  <a:prstClr val="black"/>
                </a:solidFill>
                <a:latin typeface="Sakkal Majalla" panose="02000000000000000000" pitchFamily="2" charset="-78"/>
                <a:cs typeface="Sakkal Majalla" panose="02000000000000000000" pitchFamily="2" charset="-78"/>
              </a:rPr>
              <a:t>LBM</a:t>
            </a:r>
            <a:r>
              <a:rPr lang="ar-EG" sz="2400" b="1" dirty="0">
                <a:solidFill>
                  <a:prstClr val="black"/>
                </a:solidFill>
                <a:latin typeface="Sakkal Majalla" panose="02000000000000000000" pitchFamily="2" charset="-78"/>
                <a:cs typeface="Sakkal Majalla" panose="02000000000000000000" pitchFamily="2" charset="-78"/>
              </a:rPr>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57400" y="437307"/>
            <a:ext cx="609600" cy="609600"/>
          </a:xfrm>
          <a:prstGeom prst="rect">
            <a:avLst/>
          </a:prstGeom>
        </p:spPr>
      </p:pic>
    </p:spTree>
    <p:extLst>
      <p:ext uri="{BB962C8B-B14F-4D97-AF65-F5344CB8AC3E}">
        <p14:creationId xmlns:p14="http://schemas.microsoft.com/office/powerpoint/2010/main" val="28639074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par>
                          <p:cTn id="25" fill="hold">
                            <p:stCondLst>
                              <p:cond delay="4000"/>
                            </p:stCondLst>
                            <p:childTnLst>
                              <p:par>
                                <p:cTn id="26" presetID="4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par>
                          <p:cTn id="31" fill="hold">
                            <p:stCondLst>
                              <p:cond delay="6000"/>
                            </p:stCondLst>
                            <p:childTnLst>
                              <p:par>
                                <p:cTn id="32" presetID="6" presetClass="entr" presetSubtype="1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par>
                          <p:cTn id="35" fill="hold">
                            <p:stCondLst>
                              <p:cond delay="8000"/>
                            </p:stCondLst>
                            <p:childTnLst>
                              <p:par>
                                <p:cTn id="36" presetID="6"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par>
                          <p:cTn id="39" fill="hold">
                            <p:stCondLst>
                              <p:cond delay="10000"/>
                            </p:stCondLst>
                            <p:childTnLst>
                              <p:par>
                                <p:cTn id="40" presetID="6"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par>
                          <p:cTn id="43" fill="hold">
                            <p:stCondLst>
                              <p:cond delay="12000"/>
                            </p:stCondLst>
                            <p:childTnLst>
                              <p:par>
                                <p:cTn id="44" presetID="6"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par>
                          <p:cTn id="47" fill="hold">
                            <p:stCondLst>
                              <p:cond delay="14000"/>
                            </p:stCondLst>
                            <p:childTnLst>
                              <p:par>
                                <p:cTn id="48" presetID="26"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80">
                                          <p:stCondLst>
                                            <p:cond delay="0"/>
                                          </p:stCondLst>
                                        </p:cTn>
                                        <p:tgtEl>
                                          <p:spTgt spid="20"/>
                                        </p:tgtEl>
                                      </p:cBhvr>
                                    </p:animEffect>
                                    <p:anim calcmode="lin" valueType="num">
                                      <p:cBhvr>
                                        <p:cTn id="5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6" dur="26">
                                          <p:stCondLst>
                                            <p:cond delay="650"/>
                                          </p:stCondLst>
                                        </p:cTn>
                                        <p:tgtEl>
                                          <p:spTgt spid="20"/>
                                        </p:tgtEl>
                                      </p:cBhvr>
                                      <p:to x="100000" y="60000"/>
                                    </p:animScale>
                                    <p:animScale>
                                      <p:cBhvr>
                                        <p:cTn id="57" dur="166" decel="50000">
                                          <p:stCondLst>
                                            <p:cond delay="676"/>
                                          </p:stCondLst>
                                        </p:cTn>
                                        <p:tgtEl>
                                          <p:spTgt spid="20"/>
                                        </p:tgtEl>
                                      </p:cBhvr>
                                      <p:to x="100000" y="100000"/>
                                    </p:animScale>
                                    <p:animScale>
                                      <p:cBhvr>
                                        <p:cTn id="58" dur="26">
                                          <p:stCondLst>
                                            <p:cond delay="1312"/>
                                          </p:stCondLst>
                                        </p:cTn>
                                        <p:tgtEl>
                                          <p:spTgt spid="20"/>
                                        </p:tgtEl>
                                      </p:cBhvr>
                                      <p:to x="100000" y="80000"/>
                                    </p:animScale>
                                    <p:animScale>
                                      <p:cBhvr>
                                        <p:cTn id="59" dur="166" decel="50000">
                                          <p:stCondLst>
                                            <p:cond delay="1338"/>
                                          </p:stCondLst>
                                        </p:cTn>
                                        <p:tgtEl>
                                          <p:spTgt spid="20"/>
                                        </p:tgtEl>
                                      </p:cBhvr>
                                      <p:to x="100000" y="100000"/>
                                    </p:animScale>
                                    <p:animScale>
                                      <p:cBhvr>
                                        <p:cTn id="60" dur="26">
                                          <p:stCondLst>
                                            <p:cond delay="1642"/>
                                          </p:stCondLst>
                                        </p:cTn>
                                        <p:tgtEl>
                                          <p:spTgt spid="20"/>
                                        </p:tgtEl>
                                      </p:cBhvr>
                                      <p:to x="100000" y="90000"/>
                                    </p:animScale>
                                    <p:animScale>
                                      <p:cBhvr>
                                        <p:cTn id="61" dur="166" decel="50000">
                                          <p:stCondLst>
                                            <p:cond delay="1668"/>
                                          </p:stCondLst>
                                        </p:cTn>
                                        <p:tgtEl>
                                          <p:spTgt spid="20"/>
                                        </p:tgtEl>
                                      </p:cBhvr>
                                      <p:to x="100000" y="100000"/>
                                    </p:animScale>
                                    <p:animScale>
                                      <p:cBhvr>
                                        <p:cTn id="62" dur="26">
                                          <p:stCondLst>
                                            <p:cond delay="1808"/>
                                          </p:stCondLst>
                                        </p:cTn>
                                        <p:tgtEl>
                                          <p:spTgt spid="20"/>
                                        </p:tgtEl>
                                      </p:cBhvr>
                                      <p:to x="100000" y="95000"/>
                                    </p:animScale>
                                    <p:animScale>
                                      <p:cBhvr>
                                        <p:cTn id="63" dur="166" decel="50000">
                                          <p:stCondLst>
                                            <p:cond delay="1834"/>
                                          </p:stCondLst>
                                        </p:cTn>
                                        <p:tgtEl>
                                          <p:spTgt spid="20"/>
                                        </p:tgtEl>
                                      </p:cBhvr>
                                      <p:to x="100000" y="100000"/>
                                    </p:animScale>
                                  </p:childTnLst>
                                </p:cTn>
                              </p:par>
                            </p:childTnLst>
                          </p:cTn>
                        </p:par>
                        <p:par>
                          <p:cTn id="64" fill="hold">
                            <p:stCondLst>
                              <p:cond delay="16000"/>
                            </p:stCondLst>
                            <p:childTnLst>
                              <p:par>
                                <p:cTn id="65" presetID="26"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80">
                                          <p:stCondLst>
                                            <p:cond delay="0"/>
                                          </p:stCondLst>
                                        </p:cTn>
                                        <p:tgtEl>
                                          <p:spTgt spid="21"/>
                                        </p:tgtEl>
                                      </p:cBhvr>
                                    </p:animEffect>
                                    <p:anim calcmode="lin" valueType="num">
                                      <p:cBhvr>
                                        <p:cTn id="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3" dur="26">
                                          <p:stCondLst>
                                            <p:cond delay="650"/>
                                          </p:stCondLst>
                                        </p:cTn>
                                        <p:tgtEl>
                                          <p:spTgt spid="21"/>
                                        </p:tgtEl>
                                      </p:cBhvr>
                                      <p:to x="100000" y="60000"/>
                                    </p:animScale>
                                    <p:animScale>
                                      <p:cBhvr>
                                        <p:cTn id="74" dur="166" decel="50000">
                                          <p:stCondLst>
                                            <p:cond delay="676"/>
                                          </p:stCondLst>
                                        </p:cTn>
                                        <p:tgtEl>
                                          <p:spTgt spid="21"/>
                                        </p:tgtEl>
                                      </p:cBhvr>
                                      <p:to x="100000" y="100000"/>
                                    </p:animScale>
                                    <p:animScale>
                                      <p:cBhvr>
                                        <p:cTn id="75" dur="26">
                                          <p:stCondLst>
                                            <p:cond delay="1312"/>
                                          </p:stCondLst>
                                        </p:cTn>
                                        <p:tgtEl>
                                          <p:spTgt spid="21"/>
                                        </p:tgtEl>
                                      </p:cBhvr>
                                      <p:to x="100000" y="80000"/>
                                    </p:animScale>
                                    <p:animScale>
                                      <p:cBhvr>
                                        <p:cTn id="76" dur="166" decel="50000">
                                          <p:stCondLst>
                                            <p:cond delay="1338"/>
                                          </p:stCondLst>
                                        </p:cTn>
                                        <p:tgtEl>
                                          <p:spTgt spid="21"/>
                                        </p:tgtEl>
                                      </p:cBhvr>
                                      <p:to x="100000" y="100000"/>
                                    </p:animScale>
                                    <p:animScale>
                                      <p:cBhvr>
                                        <p:cTn id="77" dur="26">
                                          <p:stCondLst>
                                            <p:cond delay="1642"/>
                                          </p:stCondLst>
                                        </p:cTn>
                                        <p:tgtEl>
                                          <p:spTgt spid="21"/>
                                        </p:tgtEl>
                                      </p:cBhvr>
                                      <p:to x="100000" y="90000"/>
                                    </p:animScale>
                                    <p:animScale>
                                      <p:cBhvr>
                                        <p:cTn id="78" dur="166" decel="50000">
                                          <p:stCondLst>
                                            <p:cond delay="1668"/>
                                          </p:stCondLst>
                                        </p:cTn>
                                        <p:tgtEl>
                                          <p:spTgt spid="21"/>
                                        </p:tgtEl>
                                      </p:cBhvr>
                                      <p:to x="100000" y="100000"/>
                                    </p:animScale>
                                    <p:animScale>
                                      <p:cBhvr>
                                        <p:cTn id="79" dur="26">
                                          <p:stCondLst>
                                            <p:cond delay="1808"/>
                                          </p:stCondLst>
                                        </p:cTn>
                                        <p:tgtEl>
                                          <p:spTgt spid="21"/>
                                        </p:tgtEl>
                                      </p:cBhvr>
                                      <p:to x="100000" y="95000"/>
                                    </p:animScale>
                                    <p:animScale>
                                      <p:cBhvr>
                                        <p:cTn id="80" dur="166" decel="50000">
                                          <p:stCondLst>
                                            <p:cond delay="1834"/>
                                          </p:stCondLst>
                                        </p:cTn>
                                        <p:tgtEl>
                                          <p:spTgt spid="21"/>
                                        </p:tgtEl>
                                      </p:cBhvr>
                                      <p:to x="100000" y="100000"/>
                                    </p:animScale>
                                  </p:childTnLst>
                                </p:cTn>
                              </p:par>
                            </p:childTnLst>
                          </p:cTn>
                        </p:par>
                        <p:par>
                          <p:cTn id="81" fill="hold">
                            <p:stCondLst>
                              <p:cond delay="18000"/>
                            </p:stCondLst>
                            <p:childTnLst>
                              <p:par>
                                <p:cTn id="82" presetID="26"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down)">
                                      <p:cBhvr>
                                        <p:cTn id="84" dur="580">
                                          <p:stCondLst>
                                            <p:cond delay="0"/>
                                          </p:stCondLst>
                                        </p:cTn>
                                        <p:tgtEl>
                                          <p:spTgt spid="38"/>
                                        </p:tgtEl>
                                      </p:cBhvr>
                                    </p:animEffect>
                                    <p:anim calcmode="lin" valueType="num">
                                      <p:cBhvr>
                                        <p:cTn id="85"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90" dur="26">
                                          <p:stCondLst>
                                            <p:cond delay="650"/>
                                          </p:stCondLst>
                                        </p:cTn>
                                        <p:tgtEl>
                                          <p:spTgt spid="38"/>
                                        </p:tgtEl>
                                      </p:cBhvr>
                                      <p:to x="100000" y="60000"/>
                                    </p:animScale>
                                    <p:animScale>
                                      <p:cBhvr>
                                        <p:cTn id="91" dur="166" decel="50000">
                                          <p:stCondLst>
                                            <p:cond delay="676"/>
                                          </p:stCondLst>
                                        </p:cTn>
                                        <p:tgtEl>
                                          <p:spTgt spid="38"/>
                                        </p:tgtEl>
                                      </p:cBhvr>
                                      <p:to x="100000" y="100000"/>
                                    </p:animScale>
                                    <p:animScale>
                                      <p:cBhvr>
                                        <p:cTn id="92" dur="26">
                                          <p:stCondLst>
                                            <p:cond delay="1312"/>
                                          </p:stCondLst>
                                        </p:cTn>
                                        <p:tgtEl>
                                          <p:spTgt spid="38"/>
                                        </p:tgtEl>
                                      </p:cBhvr>
                                      <p:to x="100000" y="80000"/>
                                    </p:animScale>
                                    <p:animScale>
                                      <p:cBhvr>
                                        <p:cTn id="93" dur="166" decel="50000">
                                          <p:stCondLst>
                                            <p:cond delay="1338"/>
                                          </p:stCondLst>
                                        </p:cTn>
                                        <p:tgtEl>
                                          <p:spTgt spid="38"/>
                                        </p:tgtEl>
                                      </p:cBhvr>
                                      <p:to x="100000" y="100000"/>
                                    </p:animScale>
                                    <p:animScale>
                                      <p:cBhvr>
                                        <p:cTn id="94" dur="26">
                                          <p:stCondLst>
                                            <p:cond delay="1642"/>
                                          </p:stCondLst>
                                        </p:cTn>
                                        <p:tgtEl>
                                          <p:spTgt spid="38"/>
                                        </p:tgtEl>
                                      </p:cBhvr>
                                      <p:to x="100000" y="90000"/>
                                    </p:animScale>
                                    <p:animScale>
                                      <p:cBhvr>
                                        <p:cTn id="95" dur="166" decel="50000">
                                          <p:stCondLst>
                                            <p:cond delay="1668"/>
                                          </p:stCondLst>
                                        </p:cTn>
                                        <p:tgtEl>
                                          <p:spTgt spid="38"/>
                                        </p:tgtEl>
                                      </p:cBhvr>
                                      <p:to x="100000" y="100000"/>
                                    </p:animScale>
                                    <p:animScale>
                                      <p:cBhvr>
                                        <p:cTn id="96" dur="26">
                                          <p:stCondLst>
                                            <p:cond delay="1808"/>
                                          </p:stCondLst>
                                        </p:cTn>
                                        <p:tgtEl>
                                          <p:spTgt spid="38"/>
                                        </p:tgtEl>
                                      </p:cBhvr>
                                      <p:to x="100000" y="95000"/>
                                    </p:animScale>
                                    <p:animScale>
                                      <p:cBhvr>
                                        <p:cTn id="97" dur="166" decel="50000">
                                          <p:stCondLst>
                                            <p:cond delay="1834"/>
                                          </p:stCondLst>
                                        </p:cTn>
                                        <p:tgtEl>
                                          <p:spTgt spid="38"/>
                                        </p:tgtEl>
                                      </p:cBhvr>
                                      <p:to x="100000" y="100000"/>
                                    </p:animScale>
                                  </p:childTnLst>
                                </p:cTn>
                              </p:par>
                            </p:childTnLst>
                          </p:cTn>
                        </p:par>
                        <p:par>
                          <p:cTn id="98" fill="hold">
                            <p:stCondLst>
                              <p:cond delay="20000"/>
                            </p:stCondLst>
                            <p:childTnLst>
                              <p:par>
                                <p:cTn id="99" presetID="6" presetClass="entr" presetSubtype="16" fill="hold"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circle(in)">
                                      <p:cBhvr>
                                        <p:cTn id="101" dur="2000"/>
                                        <p:tgtEl>
                                          <p:spTgt spid="31"/>
                                        </p:tgtEl>
                                      </p:cBhvr>
                                    </p:animEffect>
                                  </p:childTnLst>
                                </p:cTn>
                              </p:par>
                            </p:childTnLst>
                          </p:cTn>
                        </p:par>
                        <p:par>
                          <p:cTn id="102" fill="hold">
                            <p:stCondLst>
                              <p:cond delay="22000"/>
                            </p:stCondLst>
                            <p:childTnLst>
                              <p:par>
                                <p:cTn id="103" presetID="6"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circle(in)">
                                      <p:cBhvr>
                                        <p:cTn id="105" dur="2000"/>
                                        <p:tgtEl>
                                          <p:spTgt spid="25"/>
                                        </p:tgtEl>
                                      </p:cBhvr>
                                    </p:animEffect>
                                  </p:childTnLst>
                                </p:cTn>
                              </p:par>
                            </p:childTnLst>
                          </p:cTn>
                        </p:par>
                        <p:par>
                          <p:cTn id="106" fill="hold">
                            <p:stCondLst>
                              <p:cond delay="24000"/>
                            </p:stCondLst>
                            <p:childTnLst>
                              <p:par>
                                <p:cTn id="107" presetID="6" presetClass="entr" presetSubtype="16"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circle(in)">
                                      <p:cBhvr>
                                        <p:cTn id="109" dur="2000"/>
                                        <p:tgtEl>
                                          <p:spTgt spid="29"/>
                                        </p:tgtEl>
                                      </p:cBhvr>
                                    </p:animEffect>
                                  </p:childTnLst>
                                </p:cTn>
                              </p:par>
                            </p:childTnLst>
                          </p:cTn>
                        </p:par>
                        <p:par>
                          <p:cTn id="110" fill="hold">
                            <p:stCondLst>
                              <p:cond delay="26000"/>
                            </p:stCondLst>
                            <p:childTnLst>
                              <p:par>
                                <p:cTn id="111" presetID="16" presetClass="entr" presetSubtype="21" fill="hold" nodeType="after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barn(inVertical)">
                                      <p:cBhvr>
                                        <p:cTn id="113" dur="2000"/>
                                        <p:tgtEl>
                                          <p:spTgt spid="22"/>
                                        </p:tgtEl>
                                      </p:cBhvr>
                                    </p:animEffect>
                                  </p:childTnLst>
                                </p:cTn>
                              </p:par>
                            </p:childTnLst>
                          </p:cTn>
                        </p:par>
                        <p:par>
                          <p:cTn id="114" fill="hold">
                            <p:stCondLst>
                              <p:cond delay="28000"/>
                            </p:stCondLst>
                            <p:childTnLst>
                              <p:par>
                                <p:cTn id="115" presetID="42" presetClass="entr" presetSubtype="0"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2000"/>
                                        <p:tgtEl>
                                          <p:spTgt spid="39"/>
                                        </p:tgtEl>
                                      </p:cBhvr>
                                    </p:animEffect>
                                    <p:anim calcmode="lin" valueType="num">
                                      <p:cBhvr>
                                        <p:cTn id="118" dur="2000" fill="hold"/>
                                        <p:tgtEl>
                                          <p:spTgt spid="39"/>
                                        </p:tgtEl>
                                        <p:attrNameLst>
                                          <p:attrName>ppt_x</p:attrName>
                                        </p:attrNameLst>
                                      </p:cBhvr>
                                      <p:tavLst>
                                        <p:tav tm="0">
                                          <p:val>
                                            <p:strVal val="#ppt_x"/>
                                          </p:val>
                                        </p:tav>
                                        <p:tav tm="100000">
                                          <p:val>
                                            <p:strVal val="#ppt_x"/>
                                          </p:val>
                                        </p:tav>
                                      </p:tavLst>
                                    </p:anim>
                                    <p:anim calcmode="lin" valueType="num">
                                      <p:cBhvr>
                                        <p:cTn id="119" dur="2000" fill="hold"/>
                                        <p:tgtEl>
                                          <p:spTgt spid="39"/>
                                        </p:tgtEl>
                                        <p:attrNameLst>
                                          <p:attrName>ppt_y</p:attrName>
                                        </p:attrNameLst>
                                      </p:cBhvr>
                                      <p:tavLst>
                                        <p:tav tm="0">
                                          <p:val>
                                            <p:strVal val="#ppt_y+.1"/>
                                          </p:val>
                                        </p:tav>
                                        <p:tav tm="100000">
                                          <p:val>
                                            <p:strVal val="#ppt_y"/>
                                          </p:val>
                                        </p:tav>
                                      </p:tavLst>
                                    </p:anim>
                                  </p:childTnLst>
                                </p:cTn>
                              </p:par>
                            </p:childTnLst>
                          </p:cTn>
                        </p:par>
                        <p:par>
                          <p:cTn id="120" fill="hold">
                            <p:stCondLst>
                              <p:cond delay="30000"/>
                            </p:stCondLst>
                            <p:childTnLst>
                              <p:par>
                                <p:cTn id="121" presetID="6" presetClass="entr" presetSubtype="16"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circle(in)">
                                      <p:cBhvr>
                                        <p:cTn id="123" dur="2000"/>
                                        <p:tgtEl>
                                          <p:spTgt spid="33"/>
                                        </p:tgtEl>
                                      </p:cBhvr>
                                    </p:animEffect>
                                  </p:childTnLst>
                                </p:cTn>
                              </p:par>
                            </p:childTnLst>
                          </p:cTn>
                        </p:par>
                        <p:par>
                          <p:cTn id="124" fill="hold">
                            <p:stCondLst>
                              <p:cond delay="32000"/>
                            </p:stCondLst>
                            <p:childTnLst>
                              <p:par>
                                <p:cTn id="125" presetID="6" presetClass="entr" presetSubtype="16" fill="hold"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circle(in)">
                                      <p:cBhvr>
                                        <p:cTn id="127" dur="2000"/>
                                        <p:tgtEl>
                                          <p:spTgt spid="35"/>
                                        </p:tgtEl>
                                      </p:cBhvr>
                                    </p:animEffect>
                                  </p:childTnLst>
                                </p:cTn>
                              </p:par>
                            </p:childTnLst>
                          </p:cTn>
                        </p:par>
                        <p:par>
                          <p:cTn id="128" fill="hold">
                            <p:stCondLst>
                              <p:cond delay="34000"/>
                            </p:stCondLst>
                            <p:childTnLst>
                              <p:par>
                                <p:cTn id="129" presetID="6" presetClass="entr" presetSubtype="16"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circle(in)">
                                      <p:cBhvr>
                                        <p:cTn id="131" dur="2000"/>
                                        <p:tgtEl>
                                          <p:spTgt spid="37"/>
                                        </p:tgtEl>
                                      </p:cBhvr>
                                    </p:animEffect>
                                  </p:childTnLst>
                                </p:cTn>
                              </p:par>
                            </p:childTnLst>
                          </p:cTn>
                        </p:par>
                        <p:par>
                          <p:cTn id="132" fill="hold">
                            <p:stCondLst>
                              <p:cond delay="36000"/>
                            </p:stCondLst>
                            <p:childTnLst>
                              <p:par>
                                <p:cTn id="133" presetID="26" presetClass="entr" presetSubtype="0" fill="hold" grpId="0" nodeType="after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down)">
                                      <p:cBhvr>
                                        <p:cTn id="135" dur="580">
                                          <p:stCondLst>
                                            <p:cond delay="0"/>
                                          </p:stCondLst>
                                        </p:cTn>
                                        <p:tgtEl>
                                          <p:spTgt spid="23"/>
                                        </p:tgtEl>
                                      </p:cBhvr>
                                    </p:animEffect>
                                    <p:anim calcmode="lin" valueType="num">
                                      <p:cBhvr>
                                        <p:cTn id="1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3"/>
                                        </p:tgtEl>
                                      </p:cBhvr>
                                      <p:to x="100000" y="60000"/>
                                    </p:animScale>
                                    <p:animScale>
                                      <p:cBhvr>
                                        <p:cTn id="142" dur="166" decel="50000">
                                          <p:stCondLst>
                                            <p:cond delay="676"/>
                                          </p:stCondLst>
                                        </p:cTn>
                                        <p:tgtEl>
                                          <p:spTgt spid="23"/>
                                        </p:tgtEl>
                                      </p:cBhvr>
                                      <p:to x="100000" y="100000"/>
                                    </p:animScale>
                                    <p:animScale>
                                      <p:cBhvr>
                                        <p:cTn id="143" dur="26">
                                          <p:stCondLst>
                                            <p:cond delay="1312"/>
                                          </p:stCondLst>
                                        </p:cTn>
                                        <p:tgtEl>
                                          <p:spTgt spid="23"/>
                                        </p:tgtEl>
                                      </p:cBhvr>
                                      <p:to x="100000" y="80000"/>
                                    </p:animScale>
                                    <p:animScale>
                                      <p:cBhvr>
                                        <p:cTn id="144" dur="166" decel="50000">
                                          <p:stCondLst>
                                            <p:cond delay="1338"/>
                                          </p:stCondLst>
                                        </p:cTn>
                                        <p:tgtEl>
                                          <p:spTgt spid="23"/>
                                        </p:tgtEl>
                                      </p:cBhvr>
                                      <p:to x="100000" y="100000"/>
                                    </p:animScale>
                                    <p:animScale>
                                      <p:cBhvr>
                                        <p:cTn id="145" dur="26">
                                          <p:stCondLst>
                                            <p:cond delay="1642"/>
                                          </p:stCondLst>
                                        </p:cTn>
                                        <p:tgtEl>
                                          <p:spTgt spid="23"/>
                                        </p:tgtEl>
                                      </p:cBhvr>
                                      <p:to x="100000" y="90000"/>
                                    </p:animScale>
                                    <p:animScale>
                                      <p:cBhvr>
                                        <p:cTn id="146" dur="166" decel="50000">
                                          <p:stCondLst>
                                            <p:cond delay="1668"/>
                                          </p:stCondLst>
                                        </p:cTn>
                                        <p:tgtEl>
                                          <p:spTgt spid="23"/>
                                        </p:tgtEl>
                                      </p:cBhvr>
                                      <p:to x="100000" y="100000"/>
                                    </p:animScale>
                                    <p:animScale>
                                      <p:cBhvr>
                                        <p:cTn id="147" dur="26">
                                          <p:stCondLst>
                                            <p:cond delay="1808"/>
                                          </p:stCondLst>
                                        </p:cTn>
                                        <p:tgtEl>
                                          <p:spTgt spid="23"/>
                                        </p:tgtEl>
                                      </p:cBhvr>
                                      <p:to x="100000" y="95000"/>
                                    </p:animScale>
                                    <p:animScale>
                                      <p:cBhvr>
                                        <p:cTn id="14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
                    </p:tgtEl>
                  </p:cond>
                </p:stCondLst>
                <p:endSync evt="end" delay="0">
                  <p:rtn val="all"/>
                </p:endSync>
                <p:childTnLst>
                  <p:par>
                    <p:cTn id="150" fill="hold">
                      <p:stCondLst>
                        <p:cond delay="0"/>
                      </p:stCondLst>
                      <p:childTnLst>
                        <p:par>
                          <p:cTn id="151" fill="hold">
                            <p:stCondLst>
                              <p:cond delay="0"/>
                            </p:stCondLst>
                            <p:childTnLst>
                              <p:par>
                                <p:cTn id="152" presetID="1" presetClass="mediacall" presetSubtype="0" fill="hold" nodeType="clickEffect">
                                  <p:stCondLst>
                                    <p:cond delay="0"/>
                                  </p:stCondLst>
                                  <p:childTnLst>
                                    <p:cmd type="call" cmd="playFrom(0.0)">
                                      <p:cBhvr>
                                        <p:cTn id="153" dur="110947" fill="hold"/>
                                        <p:tgtEl>
                                          <p:spTgt spid="2"/>
                                        </p:tgtEl>
                                      </p:cBhvr>
                                    </p:cmd>
                                  </p:childTnLst>
                                </p:cTn>
                              </p:par>
                            </p:childTnLst>
                          </p:cTn>
                        </p:par>
                      </p:childTnLst>
                    </p:cTn>
                  </p:par>
                </p:childTnLst>
              </p:cTn>
              <p:nextCondLst>
                <p:cond evt="onClick" delay="0">
                  <p:tgtEl>
                    <p:spTgt spid="2"/>
                  </p:tgtEl>
                </p:cond>
              </p:nextCondLst>
            </p:seq>
            <p:audio>
              <p:cMediaNode vol="80000">
                <p:cTn id="154" fill="hold" display="0">
                  <p:stCondLst>
                    <p:cond delay="indefinite"/>
                  </p:stCondLst>
                  <p:endCondLst>
                    <p:cond evt="onStopAudio" delay="0">
                      <p:tgtEl>
                        <p:sldTgt/>
                      </p:tgtEl>
                    </p:cond>
                  </p:endCondLst>
                </p:cTn>
                <p:tgtEl>
                  <p:spTgt spid="2"/>
                </p:tgtEl>
              </p:cMediaNode>
            </p:audio>
          </p:childTnLst>
        </p:cTn>
      </p:par>
    </p:tnLst>
    <p:bldLst>
      <p:bldP spid="4" grpId="0" animBg="1"/>
      <p:bldP spid="5" grpId="0"/>
      <p:bldP spid="6" grpId="0"/>
      <p:bldP spid="20" grpId="0" animBg="1"/>
      <p:bldP spid="21" grpId="0" animBg="1"/>
      <p:bldP spid="23"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596336" y="116632"/>
            <a:ext cx="1296144" cy="64807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rtl="1"/>
            <a:r>
              <a:rPr lang="ar-EG" sz="3600" b="1" dirty="0">
                <a:solidFill>
                  <a:srgbClr val="FFFF00"/>
                </a:solidFill>
                <a:latin typeface="Sakkal Majalla" panose="02000000000000000000" pitchFamily="2" charset="-78"/>
                <a:cs typeface="Sakkal Majalla" panose="02000000000000000000" pitchFamily="2" charset="-78"/>
              </a:rPr>
              <a:t>مثال</a:t>
            </a:r>
          </a:p>
        </p:txBody>
      </p:sp>
      <mc:AlternateContent xmlns:mc="http://schemas.openxmlformats.org/markup-compatibility/2006" xmlns:a14="http://schemas.microsoft.com/office/drawing/2010/main">
        <mc:Choice Requires="a14">
          <p:sp>
            <p:nvSpPr>
              <p:cNvPr id="8" name="TextBox 7"/>
              <p:cNvSpPr txBox="1"/>
              <p:nvPr/>
            </p:nvSpPr>
            <p:spPr>
              <a:xfrm>
                <a:off x="251520" y="885919"/>
                <a:ext cx="8640960" cy="5855449"/>
              </a:xfrm>
              <a:prstGeom prst="rect">
                <a:avLst/>
              </a:prstGeom>
              <a:noFill/>
            </p:spPr>
            <p:txBody>
              <a:bodyPr wrap="square" rtlCol="1">
                <a:spAutoFit/>
              </a:bodyPr>
              <a:lstStyle/>
              <a:p>
                <a:pPr algn="r" rtl="1"/>
                <a:r>
                  <a:rPr lang="ar-EG" sz="4000" b="1" dirty="0">
                    <a:solidFill>
                      <a:srgbClr val="FFFF00"/>
                    </a:solidFill>
                    <a:latin typeface="Arabic Typesetting" panose="03020402040406030203" pitchFamily="66" charset="-78"/>
                    <a:cs typeface="Arabic Typesetting" panose="03020402040406030203" pitchFamily="66" charset="-78"/>
                  </a:rPr>
                  <a:t>سيدة وزنها 120 كجم ونسبة الدهون لديها 40% ما هو الوزن المثالي لها ؟</a:t>
                </a:r>
              </a:p>
              <a:p>
                <a:pPr algn="r" rtl="1"/>
                <a:r>
                  <a:rPr lang="ar-EG" sz="3600" b="1" dirty="0">
                    <a:solidFill>
                      <a:prstClr val="black"/>
                    </a:solidFill>
                    <a:latin typeface="Arabic Typesetting" panose="03020402040406030203" pitchFamily="66" charset="-78"/>
                    <a:cs typeface="Arabic Typesetting" panose="03020402040406030203" pitchFamily="66" charset="-78"/>
                  </a:rPr>
                  <a:t>1- تحديد كتلة وحجم الدهون بالكجم (تحويل نسبة الدهون إلى كيلوجرام)</a:t>
                </a:r>
              </a:p>
              <a:p>
                <a:pPr algn="r" rtl="1"/>
                <a:r>
                  <a:rPr lang="ar-EG" sz="3600" b="1" dirty="0">
                    <a:solidFill>
                      <a:prstClr val="black"/>
                    </a:solidFill>
                    <a:latin typeface="Arabic Typesetting" panose="03020402040406030203" pitchFamily="66" charset="-78"/>
                    <a:cs typeface="Arabic Typesetting" panose="03020402040406030203" pitchFamily="66" charset="-78"/>
                  </a:rPr>
                  <a:t>48 كجم  =  </a:t>
                </a:r>
                <a14:m>
                  <m:oMath xmlns:m="http://schemas.openxmlformats.org/officeDocument/2006/math">
                    <m:f>
                      <m:fPr>
                        <m:ctrlPr>
                          <a:rPr lang="ar-EG" sz="3200" b="1" i="1">
                            <a:solidFill>
                              <a:prstClr val="black"/>
                            </a:solidFill>
                            <a:latin typeface="Cambria Math"/>
                            <a:cs typeface="Arabic Typesetting" panose="03020402040406030203" pitchFamily="66" charset="-78"/>
                          </a:rPr>
                        </m:ctrlPr>
                      </m:fPr>
                      <m:num>
                        <m:r>
                          <m:rPr>
                            <m:nor/>
                          </m:rPr>
                          <a:rPr lang="ar-EG" sz="3200" b="1">
                            <a:solidFill>
                              <a:prstClr val="black"/>
                            </a:solidFill>
                            <a:latin typeface="Cambria Math"/>
                            <a:cs typeface="Arabic Typesetting" panose="03020402040406030203" pitchFamily="66" charset="-78"/>
                          </a:rPr>
                          <m:t>120 </m:t>
                        </m:r>
                        <m:r>
                          <a:rPr lang="ar-EG" sz="3200" b="1" i="1">
                            <a:solidFill>
                              <a:prstClr val="black"/>
                            </a:solidFill>
                            <a:latin typeface="Cambria Math"/>
                            <a:cs typeface="Arabic Typesetting" panose="03020402040406030203" pitchFamily="66" charset="-78"/>
                          </a:rPr>
                          <m:t>× </m:t>
                        </m:r>
                        <m:r>
                          <m:rPr>
                            <m:nor/>
                          </m:rPr>
                          <a:rPr lang="ar-EG" sz="3200" b="1">
                            <a:solidFill>
                              <a:prstClr val="black"/>
                            </a:solidFill>
                            <a:latin typeface="Cambria Math"/>
                            <a:cs typeface="Arabic Typesetting" panose="03020402040406030203" pitchFamily="66" charset="-78"/>
                          </a:rPr>
                          <m:t>40</m:t>
                        </m:r>
                      </m:num>
                      <m:den>
                        <m:r>
                          <m:rPr>
                            <m:nor/>
                          </m:rPr>
                          <a:rPr lang="ar-EG" sz="3200" b="1">
                            <a:solidFill>
                              <a:prstClr val="black"/>
                            </a:solidFill>
                            <a:latin typeface="Cambria Math"/>
                            <a:cs typeface="Arabic Typesetting" panose="03020402040406030203" pitchFamily="66" charset="-78"/>
                          </a:rPr>
                          <m:t>100</m:t>
                        </m:r>
                      </m:den>
                    </m:f>
                  </m:oMath>
                </a14:m>
                <a:r>
                  <a:rPr lang="ar-EG" sz="1400" b="1" dirty="0">
                    <a:solidFill>
                      <a:prstClr val="white"/>
                    </a:solidFill>
                  </a:rPr>
                  <a:t>    </a:t>
                </a:r>
                <a:r>
                  <a:rPr lang="ar-EG" sz="3600" b="1" dirty="0">
                    <a:solidFill>
                      <a:prstClr val="black"/>
                    </a:solidFill>
                    <a:latin typeface="Arabic Typesetting" panose="03020402040406030203" pitchFamily="66" charset="-78"/>
                    <a:cs typeface="Arabic Typesetting" panose="03020402040406030203" pitchFamily="66" charset="-78"/>
                  </a:rPr>
                  <a:t>=  </a:t>
                </a:r>
                <a:r>
                  <a:rPr lang="en-US" sz="3600" b="1" dirty="0">
                    <a:solidFill>
                      <a:prstClr val="black"/>
                    </a:solidFill>
                    <a:latin typeface="Arabic Typesetting" panose="03020402040406030203" pitchFamily="66" charset="-78"/>
                    <a:cs typeface="Arabic Typesetting" panose="03020402040406030203" pitchFamily="66" charset="-78"/>
                  </a:rPr>
                  <a:t>Fat (kg) </a:t>
                </a:r>
                <a:endParaRPr lang="ar-EG" sz="3600" b="1" dirty="0">
                  <a:solidFill>
                    <a:prstClr val="black"/>
                  </a:solidFill>
                  <a:latin typeface="Arabic Typesetting" panose="03020402040406030203" pitchFamily="66" charset="-78"/>
                  <a:cs typeface="Arabic Typesetting" panose="03020402040406030203" pitchFamily="66" charset="-78"/>
                </a:endParaRPr>
              </a:p>
              <a:p>
                <a:pPr algn="r" rtl="1"/>
                <a:r>
                  <a:rPr lang="ar-EG" sz="3600" b="1" dirty="0">
                    <a:solidFill>
                      <a:prstClr val="black"/>
                    </a:solidFill>
                    <a:latin typeface="Arabic Typesetting" panose="03020402040406030203" pitchFamily="66" charset="-78"/>
                    <a:cs typeface="Arabic Typesetting" panose="03020402040406030203" pitchFamily="66" charset="-78"/>
                  </a:rPr>
                  <a:t>72 كجم  = 120 – 48  =  (وزن الجسم بدون دهون) </a:t>
                </a:r>
                <a:r>
                  <a:rPr lang="en-US" sz="3600" b="1" dirty="0">
                    <a:solidFill>
                      <a:prstClr val="black"/>
                    </a:solidFill>
                    <a:latin typeface="Arabic Typesetting" panose="03020402040406030203" pitchFamily="66" charset="-78"/>
                    <a:cs typeface="Arabic Typesetting" panose="03020402040406030203" pitchFamily="66" charset="-78"/>
                  </a:rPr>
                  <a:t>FFM </a:t>
                </a:r>
                <a:endParaRPr lang="ar-EG" sz="3600" b="1" dirty="0">
                  <a:solidFill>
                    <a:prstClr val="black"/>
                  </a:solidFill>
                  <a:latin typeface="Arabic Typesetting" panose="03020402040406030203" pitchFamily="66" charset="-78"/>
                  <a:cs typeface="Arabic Typesetting" panose="03020402040406030203" pitchFamily="66" charset="-78"/>
                </a:endParaRPr>
              </a:p>
              <a:p>
                <a:pPr algn="r" rtl="1"/>
                <a:r>
                  <a:rPr lang="ar-EG" sz="3600" b="1" dirty="0">
                    <a:solidFill>
                      <a:prstClr val="black"/>
                    </a:solidFill>
                    <a:latin typeface="Arabic Typesetting" panose="03020402040406030203" pitchFamily="66" charset="-78"/>
                    <a:cs typeface="Arabic Typesetting" panose="03020402040406030203" pitchFamily="66" charset="-78"/>
                  </a:rPr>
                  <a:t>الدهون الأساسية + </a:t>
                </a:r>
                <a:r>
                  <a:rPr lang="en-US" sz="3600" b="1" dirty="0">
                    <a:solidFill>
                      <a:prstClr val="black"/>
                    </a:solidFill>
                    <a:latin typeface="Arabic Typesetting" panose="03020402040406030203" pitchFamily="66" charset="-78"/>
                    <a:cs typeface="Arabic Typesetting" panose="03020402040406030203" pitchFamily="66" charset="-78"/>
                  </a:rPr>
                  <a:t>FFM </a:t>
                </a:r>
                <a:r>
                  <a:rPr lang="ar-EG" sz="3600" b="1" dirty="0">
                    <a:solidFill>
                      <a:prstClr val="black"/>
                    </a:solidFill>
                    <a:latin typeface="Arabic Typesetting" panose="03020402040406030203" pitchFamily="66" charset="-78"/>
                    <a:cs typeface="Arabic Typesetting" panose="03020402040406030203" pitchFamily="66" charset="-78"/>
                  </a:rPr>
                  <a:t> =  (الوزن المثالي)     </a:t>
                </a:r>
                <a:r>
                  <a:rPr lang="en-US" sz="3600" b="1" dirty="0">
                    <a:solidFill>
                      <a:prstClr val="black"/>
                    </a:solidFill>
                    <a:latin typeface="Arabic Typesetting" panose="03020402040406030203" pitchFamily="66" charset="-78"/>
                    <a:cs typeface="Arabic Typesetting" panose="03020402040406030203" pitchFamily="66" charset="-78"/>
                  </a:rPr>
                  <a:t>LBM</a:t>
                </a:r>
                <a:endParaRPr lang="ar-EG" sz="3600" b="1" dirty="0">
                  <a:solidFill>
                    <a:prstClr val="black"/>
                  </a:solidFill>
                  <a:latin typeface="Arabic Typesetting" panose="03020402040406030203" pitchFamily="66" charset="-78"/>
                  <a:cs typeface="Arabic Typesetting" panose="03020402040406030203" pitchFamily="66" charset="-78"/>
                </a:endParaRPr>
              </a:p>
              <a:p>
                <a:pPr algn="r" rtl="1"/>
                <a:r>
                  <a:rPr lang="ar-EG" sz="2000" b="1" dirty="0">
                    <a:solidFill>
                      <a:prstClr val="black"/>
                    </a:solidFill>
                    <a:latin typeface="Arabic Typesetting" panose="03020402040406030203" pitchFamily="66" charset="-78"/>
                    <a:cs typeface="Arabic Typesetting" panose="03020402040406030203" pitchFamily="66" charset="-78"/>
                  </a:rPr>
                  <a:t>  </a:t>
                </a:r>
                <a:r>
                  <a:rPr lang="ar-EG" sz="2000" b="1" dirty="0">
                    <a:solidFill>
                      <a:srgbClr val="FFFF00"/>
                    </a:solidFill>
                    <a:latin typeface="Arabic Typesetting" panose="03020402040406030203" pitchFamily="66" charset="-78"/>
                    <a:cs typeface="Arabic Typesetting" panose="03020402040406030203" pitchFamily="66" charset="-78"/>
                  </a:rPr>
                  <a:t> </a:t>
                </a:r>
                <a:r>
                  <a:rPr lang="ar-EG" sz="2800" b="1" dirty="0">
                    <a:solidFill>
                      <a:srgbClr val="FFFF00"/>
                    </a:solidFill>
                    <a:latin typeface="Arabic Typesetting" panose="03020402040406030203" pitchFamily="66" charset="-78"/>
                    <a:cs typeface="Arabic Typesetting" panose="03020402040406030203" pitchFamily="66" charset="-78"/>
                  </a:rPr>
                  <a:t>(18 – 23%) </a:t>
                </a:r>
              </a:p>
              <a:p>
                <a:pPr algn="r" rtl="1"/>
                <a:r>
                  <a:rPr lang="ar-EG" sz="3200" b="1" dirty="0">
                    <a:solidFill>
                      <a:prstClr val="black"/>
                    </a:solidFill>
                    <a:latin typeface="Arabic Typesetting" panose="03020402040406030203" pitchFamily="66" charset="-78"/>
                    <a:cs typeface="Arabic Typesetting" panose="03020402040406030203" pitchFamily="66" charset="-78"/>
                  </a:rPr>
                  <a:t>يتم تحويل (نسبة الدهون الأساسية) إلى (كيلو جرام) </a:t>
                </a:r>
              </a:p>
              <a:p>
                <a:pPr algn="r" rtl="1"/>
                <a:r>
                  <a:rPr lang="ar-EG" sz="3200" b="1" dirty="0">
                    <a:solidFill>
                      <a:prstClr val="black"/>
                    </a:solidFill>
                    <a:latin typeface="Arabic Typesetting" panose="03020402040406030203" pitchFamily="66" charset="-78"/>
                    <a:cs typeface="Arabic Typesetting" panose="03020402040406030203" pitchFamily="66" charset="-78"/>
                  </a:rPr>
                  <a:t>    =  </a:t>
                </a:r>
                <a14:m>
                  <m:oMath xmlns:m="http://schemas.openxmlformats.org/officeDocument/2006/math">
                    <m:f>
                      <m:fPr>
                        <m:ctrlPr>
                          <a:rPr lang="ar-EG" sz="3200" b="1" i="1">
                            <a:solidFill>
                              <a:prstClr val="black"/>
                            </a:solidFill>
                            <a:latin typeface="Cambria Math"/>
                            <a:cs typeface="Arabic Typesetting" panose="03020402040406030203" pitchFamily="66" charset="-78"/>
                          </a:rPr>
                        </m:ctrlPr>
                      </m:fPr>
                      <m:num>
                        <m:r>
                          <m:rPr>
                            <m:nor/>
                          </m:rPr>
                          <a:rPr lang="ar-EG" sz="3200" b="1">
                            <a:solidFill>
                              <a:prstClr val="black"/>
                            </a:solidFill>
                            <a:latin typeface="Cambria Math"/>
                            <a:cs typeface="Arabic Typesetting" panose="03020402040406030203" pitchFamily="66" charset="-78"/>
                          </a:rPr>
                          <m:t>120 </m:t>
                        </m:r>
                        <m:r>
                          <a:rPr lang="ar-EG" sz="3200" b="1" i="1">
                            <a:solidFill>
                              <a:prstClr val="black"/>
                            </a:solidFill>
                            <a:latin typeface="Cambria Math"/>
                            <a:cs typeface="Arabic Typesetting" panose="03020402040406030203" pitchFamily="66" charset="-78"/>
                          </a:rPr>
                          <m:t>× </m:t>
                        </m:r>
                        <m:r>
                          <m:rPr>
                            <m:nor/>
                          </m:rPr>
                          <a:rPr lang="ar-EG" sz="3200" b="1">
                            <a:solidFill>
                              <a:prstClr val="black"/>
                            </a:solidFill>
                            <a:latin typeface="Cambria Math"/>
                            <a:cs typeface="Arabic Typesetting" panose="03020402040406030203" pitchFamily="66" charset="-78"/>
                          </a:rPr>
                          <m:t>23</m:t>
                        </m:r>
                      </m:num>
                      <m:den>
                        <m:r>
                          <m:rPr>
                            <m:nor/>
                          </m:rPr>
                          <a:rPr lang="ar-EG" sz="3200" b="1">
                            <a:solidFill>
                              <a:prstClr val="black"/>
                            </a:solidFill>
                            <a:latin typeface="Cambria Math"/>
                            <a:cs typeface="Arabic Typesetting" panose="03020402040406030203" pitchFamily="66" charset="-78"/>
                          </a:rPr>
                          <m:t>100</m:t>
                        </m:r>
                      </m:den>
                    </m:f>
                  </m:oMath>
                </a14:m>
                <a:r>
                  <a:rPr lang="ar-EG" sz="2800" b="1" dirty="0">
                    <a:solidFill>
                      <a:prstClr val="black"/>
                    </a:solidFill>
                    <a:latin typeface="Arabic Typesetting" panose="03020402040406030203" pitchFamily="66" charset="-78"/>
                    <a:cs typeface="Arabic Typesetting" panose="03020402040406030203" pitchFamily="66" charset="-78"/>
                  </a:rPr>
                  <a:t>  =  </a:t>
                </a:r>
                <a:r>
                  <a:rPr lang="ar-EG" sz="3200" b="1" dirty="0">
                    <a:solidFill>
                      <a:prstClr val="black"/>
                    </a:solidFill>
                    <a:latin typeface="Arabic Typesetting" panose="03020402040406030203" pitchFamily="66" charset="-78"/>
                    <a:cs typeface="Arabic Typesetting" panose="03020402040406030203" pitchFamily="66" charset="-78"/>
                  </a:rPr>
                  <a:t>27 كجم   وزن الدهون الأساسية </a:t>
                </a:r>
              </a:p>
              <a:p>
                <a:pPr algn="r" rtl="1"/>
                <a:r>
                  <a:rPr lang="ar-EG" sz="3200" b="1" dirty="0">
                    <a:solidFill>
                      <a:prstClr val="black"/>
                    </a:solidFill>
                    <a:latin typeface="Arabic Typesetting" panose="03020402040406030203" pitchFamily="66" charset="-78"/>
                    <a:cs typeface="Arabic Typesetting" panose="03020402040406030203" pitchFamily="66" charset="-78"/>
                  </a:rPr>
                  <a:t>99 كجم  =  72 + 27  =   </a:t>
                </a:r>
                <a:r>
                  <a:rPr lang="en-US" sz="3200" b="1" dirty="0">
                    <a:solidFill>
                      <a:prstClr val="black"/>
                    </a:solidFill>
                    <a:latin typeface="Arabic Typesetting" panose="03020402040406030203" pitchFamily="66" charset="-78"/>
                    <a:cs typeface="Arabic Typesetting" panose="03020402040406030203" pitchFamily="66" charset="-78"/>
                  </a:rPr>
                  <a:t>LBM</a:t>
                </a:r>
                <a:r>
                  <a:rPr lang="ar-EG" sz="3200" b="1" dirty="0">
                    <a:solidFill>
                      <a:prstClr val="black"/>
                    </a:solidFill>
                    <a:latin typeface="Arabic Typesetting" panose="03020402040406030203" pitchFamily="66" charset="-78"/>
                    <a:cs typeface="Arabic Typesetting" panose="03020402040406030203" pitchFamily="66" charset="-78"/>
                  </a:rPr>
                  <a:t> </a:t>
                </a:r>
              </a:p>
              <a:p>
                <a:pPr algn="r" rtl="1"/>
                <a:r>
                  <a:rPr lang="ar-EG" sz="3200" b="1" dirty="0">
                    <a:solidFill>
                      <a:prstClr val="black"/>
                    </a:solidFill>
                    <a:latin typeface="Arabic Typesetting" panose="03020402040406030203" pitchFamily="66" charset="-78"/>
                    <a:cs typeface="Arabic Typesetting" panose="03020402040406030203" pitchFamily="66" charset="-78"/>
                  </a:rPr>
                  <a:t>(هذا الوزن المثالي لهذة السيدة)</a:t>
                </a:r>
              </a:p>
            </p:txBody>
          </p:sp>
        </mc:Choice>
        <mc:Fallback xmlns="">
          <p:sp>
            <p:nvSpPr>
              <p:cNvPr id="8" name="TextBox 7"/>
              <p:cNvSpPr txBox="1">
                <a:spLocks noRot="1" noChangeAspect="1" noMove="1" noResize="1" noEditPoints="1" noAdjustHandles="1" noChangeArrowheads="1" noChangeShapeType="1" noTextEdit="1"/>
              </p:cNvSpPr>
              <p:nvPr/>
            </p:nvSpPr>
            <p:spPr>
              <a:xfrm>
                <a:off x="251520" y="885919"/>
                <a:ext cx="8640960" cy="5855449"/>
              </a:xfrm>
              <a:prstGeom prst="rect">
                <a:avLst/>
              </a:prstGeom>
              <a:blipFill rotWithShape="1">
                <a:blip r:embed="rId4"/>
                <a:stretch>
                  <a:fillRect l="-2398" t="-1977" r="-2468" b="-2393"/>
                </a:stretch>
              </a:blipFill>
            </p:spPr>
            <p:txBody>
              <a:bodyPr/>
              <a:lstStyle/>
              <a:p>
                <a:r>
                  <a:rPr lang="ar-EG">
                    <a:noFill/>
                  </a:rPr>
                  <a:t> </a:t>
                </a:r>
              </a:p>
            </p:txBody>
          </p:sp>
        </mc:Fallback>
      </mc:AlternateContent>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0200" y="155104"/>
            <a:ext cx="609600" cy="609600"/>
          </a:xfrm>
          <a:prstGeom prst="rect">
            <a:avLst/>
          </a:prstGeom>
        </p:spPr>
      </p:pic>
    </p:spTree>
    <p:extLst>
      <p:ext uri="{BB962C8B-B14F-4D97-AF65-F5344CB8AC3E}">
        <p14:creationId xmlns:p14="http://schemas.microsoft.com/office/powerpoint/2010/main" val="2039940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23267"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568952" cy="5324535"/>
          </a:xfrm>
          <a:prstGeom prst="rect">
            <a:avLst/>
          </a:prstGeom>
          <a:noFill/>
        </p:spPr>
        <p:txBody>
          <a:bodyPr wrap="square" rtlCol="1">
            <a:spAutoFit/>
          </a:bodyPr>
          <a:lstStyle/>
          <a:p>
            <a:pPr algn="r" rtl="1"/>
            <a:r>
              <a:rPr lang="ar-EG" sz="3600" b="1" u="sng" dirty="0">
                <a:solidFill>
                  <a:srgbClr val="FFFF00"/>
                </a:solidFill>
                <a:latin typeface="Sakkal Majalla" panose="02000000000000000000" pitchFamily="2" charset="-78"/>
                <a:cs typeface="Sakkal Majalla" panose="02000000000000000000" pitchFamily="2" charset="-78"/>
              </a:rPr>
              <a:t>حساب البروتين في جسم الانسان</a:t>
            </a:r>
          </a:p>
          <a:p>
            <a:pPr algn="r" rtl="1"/>
            <a:endParaRPr lang="ar-EG" sz="3600" b="1" u="sng" dirty="0">
              <a:solidFill>
                <a:srgbClr val="FFFF00"/>
              </a:solidFill>
              <a:latin typeface="Sakkal Majalla" panose="02000000000000000000" pitchFamily="2" charset="-78"/>
              <a:cs typeface="Sakkal Majalla" panose="02000000000000000000" pitchFamily="2" charset="-78"/>
            </a:endParaRPr>
          </a:p>
          <a:p>
            <a:pPr algn="r" rtl="1"/>
            <a:endParaRPr lang="ar-EG" sz="1600" b="1" u="sng" dirty="0">
              <a:solidFill>
                <a:srgbClr val="FFFF00"/>
              </a:solidFill>
              <a:latin typeface="Sakkal Majalla" panose="02000000000000000000" pitchFamily="2" charset="-78"/>
              <a:cs typeface="Sakkal Majalla" panose="02000000000000000000" pitchFamily="2" charset="-78"/>
            </a:endParaRPr>
          </a:p>
          <a:p>
            <a:pPr algn="r" rtl="1"/>
            <a:r>
              <a:rPr lang="ar-EG" sz="3600" b="1" dirty="0">
                <a:solidFill>
                  <a:prstClr val="black"/>
                </a:solidFill>
                <a:latin typeface="Arabic Typesetting" panose="03020402040406030203" pitchFamily="66" charset="-78"/>
                <a:cs typeface="Arabic Typesetting" panose="03020402040406030203" pitchFamily="66" charset="-78"/>
              </a:rPr>
              <a:t>(معامل حساب البروتين)  </a:t>
            </a:r>
            <a:r>
              <a:rPr lang="en-US" sz="3600" b="1" dirty="0">
                <a:solidFill>
                  <a:prstClr val="black"/>
                </a:solidFill>
                <a:latin typeface="Arabic Typesetting" panose="03020402040406030203" pitchFamily="66" charset="-78"/>
                <a:cs typeface="Arabic Typesetting" panose="03020402040406030203" pitchFamily="66" charset="-78"/>
              </a:rPr>
              <a:t>Protein  =  LBM × Protein Factor</a:t>
            </a:r>
            <a:endParaRPr lang="ar-EG" sz="3600" b="1" dirty="0">
              <a:solidFill>
                <a:prstClr val="black"/>
              </a:solidFill>
              <a:latin typeface="Arabic Typesetting" panose="03020402040406030203" pitchFamily="66" charset="-78"/>
              <a:cs typeface="Arabic Typesetting" panose="03020402040406030203" pitchFamily="66" charset="-78"/>
            </a:endParaRPr>
          </a:p>
          <a:p>
            <a:pPr algn="r" rtl="1"/>
            <a:endParaRPr lang="en-US" sz="3600" b="1" dirty="0">
              <a:solidFill>
                <a:prstClr val="black"/>
              </a:solidFill>
              <a:latin typeface="Arabic Typesetting" panose="03020402040406030203" pitchFamily="66" charset="-78"/>
              <a:cs typeface="Arabic Typesetting" panose="03020402040406030203" pitchFamily="66" charset="-78"/>
            </a:endParaRPr>
          </a:p>
          <a:p>
            <a:pPr algn="ctr" rtl="1"/>
            <a:r>
              <a:rPr lang="ar-EG" sz="3600" b="1" dirty="0">
                <a:solidFill>
                  <a:prstClr val="black"/>
                </a:solidFill>
                <a:latin typeface="Arabic Typesetting" panose="03020402040406030203" pitchFamily="66" charset="-78"/>
                <a:cs typeface="Arabic Typesetting" panose="03020402040406030203" pitchFamily="66" charset="-78"/>
              </a:rPr>
              <a:t>نشاط خفيف    1.2    </a:t>
            </a:r>
            <a:r>
              <a:rPr lang="en-US" sz="3600" b="1" dirty="0">
                <a:solidFill>
                  <a:prstClr val="black"/>
                </a:solidFill>
                <a:latin typeface="Arabic Typesetting" panose="03020402040406030203" pitchFamily="66" charset="-78"/>
                <a:cs typeface="Arabic Typesetting" panose="03020402040406030203" pitchFamily="66" charset="-78"/>
              </a:rPr>
              <a:t>Protein Factor  =</a:t>
            </a:r>
          </a:p>
          <a:p>
            <a:pPr algn="r" rtl="1"/>
            <a:r>
              <a:rPr lang="en-US" sz="3600" b="1" dirty="0">
                <a:solidFill>
                  <a:prstClr val="black"/>
                </a:solidFill>
                <a:latin typeface="Arabic Typesetting" panose="03020402040406030203" pitchFamily="66" charset="-78"/>
                <a:cs typeface="Arabic Typesetting" panose="03020402040406030203" pitchFamily="66" charset="-78"/>
              </a:rPr>
              <a:t>                   </a:t>
            </a:r>
            <a:r>
              <a:rPr lang="ar-EG" sz="3600" b="1" dirty="0">
                <a:solidFill>
                  <a:prstClr val="black"/>
                </a:solidFill>
                <a:latin typeface="Arabic Typesetting" panose="03020402040406030203" pitchFamily="66" charset="-78"/>
                <a:cs typeface="Arabic Typesetting" panose="03020402040406030203" pitchFamily="66" charset="-78"/>
              </a:rPr>
              <a:t>نشاط متوسط  1.5       </a:t>
            </a:r>
          </a:p>
          <a:p>
            <a:pPr algn="r" rtl="1"/>
            <a:r>
              <a:rPr lang="ar-EG" sz="3600" b="1" dirty="0">
                <a:solidFill>
                  <a:prstClr val="black"/>
                </a:solidFill>
                <a:latin typeface="Arabic Typesetting" panose="03020402040406030203" pitchFamily="66" charset="-78"/>
                <a:cs typeface="Arabic Typesetting" panose="03020402040406030203" pitchFamily="66" charset="-78"/>
              </a:rPr>
              <a:t>                   نشاط عنيف   1.9</a:t>
            </a:r>
          </a:p>
          <a:p>
            <a:pPr algn="r" rtl="1"/>
            <a:endParaRPr lang="ar-EG" sz="3600" b="1" dirty="0">
              <a:solidFill>
                <a:prstClr val="black"/>
              </a:solidFill>
              <a:latin typeface="Arabic Typesetting" panose="03020402040406030203" pitchFamily="66" charset="-78"/>
              <a:cs typeface="Arabic Typesetting" panose="03020402040406030203" pitchFamily="66" charset="-78"/>
            </a:endParaRPr>
          </a:p>
          <a:p>
            <a:pPr algn="ctr" rtl="1"/>
            <a:r>
              <a:rPr lang="ar-EG" sz="3600" b="1" dirty="0">
                <a:solidFill>
                  <a:prstClr val="black"/>
                </a:solidFill>
                <a:latin typeface="Arabic Typesetting" panose="03020402040406030203" pitchFamily="66" charset="-78"/>
                <a:cs typeface="Arabic Typesetting" panose="03020402040406030203" pitchFamily="66" charset="-78"/>
              </a:rPr>
              <a:t>148.5 جرام = 1.5 × 99 =  </a:t>
            </a:r>
            <a:r>
              <a:rPr lang="en-US" sz="3600" b="1" dirty="0">
                <a:solidFill>
                  <a:prstClr val="black"/>
                </a:solidFill>
                <a:latin typeface="Arabic Typesetting" panose="03020402040406030203" pitchFamily="66" charset="-78"/>
                <a:cs typeface="Arabic Typesetting" panose="03020402040406030203" pitchFamily="66" charset="-78"/>
              </a:rPr>
              <a:t>Protein</a:t>
            </a:r>
            <a:r>
              <a:rPr lang="ar-EG" sz="3600" b="1" dirty="0">
                <a:solidFill>
                  <a:prstClr val="black"/>
                </a:solidFill>
                <a:latin typeface="Arabic Typesetting" panose="03020402040406030203" pitchFamily="66" charset="-78"/>
                <a:cs typeface="Arabic Typesetting" panose="03020402040406030203" pitchFamily="66" charset="-78"/>
              </a:rPr>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57400" y="453155"/>
            <a:ext cx="609600" cy="609600"/>
          </a:xfrm>
          <a:prstGeom prst="rect">
            <a:avLst/>
          </a:prstGeom>
        </p:spPr>
      </p:pic>
    </p:spTree>
    <p:extLst>
      <p:ext uri="{BB962C8B-B14F-4D97-AF65-F5344CB8AC3E}">
        <p14:creationId xmlns:p14="http://schemas.microsoft.com/office/powerpoint/2010/main" val="26439427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2000"/>
                                        <p:tgtEl>
                                          <p:spTgt spid="4">
                                            <p:txEl>
                                              <p:pRg st="3" end="3"/>
                                            </p:txEl>
                                          </p:spTgt>
                                        </p:tgtEl>
                                      </p:cBhvr>
                                    </p:animEffect>
                                  </p:childTnLst>
                                </p:cTn>
                              </p:par>
                            </p:childTnLst>
                          </p:cTn>
                        </p:par>
                        <p:par>
                          <p:cTn id="25" fill="hold">
                            <p:stCondLst>
                              <p:cond delay="4000"/>
                            </p:stCondLst>
                            <p:childTnLst>
                              <p:par>
                                <p:cTn id="26" presetID="16" presetClass="entr" presetSubtype="21"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2000"/>
                                        <p:tgtEl>
                                          <p:spTgt spid="4">
                                            <p:txEl>
                                              <p:pRg st="5" end="5"/>
                                            </p:txEl>
                                          </p:spTgt>
                                        </p:tgtEl>
                                      </p:cBhvr>
                                    </p:animEffect>
                                  </p:childTnLst>
                                </p:cTn>
                              </p:par>
                            </p:childTnLst>
                          </p:cTn>
                        </p:par>
                        <p:par>
                          <p:cTn id="29" fill="hold">
                            <p:stCondLst>
                              <p:cond delay="6000"/>
                            </p:stCondLst>
                            <p:childTnLst>
                              <p:par>
                                <p:cTn id="30" presetID="16" presetClass="entr" presetSubtype="21"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2000"/>
                                        <p:tgtEl>
                                          <p:spTgt spid="4">
                                            <p:txEl>
                                              <p:pRg st="6" end="6"/>
                                            </p:txEl>
                                          </p:spTgt>
                                        </p:tgtEl>
                                      </p:cBhvr>
                                    </p:animEffect>
                                  </p:childTnLst>
                                </p:cTn>
                              </p:par>
                            </p:childTnLst>
                          </p:cTn>
                        </p:par>
                        <p:par>
                          <p:cTn id="33" fill="hold">
                            <p:stCondLst>
                              <p:cond delay="8000"/>
                            </p:stCondLst>
                            <p:childTnLst>
                              <p:par>
                                <p:cTn id="34" presetID="16" presetClass="entr" presetSubtype="21" fill="hold" nodeType="after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arn(inVertical)">
                                      <p:cBhvr>
                                        <p:cTn id="36" dur="2000"/>
                                        <p:tgtEl>
                                          <p:spTgt spid="4">
                                            <p:txEl>
                                              <p:pRg st="7" end="7"/>
                                            </p:txEl>
                                          </p:spTgt>
                                        </p:tgtEl>
                                      </p:cBhvr>
                                    </p:animEffect>
                                  </p:childTnLst>
                                </p:cTn>
                              </p:par>
                            </p:childTnLst>
                          </p:cTn>
                        </p:par>
                        <p:par>
                          <p:cTn id="37" fill="hold">
                            <p:stCondLst>
                              <p:cond delay="10000"/>
                            </p:stCondLst>
                            <p:childTnLst>
                              <p:par>
                                <p:cTn id="38" presetID="16" presetClass="entr" presetSubtype="21" fill="hold" nodeType="after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barn(inVertical)">
                                      <p:cBhvr>
                                        <p:cTn id="40"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42597" fill="hold"/>
                                        <p:tgtEl>
                                          <p:spTgt spid="2"/>
                                        </p:tgtEl>
                                      </p:cBhvr>
                                    </p:cmd>
                                  </p:childTnLst>
                                </p:cTn>
                              </p:par>
                            </p:childTnLst>
                          </p:cTn>
                        </p:par>
                      </p:childTnLst>
                    </p:cTn>
                  </p:par>
                </p:childTnLst>
              </p:cTn>
              <p:nextCondLst>
                <p:cond evt="onClick" delay="0">
                  <p:tgtEl>
                    <p:spTgt spid="2"/>
                  </p:tgtEl>
                </p:cond>
              </p:nextCondLst>
            </p:seq>
            <p:audio>
              <p:cMediaNode vol="80000">
                <p:cTn id="46"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txDef>
      <a:spPr/>
      <a:bodyPr wrap="square" rtlCol="1">
        <a:spAutoFit/>
      </a:bodyPr>
      <a:lstStyle>
        <a:defPPr algn="ctr">
          <a:defRPr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Simplified Arabic" panose="02020603050405020304" pitchFamily="18" charset="-78"/>
            <a:cs typeface="Simplified Arabic" panose="02020603050405020304" pitchFamily="18" charset="-78"/>
          </a:defRPr>
        </a:defPPr>
      </a:lstStyle>
      <a:style>
        <a:lnRef idx="0">
          <a:schemeClr val="dk1"/>
        </a:lnRef>
        <a:fillRef idx="3">
          <a:schemeClr val="dk1"/>
        </a:fillRef>
        <a:effectRef idx="3">
          <a:schemeClr val="dk1"/>
        </a:effectRef>
        <a:fontRef idx="minor">
          <a:schemeClr val="lt1"/>
        </a:fontRef>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679</Words>
  <Application>Microsoft Office PowerPoint</Application>
  <PresentationFormat>On-screen Show (4:3)</PresentationFormat>
  <Paragraphs>97</Paragraphs>
  <Slides>11</Slides>
  <Notes>0</Notes>
  <HiddenSlides>0</HiddenSlides>
  <MMClips>9</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cavo tech</dc:creator>
  <cp:lastModifiedBy>cavo tech</cp:lastModifiedBy>
  <cp:revision>9</cp:revision>
  <dcterms:created xsi:type="dcterms:W3CDTF">2020-03-22T20:00:14Z</dcterms:created>
  <dcterms:modified xsi:type="dcterms:W3CDTF">2020-03-27T17:53:18Z</dcterms:modified>
</cp:coreProperties>
</file>