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Lst>
  <p:notesMasterIdLst>
    <p:notesMasterId r:id="rId27"/>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238" autoAdjust="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D1610B-FC1F-47E6-B42E-E1C47A1DA844}" type="datetimeFigureOut">
              <a:rPr lang="en-US" smtClean="0"/>
              <a:t>31-Mar-20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F7FE6-8145-4F3D-A5CE-660275236EAD}" type="slidenum">
              <a:rPr lang="en-US" smtClean="0"/>
              <a:t>‹#›</a:t>
            </a:fld>
            <a:endParaRPr lang="en-US"/>
          </a:p>
        </p:txBody>
      </p:sp>
    </p:spTree>
    <p:extLst>
      <p:ext uri="{BB962C8B-B14F-4D97-AF65-F5344CB8AC3E}">
        <p14:creationId xmlns:p14="http://schemas.microsoft.com/office/powerpoint/2010/main" val="2824189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A1115EBD-C060-473A-95CF-F7B4E846759A}" type="slidenum">
              <a:rPr lang="ar-SA">
                <a:solidFill>
                  <a:prstClr val="black"/>
                </a:solidFill>
              </a:rPr>
              <a:pPr/>
              <a:t>4</a:t>
            </a:fld>
            <a:endParaRPr lang="en-US">
              <a:solidFill>
                <a:prstClr val="black"/>
              </a:solidFill>
            </a:endParaRPr>
          </a:p>
        </p:txBody>
      </p:sp>
      <p:sp>
        <p:nvSpPr>
          <p:cNvPr id="111618" name="Rectangle 2"/>
          <p:cNvSpPr>
            <a:spLocks noGrp="1" noRot="1" noChangeAspect="1" noChangeArrowheads="1" noTextEdit="1"/>
          </p:cNvSpPr>
          <p:nvPr>
            <p:ph type="sldImg"/>
          </p:nvPr>
        </p:nvSpPr>
        <p:spPr>
          <a:xfrm>
            <a:off x="985839" y="686134"/>
            <a:ext cx="4886325" cy="3429186"/>
          </a:xfrm>
          <a:ln/>
        </p:spPr>
      </p:sp>
      <p:sp>
        <p:nvSpPr>
          <p:cNvPr id="111619" name="Rectangle 3"/>
          <p:cNvSpPr>
            <a:spLocks noGrp="1" noChangeArrowheads="1"/>
          </p:cNvSpPr>
          <p:nvPr>
            <p:ph type="body" idx="1"/>
          </p:nvPr>
        </p:nvSpPr>
        <p:spPr>
          <a:noFill/>
          <a:ln/>
        </p:spPr>
        <p:txBody>
          <a:bodyPr/>
          <a:lstStyle/>
          <a:p>
            <a:r>
              <a:rPr lang="en-GB"/>
              <a:t>Unless carefully recognized in practice, delegation may be ineffective, organization may fail, and the managerial process may be seriously impeded.</a:t>
            </a:r>
            <a:endParaRPr lang="en-US"/>
          </a:p>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FD52095A-B06C-4B07-8063-947D39C7DDA0}" type="slidenum">
              <a:rPr lang="ar-SA">
                <a:solidFill>
                  <a:prstClr val="black"/>
                </a:solidFill>
              </a:rPr>
              <a:pPr/>
              <a:t>13</a:t>
            </a:fld>
            <a:endParaRPr lang="en-US">
              <a:solidFill>
                <a:prstClr val="black"/>
              </a:solidFill>
            </a:endParaRPr>
          </a:p>
        </p:txBody>
      </p:sp>
      <p:sp>
        <p:nvSpPr>
          <p:cNvPr id="49154" name="Rectangle 2"/>
          <p:cNvSpPr>
            <a:spLocks noGrp="1" noRot="1" noChangeAspect="1" noChangeArrowheads="1" noTextEdit="1"/>
          </p:cNvSpPr>
          <p:nvPr>
            <p:ph type="sldImg"/>
          </p:nvPr>
        </p:nvSpPr>
        <p:spPr>
          <a:xfrm>
            <a:off x="985839" y="686134"/>
            <a:ext cx="4886325" cy="3429186"/>
          </a:xfrm>
          <a:ln/>
        </p:spPr>
      </p:sp>
      <p:sp>
        <p:nvSpPr>
          <p:cNvPr id="49155" name="Rectangle 3"/>
          <p:cNvSpPr>
            <a:spLocks noGrp="1" noChangeArrowheads="1"/>
          </p:cNvSpPr>
          <p:nvPr>
            <p:ph type="body" idx="1"/>
          </p:nvPr>
        </p:nvSpPr>
        <p:spPr>
          <a:noFill/>
          <a:ln/>
        </p:spPr>
        <p:txBody>
          <a:bodyPr/>
          <a:lstStyle/>
          <a:p>
            <a:r>
              <a:rPr lang="en-US"/>
              <a:t>Reluctance to delegate stems from several interrelated causes:</a:t>
            </a:r>
          </a:p>
          <a:p>
            <a:pPr>
              <a:buFontTx/>
              <a:buChar char="•"/>
            </a:pPr>
            <a:r>
              <a:rPr lang="en-US"/>
              <a:t>Doesn’t know how: poorly trained, inexperienced, and not prepared to manage. Delegating would risk losing what little control he still retains.</a:t>
            </a:r>
          </a:p>
          <a:p>
            <a:pPr>
              <a:buFontTx/>
              <a:buChar char="•"/>
            </a:pPr>
            <a:r>
              <a:rPr lang="en-US"/>
              <a:t>Can’t communicate: unsure of what he wants or how to express it. Information stays inside his head, and it simply takes too long to get it out. So he does the job himself.</a:t>
            </a:r>
          </a:p>
          <a:p>
            <a:pPr>
              <a:buFontTx/>
              <a:buChar char="•"/>
            </a:pPr>
            <a:r>
              <a:rPr lang="en-US"/>
              <a:t>Ego: skilled at the task and won’t delegate it. No one else can do it better, and he gains satisfaction from personally excelling at it. </a:t>
            </a:r>
          </a:p>
          <a:p>
            <a:pPr>
              <a:buFontTx/>
              <a:buChar char="•"/>
            </a:pPr>
            <a:r>
              <a:rPr lang="en-US"/>
              <a:t>Power: hoards authority and information as tools to wield influence and to protect self-interest.</a:t>
            </a:r>
          </a:p>
          <a:p>
            <a:pPr>
              <a:buFontTx/>
              <a:buChar char="•"/>
            </a:pPr>
            <a:r>
              <a:rPr lang="en-US"/>
              <a:t>Poor work habits: lacks vision and sense of priorities. Works on the wrong things and manages time poorly.</a:t>
            </a:r>
          </a:p>
          <a:p>
            <a:pPr>
              <a:buFontTx/>
              <a:buChar char="•"/>
            </a:pPr>
            <a:r>
              <a:rPr lang="en-US"/>
              <a:t>Insecurity: afraid to make demands, doesn’t trust others, or has an exaggerated sense of his own worth. </a:t>
            </a:r>
          </a:p>
          <a:p>
            <a:pPr>
              <a:buFontTx/>
              <a:buChar cha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4DD26C08-46FF-4230-933E-916C72C2320B}" type="slidenum">
              <a:rPr lang="ar-SA">
                <a:solidFill>
                  <a:prstClr val="black"/>
                </a:solidFill>
              </a:rPr>
              <a:pPr/>
              <a:t>14</a:t>
            </a:fld>
            <a:endParaRPr lang="en-US">
              <a:solidFill>
                <a:prstClr val="black"/>
              </a:solidFill>
            </a:endParaRPr>
          </a:p>
        </p:txBody>
      </p:sp>
      <p:sp>
        <p:nvSpPr>
          <p:cNvPr id="61442" name="Rectangle 2"/>
          <p:cNvSpPr>
            <a:spLocks noGrp="1" noRot="1" noChangeAspect="1" noChangeArrowheads="1" noTextEdit="1"/>
          </p:cNvSpPr>
          <p:nvPr>
            <p:ph type="sldImg"/>
          </p:nvPr>
        </p:nvSpPr>
        <p:spPr>
          <a:xfrm>
            <a:off x="985839" y="686134"/>
            <a:ext cx="4886325" cy="3429186"/>
          </a:xfrm>
          <a:ln/>
        </p:spPr>
      </p:sp>
      <p:sp>
        <p:nvSpPr>
          <p:cNvPr id="61443" name="Rectangle 3"/>
          <p:cNvSpPr>
            <a:spLocks noGrp="1" noChangeArrowheads="1"/>
          </p:cNvSpPr>
          <p:nvPr>
            <p:ph type="body" idx="1"/>
          </p:nvPr>
        </p:nvSpPr>
        <p:spPr>
          <a:noFill/>
          <a:ln/>
        </p:spPr>
        <p:txBody>
          <a:bodyPr/>
          <a:lstStyle/>
          <a:p>
            <a:r>
              <a:rPr lang="en-GB"/>
              <a:t>Needs</a:t>
            </a:r>
          </a:p>
          <a:p>
            <a:r>
              <a:rPr lang="en-GB"/>
              <a:t>We act in certain ways from motivation to satisfy needs.  Usually we try to satisfy them in useful ways.  However, some folks become so obsessed with fulfilling their needs, they resort to negative behavior to satisfy them.</a:t>
            </a:r>
            <a:endParaRPr lang="en-US"/>
          </a:p>
          <a:p>
            <a:r>
              <a:rPr lang="en-GB"/>
              <a:t>In particular, needs for </a:t>
            </a:r>
            <a:r>
              <a:rPr lang="en-GB" i="1"/>
              <a:t>affiliation, achievement, and power </a:t>
            </a:r>
            <a:r>
              <a:rPr lang="en-GB"/>
              <a:t>often motivate people to excel, but some people do the wrong things to satisfy them.</a:t>
            </a:r>
            <a:endParaRPr lang="en-US"/>
          </a:p>
          <a:p>
            <a:r>
              <a:rPr lang="en-US"/>
              <a:t>Affiliation</a:t>
            </a:r>
          </a:p>
          <a:p>
            <a:r>
              <a:rPr lang="en-GB"/>
              <a:t>A supervisor obsessed with the need for affiliation.</a:t>
            </a:r>
            <a:endParaRPr lang="en-US"/>
          </a:p>
          <a:p>
            <a:r>
              <a:rPr lang="en-GB">
                <a:cs typeface="Times New Roman" pitchFamily="18" charset="0"/>
              </a:rPr>
              <a:t>wants to be liked, especially by subordinates. is reluctant to make demands or hold people accountable. gives in to whims to avoid rejection. neglects responsibilities to </a:t>
            </a:r>
            <a:r>
              <a:rPr lang="en-GB" i="1">
                <a:cs typeface="Times New Roman" pitchFamily="18" charset="0"/>
              </a:rPr>
              <a:t>help </a:t>
            </a:r>
            <a:r>
              <a:rPr lang="en-GB">
                <a:cs typeface="Times New Roman" pitchFamily="18" charset="0"/>
              </a:rPr>
              <a:t>others. reverses decisions for appeasement.</a:t>
            </a:r>
            <a:endParaRPr lang="en-GB"/>
          </a:p>
          <a:p>
            <a:r>
              <a:rPr lang="en-GB"/>
              <a:t>Achievement</a:t>
            </a:r>
          </a:p>
          <a:p>
            <a:r>
              <a:rPr lang="en-GB"/>
              <a:t>A supervisor driven by achievement</a:t>
            </a:r>
            <a:endParaRPr lang="en-US"/>
          </a:p>
          <a:p>
            <a:r>
              <a:rPr lang="en-GB">
                <a:cs typeface="Times New Roman" pitchFamily="18" charset="0"/>
              </a:rPr>
              <a:t>wants all work to be perfect.</a:t>
            </a:r>
            <a:endParaRPr lang="en-US">
              <a:cs typeface="Times New Roman" pitchFamily="18" charset="0"/>
            </a:endParaRPr>
          </a:p>
          <a:p>
            <a:r>
              <a:rPr lang="en-GB">
                <a:cs typeface="Times New Roman" pitchFamily="18" charset="0"/>
              </a:rPr>
              <a:t>does it himself to gain feedback and visibility. puts his stamp on everything and bottlenecks work. neglects subordinates to achieve personal success. becomes indispensable and works to exhaustion.</a:t>
            </a:r>
            <a:endParaRPr lang="en-GB"/>
          </a:p>
          <a:p>
            <a:r>
              <a:rPr lang="en-GB"/>
              <a:t>Power</a:t>
            </a:r>
          </a:p>
          <a:p>
            <a:r>
              <a:rPr lang="en-GB"/>
              <a:t>A supervisor seized with the need for power</a:t>
            </a:r>
            <a:endParaRPr lang="en-US"/>
          </a:p>
          <a:p>
            <a:r>
              <a:rPr lang="en-GB">
                <a:cs typeface="Times New Roman" pitchFamily="18" charset="0"/>
              </a:rPr>
              <a:t>spends time acquiring it-usually at the organization's expense. uses power as a weapon or reward.</a:t>
            </a:r>
            <a:endParaRPr lang="en-US">
              <a:cs typeface="Times New Roman" pitchFamily="18" charset="0"/>
            </a:endParaRPr>
          </a:p>
          <a:p>
            <a:r>
              <a:rPr lang="en-GB">
                <a:cs typeface="Times New Roman" pitchFamily="18" charset="0"/>
              </a:rPr>
              <a:t>micro-manages to maintain control. hoards information for self-protection. schemes to gain more power.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43533A4D-E9E6-42F8-968C-002C1FC7FC37}" type="slidenum">
              <a:rPr lang="ar-SA">
                <a:solidFill>
                  <a:prstClr val="black"/>
                </a:solidFill>
              </a:rPr>
              <a:pPr/>
              <a:t>15</a:t>
            </a:fld>
            <a:endParaRPr lang="en-US">
              <a:solidFill>
                <a:prstClr val="black"/>
              </a:solidFill>
            </a:endParaRPr>
          </a:p>
        </p:txBody>
      </p:sp>
      <p:sp>
        <p:nvSpPr>
          <p:cNvPr id="67586" name="Rectangle 2"/>
          <p:cNvSpPr>
            <a:spLocks noGrp="1" noRot="1" noChangeAspect="1" noChangeArrowheads="1" noTextEdit="1"/>
          </p:cNvSpPr>
          <p:nvPr>
            <p:ph type="sldImg"/>
          </p:nvPr>
        </p:nvSpPr>
        <p:spPr>
          <a:xfrm>
            <a:off x="985839" y="686134"/>
            <a:ext cx="4886325" cy="3429186"/>
          </a:xfrm>
          <a:ln/>
        </p:spPr>
      </p:sp>
      <p:sp>
        <p:nvSpPr>
          <p:cNvPr id="67587" name="Rectangle 3"/>
          <p:cNvSpPr>
            <a:spLocks noGrp="1" noChangeArrowheads="1"/>
          </p:cNvSpPr>
          <p:nvPr>
            <p:ph type="body" idx="1"/>
          </p:nvPr>
        </p:nvSpPr>
        <p:spPr>
          <a:noFill/>
          <a:ln/>
        </p:spPr>
        <p:txBody>
          <a:bodyPr/>
          <a:lstStyle/>
          <a:p>
            <a:r>
              <a:rPr lang="en-GB">
                <a:cs typeface="Times New Roman" pitchFamily="18" charset="0"/>
              </a:rPr>
              <a:t>Reponsibility</a:t>
            </a:r>
          </a:p>
          <a:p>
            <a:r>
              <a:rPr lang="en-GB">
                <a:cs typeface="Times New Roman" pitchFamily="18" charset="0"/>
              </a:rPr>
              <a:t>Don't get stuck with a task because you're not sure who's responsible:</a:t>
            </a:r>
            <a:endParaRPr lang="en-US">
              <a:cs typeface="Times New Roman" pitchFamily="18" charset="0"/>
            </a:endParaRPr>
          </a:p>
          <a:p>
            <a:r>
              <a:rPr lang="en-GB">
                <a:cs typeface="Times New Roman" pitchFamily="18" charset="0"/>
              </a:rPr>
              <a:t>Know your mission and objectives.</a:t>
            </a:r>
            <a:r>
              <a:rPr lang="en-US">
                <a:cs typeface="Times New Roman" pitchFamily="18" charset="0"/>
              </a:rPr>
              <a:t> </a:t>
            </a:r>
            <a:r>
              <a:rPr lang="en-GB">
                <a:cs typeface="Times New Roman" pitchFamily="18" charset="0"/>
              </a:rPr>
              <a:t>Know your staff’s capabilities and workload.  Assign responsibility for all tasks.</a:t>
            </a:r>
            <a:endParaRPr lang="en-US">
              <a:cs typeface="Times New Roman" pitchFamily="18" charset="0"/>
            </a:endParaRPr>
          </a:p>
          <a:p>
            <a:r>
              <a:rPr lang="en-GB">
                <a:cs typeface="Times New Roman" pitchFamily="18" charset="0"/>
              </a:rPr>
              <a:t>No monkeys</a:t>
            </a:r>
          </a:p>
          <a:p>
            <a:r>
              <a:rPr lang="en-GB">
                <a:cs typeface="Times New Roman" pitchFamily="18" charset="0"/>
              </a:rPr>
              <a:t>Discuss problems in orderly manner, on your terms.  Don't discuss them in a rush, or allow people to ambush you in a hallway.  If caught by surprise, you're liable to react with a "I'll get back to you later" response.</a:t>
            </a:r>
            <a:endParaRPr lang="en-US">
              <a:cs typeface="Times New Roman" pitchFamily="18" charset="0"/>
            </a:endParaRPr>
          </a:p>
          <a:p>
            <a:r>
              <a:rPr lang="en-GB">
                <a:cs typeface="Times New Roman" pitchFamily="18" charset="0"/>
              </a:rPr>
              <a:t>This puts the monkey on your back.  Instead, tell the employee to arrange a time to discuss the issue.  This keeps the monkey with the employee.  </a:t>
            </a:r>
          </a:p>
          <a:p>
            <a:r>
              <a:rPr lang="en-GB">
                <a:cs typeface="Times New Roman" pitchFamily="18" charset="0"/>
              </a:rPr>
              <a:t>Oral instructions</a:t>
            </a:r>
            <a:endParaRPr lang="en-US">
              <a:cs typeface="Times New Roman" pitchFamily="18" charset="0"/>
            </a:endParaRPr>
          </a:p>
          <a:p>
            <a:r>
              <a:rPr lang="en-GB" u="sng">
                <a:cs typeface="Times New Roman" pitchFamily="18" charset="0"/>
              </a:rPr>
              <a:t>Use oral instructions:</a:t>
            </a:r>
            <a:r>
              <a:rPr lang="en-GB">
                <a:cs typeface="Times New Roman" pitchFamily="18" charset="0"/>
              </a:rPr>
              <a:t> Preferably, in the employee's presence:</a:t>
            </a:r>
            <a:endParaRPr lang="en-US">
              <a:cs typeface="Times New Roman" pitchFamily="18" charset="0"/>
            </a:endParaRPr>
          </a:p>
          <a:p>
            <a:r>
              <a:rPr lang="en-GB">
                <a:cs typeface="Times New Roman" pitchFamily="18" charset="0"/>
              </a:rPr>
              <a:t>Promotes understanding.</a:t>
            </a:r>
            <a:endParaRPr lang="en-US">
              <a:cs typeface="Times New Roman" pitchFamily="18" charset="0"/>
            </a:endParaRPr>
          </a:p>
          <a:p>
            <a:r>
              <a:rPr lang="en-GB">
                <a:cs typeface="Times New Roman" pitchFamily="18" charset="0"/>
              </a:rPr>
              <a:t>Builds commitment.</a:t>
            </a:r>
            <a:endParaRPr lang="en-US">
              <a:cs typeface="Times New Roman" pitchFamily="18" charset="0"/>
            </a:endParaRPr>
          </a:p>
          <a:p>
            <a:r>
              <a:rPr lang="en-GB">
                <a:cs typeface="Times New Roman" pitchFamily="18" charset="0"/>
              </a:rPr>
              <a:t>Avoids follow-up explanations to clarify written decisions.</a:t>
            </a:r>
            <a:endParaRPr lang="en-US">
              <a:cs typeface="Times New Roman" pitchFamily="18" charset="0"/>
            </a:endParaRPr>
          </a:p>
          <a:p>
            <a:r>
              <a:rPr lang="en-GB" u="sng">
                <a:cs typeface="Times New Roman" pitchFamily="18" charset="0"/>
              </a:rPr>
              <a:t>Avoid memos:</a:t>
            </a:r>
            <a:r>
              <a:rPr lang="en-GB">
                <a:cs typeface="Times New Roman" pitchFamily="18" charset="0"/>
              </a:rPr>
              <a:t> Unless you must have it in writing, don't ask someone to send you a memo about a problem.  This throws the ball back into your court.</a:t>
            </a:r>
          </a:p>
          <a:p>
            <a:r>
              <a:rPr lang="en-GB">
                <a:cs typeface="Times New Roman" pitchFamily="18" charset="0"/>
              </a:rPr>
              <a:t>Initiative</a:t>
            </a:r>
            <a:endParaRPr lang="en-US">
              <a:cs typeface="Times New Roman" pitchFamily="18" charset="0"/>
            </a:endParaRPr>
          </a:p>
          <a:p>
            <a:r>
              <a:rPr lang="en-GB" u="sng">
                <a:cs typeface="Times New Roman" pitchFamily="18" charset="0"/>
              </a:rPr>
              <a:t>No waiting around:</a:t>
            </a:r>
            <a:r>
              <a:rPr lang="en-GB">
                <a:cs typeface="Times New Roman" pitchFamily="18" charset="0"/>
              </a:rPr>
              <a:t> Don't let people work at low levels of initiative-waiting around for your instructions or asking what to do.</a:t>
            </a:r>
            <a:endParaRPr lang="en-US">
              <a:cs typeface="Times New Roman" pitchFamily="18" charset="0"/>
            </a:endParaRPr>
          </a:p>
          <a:p>
            <a:r>
              <a:rPr lang="en-GB">
                <a:cs typeface="Times New Roman" pitchFamily="18" charset="0"/>
              </a:rPr>
              <a:t> </a:t>
            </a:r>
            <a:endParaRPr lang="en-US">
              <a:cs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513512E5-C17C-431A-83BE-5F52602A856C}" type="slidenum">
              <a:rPr lang="ar-SA">
                <a:solidFill>
                  <a:prstClr val="black"/>
                </a:solidFill>
              </a:rPr>
              <a:pPr/>
              <a:t>16</a:t>
            </a:fld>
            <a:endParaRPr lang="en-US">
              <a:solidFill>
                <a:prstClr val="black"/>
              </a:solidFill>
            </a:endParaRPr>
          </a:p>
        </p:txBody>
      </p:sp>
      <p:sp>
        <p:nvSpPr>
          <p:cNvPr id="71682" name="Rectangle 2"/>
          <p:cNvSpPr>
            <a:spLocks noGrp="1" noRot="1" noChangeAspect="1" noChangeArrowheads="1" noTextEdit="1"/>
          </p:cNvSpPr>
          <p:nvPr>
            <p:ph type="sldImg"/>
          </p:nvPr>
        </p:nvSpPr>
        <p:spPr>
          <a:xfrm>
            <a:off x="985839" y="686134"/>
            <a:ext cx="4886325" cy="3429186"/>
          </a:xfrm>
          <a:ln/>
        </p:spPr>
      </p:sp>
      <p:sp>
        <p:nvSpPr>
          <p:cNvPr id="71683" name="Rectangle 3"/>
          <p:cNvSpPr>
            <a:spLocks noGrp="1" noChangeArrowheads="1"/>
          </p:cNvSpPr>
          <p:nvPr>
            <p:ph type="body" idx="1"/>
          </p:nvPr>
        </p:nvSpPr>
        <p:spPr>
          <a:noFill/>
          <a:ln/>
        </p:spPr>
        <p:txBody>
          <a:bodyPr/>
          <a:lstStyle/>
          <a:p>
            <a:r>
              <a:rPr lang="en-GB" b="1">
                <a:cs typeface="Times New Roman" pitchFamily="18" charset="0"/>
              </a:rPr>
              <a:t>If an employees says it’s easier to be told what to do or ask what to do then</a:t>
            </a:r>
            <a:r>
              <a:rPr lang="en-GB">
                <a:cs typeface="Times New Roman" pitchFamily="18" charset="0"/>
              </a:rPr>
              <a:t>	</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set clear objectives.</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build commitment.</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use tasks to satisfy needs.</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hold 'em accountable.</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reward initiative.</a:t>
            </a:r>
            <a:endParaRPr lang="en-US">
              <a:cs typeface="Times New Roman" pitchFamily="18" charset="0"/>
            </a:endParaRPr>
          </a:p>
          <a:p>
            <a:r>
              <a:rPr lang="en-GB" b="1">
                <a:cs typeface="Times New Roman" pitchFamily="18" charset="0"/>
              </a:rPr>
              <a:t>I’m afraid I’ll make a mistake then</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provide guidance.</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train and coach.</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give feedback.</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reward small successes.</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catch 'em doing something right.</a:t>
            </a:r>
            <a:endParaRPr lang="en-US">
              <a:cs typeface="Times New Roman" pitchFamily="18" charset="0"/>
            </a:endParaRPr>
          </a:p>
          <a:p>
            <a:r>
              <a:rPr lang="en-GB" b="1">
                <a:cs typeface="Times New Roman" pitchFamily="18" charset="0"/>
              </a:rPr>
              <a:t>Already got too much to do then </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assess time management habits.</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validate workload.</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get 'em out of their comfort zone.</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Most people can do more than they think they can or you think they can</a:t>
            </a:r>
            <a:endParaRPr lang="en-US">
              <a:cs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313990EB-DD21-4623-ACA5-6C4A09FDD7CF}" type="slidenum">
              <a:rPr lang="ar-SA">
                <a:solidFill>
                  <a:prstClr val="black"/>
                </a:solidFill>
              </a:rPr>
              <a:pPr/>
              <a:t>17</a:t>
            </a:fld>
            <a:endParaRPr lang="en-US">
              <a:solidFill>
                <a:prstClr val="black"/>
              </a:solidFill>
            </a:endParaRPr>
          </a:p>
        </p:txBody>
      </p:sp>
      <p:sp>
        <p:nvSpPr>
          <p:cNvPr id="101378" name="Rectangle 2"/>
          <p:cNvSpPr>
            <a:spLocks noGrp="1" noRot="1" noChangeAspect="1" noChangeArrowheads="1" noTextEdit="1"/>
          </p:cNvSpPr>
          <p:nvPr>
            <p:ph type="sldImg"/>
          </p:nvPr>
        </p:nvSpPr>
        <p:spPr>
          <a:xfrm>
            <a:off x="985839" y="686134"/>
            <a:ext cx="4886325" cy="3429186"/>
          </a:xfrm>
          <a:ln/>
        </p:spPr>
      </p:sp>
      <p:sp>
        <p:nvSpPr>
          <p:cNvPr id="101379" name="Rectangle 3"/>
          <p:cNvSpPr>
            <a:spLocks noGrp="1" noChangeArrowheads="1"/>
          </p:cNvSpPr>
          <p:nvPr>
            <p:ph type="body" idx="1"/>
          </p:nvPr>
        </p:nvSpPr>
        <p:spPr>
          <a:noFill/>
          <a:ln/>
        </p:spPr>
        <p:txBody>
          <a:bodyPr/>
          <a:lstStyle/>
          <a:p>
            <a:r>
              <a:rPr lang="en-US"/>
              <a:t>Managers cannot ordinarily be for or against decentralization of authority. They may prefer to delegate authority, or they may like to make all the decisions. The temperament of individual managers affects the extent of authority delegation, other factors also affect it.</a:t>
            </a:r>
          </a:p>
          <a:p>
            <a:r>
              <a:rPr lang="en-US"/>
              <a:t>Costliness of decision: the more costly the action to be decided, the more probable it is that the decision will be made at the upper levels of management. The cost of a mistake affects decentralization is not necessarily based on the assumption that top managers make fewer mistakes than subordinates. They may make fewer mistakes, since they are probably better trained and in possession of more facts, but the controlling reason is the weight of responsibility.some managers fear to delegate any authority for decision making, exaggerating the dangers and costs of mistakes by subordinates. Overburdened managers may incur greater costs from delay or indecision than they hope to avoid by withholding decision-making power.</a:t>
            </a:r>
          </a:p>
          <a:p>
            <a:r>
              <a:rPr lang="en-US"/>
              <a:t>The need for top control depends on the kind of decision. In large business, top managers may feel that they cannot delegate authority over the expenditure of capital funds.</a:t>
            </a:r>
          </a:p>
          <a:p>
            <a:endParaRPr lang="en-US"/>
          </a:p>
          <a:p>
            <a:r>
              <a:rPr lang="en-US"/>
              <a:t>Uniformity of policy: many companies go to considerable length to make sure that some policies will not be completely be uniform. When a firm organizes on a product or territorial basis, it prefers at least some nonuniformity in certain policies affecting the operations of these divisions.</a:t>
            </a: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4BAAB47A-66D9-4A1C-8FBD-7F6F301063E7}" type="slidenum">
              <a:rPr lang="ar-SA">
                <a:solidFill>
                  <a:prstClr val="black"/>
                </a:solidFill>
              </a:rPr>
              <a:pPr/>
              <a:t>18</a:t>
            </a:fld>
            <a:endParaRPr lang="en-US">
              <a:solidFill>
                <a:prstClr val="black"/>
              </a:solidFill>
            </a:endParaRPr>
          </a:p>
        </p:txBody>
      </p:sp>
      <p:sp>
        <p:nvSpPr>
          <p:cNvPr id="103426" name="Rectangle 2"/>
          <p:cNvSpPr>
            <a:spLocks noGrp="1" noRot="1" noChangeAspect="1" noChangeArrowheads="1" noTextEdit="1"/>
          </p:cNvSpPr>
          <p:nvPr>
            <p:ph type="sldImg"/>
          </p:nvPr>
        </p:nvSpPr>
        <p:spPr>
          <a:xfrm>
            <a:off x="985839" y="686134"/>
            <a:ext cx="4886325" cy="3429186"/>
          </a:xfrm>
          <a:ln/>
        </p:spPr>
      </p:sp>
      <p:sp>
        <p:nvSpPr>
          <p:cNvPr id="103427" name="Rectangle 3"/>
          <p:cNvSpPr>
            <a:spLocks noGrp="1" noChangeArrowheads="1"/>
          </p:cNvSpPr>
          <p:nvPr>
            <p:ph type="body" idx="1"/>
          </p:nvPr>
        </p:nvSpPr>
        <p:spPr>
          <a:noFill/>
          <a:ln/>
        </p:spPr>
        <p:txBody>
          <a:bodyPr/>
          <a:lstStyle/>
          <a:p>
            <a:r>
              <a:rPr lang="en-US"/>
              <a:t>History of the enterprise: enterprises that represent amalgamations and consolidations are likely to show, at least at first, a definite tendency to retain decentralized authority, especially if the unit acquired is operating profitably. In some cases, amalgamation may be toward increased centralization. If the controlling group wishes to put in its own management, the requirements of policy uniformity and quick action necessitate centralization. </a:t>
            </a:r>
          </a:p>
          <a:p>
            <a:endParaRPr lang="en-US"/>
          </a:p>
          <a:p>
            <a:r>
              <a:rPr lang="en-US"/>
              <a:t>Management philosophy: top managers keep authority not merely to gratify a desire for power but because they simply cannot give up the activities and authorities they enjoyed before they reached the top or before the business expanded. Many successful top managers find in decentralization a means to harness the desire for freedom to economic efficiency, much as the free enterprise system has been responsible for this country’s remarkable industrial progress. </a:t>
            </a:r>
          </a:p>
          <a:p>
            <a:endParaRPr lang="en-US"/>
          </a:p>
          <a:p>
            <a:r>
              <a:rPr lang="en-US"/>
              <a:t>Desire for independence: it is a characteristic of individuals and of groups to desire a degree of independence. A region may resent various aspects of absentee control. Individuals may become frustrated by delay in getting decisions, by long lines of communication, and by the great game of passing the buck. This frustration can lead to dangerous loss of good people and to resigned inertia by the less competent seeker of security.</a:t>
            </a:r>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7F6D9493-C2D8-4012-B8AA-59E723DA1FBC}" type="slidenum">
              <a:rPr lang="ar-SA">
                <a:solidFill>
                  <a:prstClr val="black"/>
                </a:solidFill>
              </a:rPr>
              <a:pPr/>
              <a:t>19</a:t>
            </a:fld>
            <a:endParaRPr lang="en-US">
              <a:solidFill>
                <a:prstClr val="black"/>
              </a:solidFill>
            </a:endParaRPr>
          </a:p>
        </p:txBody>
      </p:sp>
      <p:sp>
        <p:nvSpPr>
          <p:cNvPr id="105474" name="Rectangle 2"/>
          <p:cNvSpPr>
            <a:spLocks noGrp="1" noRot="1" noChangeAspect="1" noChangeArrowheads="1" noTextEdit="1"/>
          </p:cNvSpPr>
          <p:nvPr>
            <p:ph type="sldImg"/>
          </p:nvPr>
        </p:nvSpPr>
        <p:spPr>
          <a:xfrm>
            <a:off x="985839" y="686134"/>
            <a:ext cx="4886325" cy="3429186"/>
          </a:xfrm>
          <a:ln/>
        </p:spPr>
      </p:sp>
      <p:sp>
        <p:nvSpPr>
          <p:cNvPr id="105475" name="Rectangle 3"/>
          <p:cNvSpPr>
            <a:spLocks noGrp="1" noChangeArrowheads="1"/>
          </p:cNvSpPr>
          <p:nvPr>
            <p:ph type="body" idx="1"/>
          </p:nvPr>
        </p:nvSpPr>
        <p:spPr>
          <a:noFill/>
          <a:ln/>
        </p:spPr>
        <p:txBody>
          <a:bodyPr/>
          <a:lstStyle/>
          <a:p>
            <a:r>
              <a:rPr lang="en-US"/>
              <a:t>Control techniques: another factor affecting the degree of decentralization is the state of development of control techniques. Not knowing how to control often explains unwillingness to delegate authority and makes valid the belief of some managers that it takes more time to unmake mistakes.</a:t>
            </a:r>
          </a:p>
          <a:p>
            <a:endParaRPr lang="en-US"/>
          </a:p>
          <a:p>
            <a:r>
              <a:rPr lang="en-US"/>
              <a:t>Decentralized performance: authority tends to be decentralized when performance is decentralized. For example, some of the large chain store enterprises are characterized by widely decentralized performance, and yet the local manager of a store may have little or no authority over pricing, inventory and purchasing, all of which may be controlled from a central or regional office.  </a:t>
            </a:r>
          </a:p>
          <a:p>
            <a:endParaRPr lang="en-US"/>
          </a:p>
          <a:p>
            <a:r>
              <a:rPr lang="en-US"/>
              <a:t>Business dynamics: the pace of change: the fast-moving character of an enterprise also affects the degree to which authority may be decentralized. If a business is growing fast and facing complex problems of expansion, its managers, may be forced to make a disproportionate share of the decisions. But this very dynamic condition may force these managers to delegate authority and take a calculated risk on the costs of error. In order to avoid delegation to untrained subordinates, attention must be given to rapid formation of policies and accelerated training in Mgt. An alternative often adopted is to slow the rate of change, including the cause of the change, expansion. </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0D244307-B0E0-4509-8C15-E1B294308B54}" type="slidenum">
              <a:rPr lang="ar-SA">
                <a:solidFill>
                  <a:prstClr val="black"/>
                </a:solidFill>
              </a:rPr>
              <a:pPr/>
              <a:t>5</a:t>
            </a:fld>
            <a:endParaRPr lang="en-US">
              <a:solidFill>
                <a:prstClr val="black"/>
              </a:solidFill>
            </a:endParaRPr>
          </a:p>
        </p:txBody>
      </p:sp>
      <p:sp>
        <p:nvSpPr>
          <p:cNvPr id="92162" name="Rectangle 2"/>
          <p:cNvSpPr>
            <a:spLocks noGrp="1" noRot="1" noChangeAspect="1" noChangeArrowheads="1" noTextEdit="1"/>
          </p:cNvSpPr>
          <p:nvPr>
            <p:ph type="sldImg"/>
          </p:nvPr>
        </p:nvSpPr>
        <p:spPr>
          <a:xfrm>
            <a:off x="985839" y="686134"/>
            <a:ext cx="4886325" cy="3429186"/>
          </a:xfrm>
          <a:ln/>
        </p:spPr>
      </p:sp>
      <p:sp>
        <p:nvSpPr>
          <p:cNvPr id="92163" name="Rectangle 3"/>
          <p:cNvSpPr>
            <a:spLocks noGrp="1" noChangeArrowheads="1"/>
          </p:cNvSpPr>
          <p:nvPr>
            <p:ph type="body" idx="1"/>
          </p:nvPr>
        </p:nvSpPr>
        <p:spPr>
          <a:noFill/>
          <a:ln/>
        </p:spPr>
        <p:txBody>
          <a:bodyPr/>
          <a:lstStyle/>
          <a:p>
            <a:r>
              <a:rPr lang="en-US"/>
              <a:t>Principle of delegation by results expected: since authority is intended to furnish managers with a tool for so managing as to gain contributions to enterprise objectives, authority delegated to an individual manager should be adequate to ensure the ability to accomplish results expected. In no other way can a manager delegate authority in accordance with responsibility exacted. Often a superior has some idea, vague or fixed, as to what is to be accomplished but does not trouble to determine whether the subordinate has the authority to do it. </a:t>
            </a:r>
          </a:p>
          <a:p>
            <a:r>
              <a:rPr lang="en-US"/>
              <a:t>Delegation by results expected implies that goals have been set and plans made, that these are communicated and understood, and that jobs have been set up to fit in with them.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5554AB84-2954-4BD7-8106-EB432377E4A1}" type="slidenum">
              <a:rPr lang="ar-SA">
                <a:solidFill>
                  <a:prstClr val="black"/>
                </a:solidFill>
              </a:rPr>
              <a:pPr/>
              <a:t>6</a:t>
            </a:fld>
            <a:endParaRPr lang="en-US">
              <a:solidFill>
                <a:prstClr val="black"/>
              </a:solidFill>
            </a:endParaRPr>
          </a:p>
        </p:txBody>
      </p:sp>
      <p:sp>
        <p:nvSpPr>
          <p:cNvPr id="136194" name="Rectangle 2"/>
          <p:cNvSpPr>
            <a:spLocks noGrp="1" noRot="1" noChangeAspect="1" noChangeArrowheads="1" noTextEdit="1"/>
          </p:cNvSpPr>
          <p:nvPr>
            <p:ph type="sldImg"/>
          </p:nvPr>
        </p:nvSpPr>
        <p:spPr>
          <a:xfrm>
            <a:off x="985839" y="686134"/>
            <a:ext cx="4886325" cy="3429186"/>
          </a:xfrm>
          <a:ln/>
        </p:spPr>
      </p:sp>
      <p:sp>
        <p:nvSpPr>
          <p:cNvPr id="136195" name="Rectangle 3"/>
          <p:cNvSpPr>
            <a:spLocks noGrp="1" noChangeArrowheads="1"/>
          </p:cNvSpPr>
          <p:nvPr>
            <p:ph type="body" idx="1"/>
          </p:nvPr>
        </p:nvSpPr>
        <p:spPr>
          <a:noFill/>
          <a:ln/>
        </p:spPr>
        <p:txBody>
          <a:bodyPr/>
          <a:lstStyle/>
          <a:p>
            <a:r>
              <a:rPr lang="en-US"/>
              <a:t>Principle of functional definition: the more a position or a department has clear definitions of results expected, activities to be undertaken, organization authority delegated, and authority and informational relationships with other positions understood, the more adequately the responsible individuals can contribute toward accomplishing enterprise objectives.</a:t>
            </a:r>
          </a:p>
          <a:p>
            <a:endParaRPr lang="en-US"/>
          </a:p>
          <a:p>
            <a:endParaRPr lang="en-US"/>
          </a:p>
          <a:p>
            <a:r>
              <a:rPr lang="en-US"/>
              <a:t>Scalar principle refers to the chain of direct authority relationships from superior to subordinate throughout the organization. The clearer the line of authority from the top manager in an enterprise to every subordinate position, the more effective will be responsible decision making and organization communication. The chain of superiors ranging from the ultimate authority to the lowest ranks. The line of authority is the route followed by all communications which start or go to the ultimate authority. Although the chain of command may be safely departed from for purposes of information, departure for purposes of decision making tends to destroy the decision-making system and undermine managership itself. </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B3DE1097-4FAA-45AD-A826-A878A5A6E77B}" type="slidenum">
              <a:rPr lang="ar-SA">
                <a:solidFill>
                  <a:prstClr val="black"/>
                </a:solidFill>
              </a:rPr>
              <a:pPr/>
              <a:t>7</a:t>
            </a:fld>
            <a:endParaRPr lang="en-US">
              <a:solidFill>
                <a:prstClr val="black"/>
              </a:solidFill>
            </a:endParaRPr>
          </a:p>
        </p:txBody>
      </p:sp>
      <p:sp>
        <p:nvSpPr>
          <p:cNvPr id="138242" name="Rectangle 2"/>
          <p:cNvSpPr>
            <a:spLocks noGrp="1" noRot="1" noChangeAspect="1" noChangeArrowheads="1" noTextEdit="1"/>
          </p:cNvSpPr>
          <p:nvPr>
            <p:ph type="sldImg"/>
          </p:nvPr>
        </p:nvSpPr>
        <p:spPr bwMode="auto">
          <a:xfrm>
            <a:off x="985839" y="686134"/>
            <a:ext cx="4886325" cy="3429186"/>
          </a:xfrm>
          <a:prstGeom prst="rect">
            <a:avLst/>
          </a:prstGeom>
          <a:solidFill>
            <a:srgbClr val="FFFFFF"/>
          </a:solidFill>
          <a:ln>
            <a:solidFill>
              <a:srgbClr val="000000"/>
            </a:solidFill>
            <a:miter lim="800000"/>
            <a:headEnd/>
            <a:tailEnd/>
          </a:ln>
        </p:spPr>
      </p:sp>
      <p:sp>
        <p:nvSpPr>
          <p:cNvPr id="138243" name="Rectangle 3"/>
          <p:cNvSpPr>
            <a:spLocks noGrp="1" noChangeArrowheads="1"/>
          </p:cNvSpPr>
          <p:nvPr>
            <p:ph type="body" idx="1"/>
          </p:nvPr>
        </p:nvSpPr>
        <p:spPr bwMode="auto">
          <a:xfrm>
            <a:off x="355601" y="4266804"/>
            <a:ext cx="6118225" cy="437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Scalar principle refers to the chain of direct authority relationships from superior to subordinate throughout the organization. The clearer the line of authority from the top manager in an enterprise to every subordinate position, the more effective will be responsible decision making and organization communication. The chain of superiors ranging from the ultimate authority to the lowest ranks. The line of authority is the route followed by all communications which start or go to the ultimate authority. Although the chain of command may be safely departed from for purposes of information, departure for purposes of decision making tends to destroy the decision-making system and undermine managership itself. </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94517009-0AB9-4B29-95D8-F16BED6824F0}" type="slidenum">
              <a:rPr lang="ar-SA">
                <a:solidFill>
                  <a:prstClr val="black"/>
                </a:solidFill>
              </a:rPr>
              <a:pPr/>
              <a:t>8</a:t>
            </a:fld>
            <a:endParaRPr lang="en-US">
              <a:solidFill>
                <a:prstClr val="black"/>
              </a:solidFill>
            </a:endParaRPr>
          </a:p>
        </p:txBody>
      </p:sp>
      <p:sp>
        <p:nvSpPr>
          <p:cNvPr id="94210" name="Rectangle 2"/>
          <p:cNvSpPr>
            <a:spLocks noGrp="1" noRot="1" noChangeAspect="1" noChangeArrowheads="1" noTextEdit="1"/>
          </p:cNvSpPr>
          <p:nvPr>
            <p:ph type="sldImg"/>
          </p:nvPr>
        </p:nvSpPr>
        <p:spPr>
          <a:xfrm>
            <a:off x="985839" y="686134"/>
            <a:ext cx="4886325" cy="3429186"/>
          </a:xfrm>
          <a:ln/>
        </p:spPr>
      </p:sp>
      <p:sp>
        <p:nvSpPr>
          <p:cNvPr id="94211" name="Rectangle 3"/>
          <p:cNvSpPr>
            <a:spLocks noGrp="1" noChangeArrowheads="1"/>
          </p:cNvSpPr>
          <p:nvPr>
            <p:ph type="body" idx="1"/>
          </p:nvPr>
        </p:nvSpPr>
        <p:spPr>
          <a:noFill/>
          <a:ln/>
        </p:spPr>
        <p:txBody>
          <a:bodyPr/>
          <a:lstStyle/>
          <a:p>
            <a:r>
              <a:rPr lang="en-US"/>
              <a:t>Authority level principle: maintenance of intended delegation requires that decisions within the authority competence of individuals be made by them and not be referred upward in the organization structure. A common complaint of top executives is that while they know the importance of delegating downward, they are concerned with the practice of subordinates delegating “upward”. Subordinates have a way of quickly detecting bosses who are willing to make decisions that should have been made by them.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CF746126-C52C-40DF-9D3D-069FD616C58E}" type="slidenum">
              <a:rPr lang="ar-SA">
                <a:solidFill>
                  <a:prstClr val="black"/>
                </a:solidFill>
              </a:rPr>
              <a:pPr/>
              <a:t>9</a:t>
            </a:fld>
            <a:endParaRPr lang="en-US">
              <a:solidFill>
                <a:prstClr val="black"/>
              </a:solidFill>
            </a:endParaRPr>
          </a:p>
        </p:txBody>
      </p:sp>
      <p:sp>
        <p:nvSpPr>
          <p:cNvPr id="140290" name="Rectangle 2"/>
          <p:cNvSpPr>
            <a:spLocks noGrp="1" noRot="1" noChangeAspect="1" noChangeArrowheads="1" noTextEdit="1"/>
          </p:cNvSpPr>
          <p:nvPr>
            <p:ph type="sldImg"/>
          </p:nvPr>
        </p:nvSpPr>
        <p:spPr bwMode="auto">
          <a:xfrm>
            <a:off x="985839" y="686134"/>
            <a:ext cx="4886325" cy="3429186"/>
          </a:xfrm>
          <a:prstGeom prst="rect">
            <a:avLst/>
          </a:prstGeom>
          <a:solidFill>
            <a:srgbClr val="FFFFFF"/>
          </a:solidFill>
          <a:ln>
            <a:solidFill>
              <a:srgbClr val="000000"/>
            </a:solidFill>
            <a:miter lim="800000"/>
            <a:headEnd/>
            <a:tailEnd/>
          </a:ln>
        </p:spPr>
      </p:sp>
      <p:sp>
        <p:nvSpPr>
          <p:cNvPr id="140291" name="Rectangle 3"/>
          <p:cNvSpPr>
            <a:spLocks noGrp="1" noChangeArrowheads="1"/>
          </p:cNvSpPr>
          <p:nvPr>
            <p:ph type="body" idx="1"/>
          </p:nvPr>
        </p:nvSpPr>
        <p:spPr bwMode="auto">
          <a:xfrm>
            <a:off x="355601" y="4266804"/>
            <a:ext cx="6118225" cy="437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Principle of unity of command: the more completely an individual has a reporting relationship to a single superior, the less the problem of conflict in instructions and the greater the feeling of personal responsibility for results. An obligation is essentially personal, and authority delegation by more than one person to an individual is likely to result in conflicts in both authority and responsibility.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C2798486-B3C5-4EDA-ACF6-128491CF908C}" type="slidenum">
              <a:rPr lang="ar-SA">
                <a:solidFill>
                  <a:prstClr val="black"/>
                </a:solidFill>
              </a:rPr>
              <a:pPr/>
              <a:t>10</a:t>
            </a:fld>
            <a:endParaRPr lang="en-US">
              <a:solidFill>
                <a:prstClr val="black"/>
              </a:solidFill>
            </a:endParaRPr>
          </a:p>
        </p:txBody>
      </p:sp>
      <p:sp>
        <p:nvSpPr>
          <p:cNvPr id="142338" name="Rectangle 2"/>
          <p:cNvSpPr>
            <a:spLocks noGrp="1" noRot="1" noChangeAspect="1" noChangeArrowheads="1" noTextEdit="1"/>
          </p:cNvSpPr>
          <p:nvPr>
            <p:ph type="sldImg"/>
          </p:nvPr>
        </p:nvSpPr>
        <p:spPr bwMode="auto">
          <a:xfrm>
            <a:off x="985839" y="686134"/>
            <a:ext cx="4886325" cy="3429186"/>
          </a:xfrm>
          <a:prstGeom prst="rect">
            <a:avLst/>
          </a:prstGeom>
          <a:solidFill>
            <a:srgbClr val="FFFFFF"/>
          </a:solidFill>
          <a:ln>
            <a:solidFill>
              <a:srgbClr val="000000"/>
            </a:solidFill>
            <a:miter lim="800000"/>
            <a:headEnd/>
            <a:tailEnd/>
          </a:ln>
        </p:spPr>
      </p:sp>
      <p:sp>
        <p:nvSpPr>
          <p:cNvPr id="142339" name="Rectangle 3"/>
          <p:cNvSpPr>
            <a:spLocks noGrp="1" noChangeArrowheads="1"/>
          </p:cNvSpPr>
          <p:nvPr>
            <p:ph type="body" idx="1"/>
          </p:nvPr>
        </p:nvSpPr>
        <p:spPr bwMode="auto">
          <a:xfrm>
            <a:off x="355601" y="4266804"/>
            <a:ext cx="6118225" cy="437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Principle of absoluteness of responsibility:the responsibility of subordinates to their superiors for performance is absolute, once they have accepted an assignment and the power to carry it out, and superiors cannot escape responsibility for the organization activities of their subordinates.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0C24DBB9-5EDD-452C-9A2D-D3095E14EE6B}" type="slidenum">
              <a:rPr lang="ar-SA">
                <a:solidFill>
                  <a:prstClr val="black"/>
                </a:solidFill>
              </a:rPr>
              <a:pPr/>
              <a:t>11</a:t>
            </a:fld>
            <a:endParaRPr lang="en-US">
              <a:solidFill>
                <a:prstClr val="black"/>
              </a:solidFill>
            </a:endParaRPr>
          </a:p>
        </p:txBody>
      </p:sp>
      <p:sp>
        <p:nvSpPr>
          <p:cNvPr id="144386" name="Rectangle 2"/>
          <p:cNvSpPr>
            <a:spLocks noGrp="1" noRot="1" noChangeAspect="1" noChangeArrowheads="1" noTextEdit="1"/>
          </p:cNvSpPr>
          <p:nvPr>
            <p:ph type="sldImg"/>
          </p:nvPr>
        </p:nvSpPr>
        <p:spPr bwMode="auto">
          <a:xfrm>
            <a:off x="985839" y="686134"/>
            <a:ext cx="4886325" cy="3429186"/>
          </a:xfrm>
          <a:prstGeom prst="rect">
            <a:avLst/>
          </a:prstGeom>
          <a:solidFill>
            <a:srgbClr val="FFFFFF"/>
          </a:solidFill>
          <a:ln>
            <a:solidFill>
              <a:srgbClr val="000000"/>
            </a:solidFill>
            <a:miter lim="800000"/>
            <a:headEnd/>
            <a:tailEnd/>
          </a:ln>
        </p:spPr>
      </p:sp>
      <p:sp>
        <p:nvSpPr>
          <p:cNvPr id="144387" name="Rectangle 3"/>
          <p:cNvSpPr>
            <a:spLocks noGrp="1" noChangeArrowheads="1"/>
          </p:cNvSpPr>
          <p:nvPr>
            <p:ph type="body" idx="1"/>
          </p:nvPr>
        </p:nvSpPr>
        <p:spPr bwMode="auto">
          <a:xfrm>
            <a:off x="355601" y="4266804"/>
            <a:ext cx="6118225" cy="437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Principle of parity of authority and responsibility: since authority is discretionary right to carry out assignments and responsibility is the obligation to accomplish them, it follows that the authority should correspond to the responsibility. The responsibility for actions cannot be greater than that implied by authority delegated, nor should it be less. Managers try to hold subordinates responsible for duties for which they do not have the requisite authority. Sometimes sufficient authority is delegated, but the delegant is not held responsible for its proper use.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A054484A-A205-46EC-8F01-012903C1E803}" type="slidenum">
              <a:rPr lang="ar-SA">
                <a:solidFill>
                  <a:prstClr val="black"/>
                </a:solidFill>
              </a:rPr>
              <a:pPr/>
              <a:t>12</a:t>
            </a:fld>
            <a:endParaRPr lang="en-US">
              <a:solidFill>
                <a:prstClr val="black"/>
              </a:solidFill>
            </a:endParaRPr>
          </a:p>
        </p:txBody>
      </p:sp>
      <p:sp>
        <p:nvSpPr>
          <p:cNvPr id="96258" name="Rectangle 2"/>
          <p:cNvSpPr>
            <a:spLocks noGrp="1" noRot="1" noChangeAspect="1" noChangeArrowheads="1" noTextEdit="1"/>
          </p:cNvSpPr>
          <p:nvPr>
            <p:ph type="sldImg"/>
          </p:nvPr>
        </p:nvSpPr>
        <p:spPr>
          <a:xfrm>
            <a:off x="985839" y="686134"/>
            <a:ext cx="4886325" cy="3429186"/>
          </a:xfrm>
          <a:ln/>
        </p:spPr>
      </p:sp>
      <p:sp>
        <p:nvSpPr>
          <p:cNvPr id="96259" name="Rectangle 3"/>
          <p:cNvSpPr>
            <a:spLocks noGrp="1" noChangeArrowheads="1"/>
          </p:cNvSpPr>
          <p:nvPr>
            <p:ph type="body" idx="1"/>
          </p:nvPr>
        </p:nvSpPr>
        <p:spPr>
          <a:noFill/>
          <a:ln/>
        </p:spPr>
        <p:txBody>
          <a:bodyPr/>
          <a:lstStyle/>
          <a:p>
            <a:r>
              <a:rPr lang="en-US"/>
              <a:t>Delegation is an elementary act of managing.</a:t>
            </a:r>
          </a:p>
          <a:p>
            <a:r>
              <a:rPr lang="en-US"/>
              <a:t>Receptiveness: a manager who would delegate authority is a willingness to give other people’s ideas a chance. The manager who knows how to delegate must have a minimum of NIH (“not intended here”) factor.</a:t>
            </a:r>
          </a:p>
          <a:p>
            <a:endParaRPr lang="en-US"/>
          </a:p>
          <a:p>
            <a:r>
              <a:rPr lang="en-US"/>
              <a:t>Willingness to let go: the manager who would effectively delegate authority must be willing to release the right to make decisions to subordinates. Where size or complexity forces delegation of authority, managers should realize even if their superiors must go out of their way to teach them that there is a kind of law of comparative advantage. Managers will enhance their contribution to the firm if they concentrate on tasks that contribute most to the firm’s objectives and assign to subordinates other tasks, even though they could accomplish the latter better themselves.</a:t>
            </a:r>
          </a:p>
          <a:p>
            <a:endParaRPr lang="en-US"/>
          </a:p>
          <a:p>
            <a:r>
              <a:rPr lang="en-US"/>
              <a:t>Willingness to let others make mistakes: let a subordinate make a mistake that might endanger the subordinate’s position in the company, continual checking on the subordinate to ensure that no mistakes are ever made will make true delegation impossible.</a:t>
            </a:r>
          </a:p>
          <a:p>
            <a:r>
              <a:rPr lang="en-US"/>
              <a:t>Repeated mistakes can be largely avoided without negating delegation or hindering the development of the subordinate. Asking leading or discerning questions, and careful explanation of objectives and policies are among the tools available to the superior who delegate well.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3607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5141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39750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6338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57958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07854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1335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4099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802438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298991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282182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21811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67520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669538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9425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31715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1084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006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36407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2643365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71016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728794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934023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969699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0811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2423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5192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98892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83145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6858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8975892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526938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32564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ChangeArrowheads="1"/>
          </p:cNvSpPr>
          <p:nvPr/>
        </p:nvSpPr>
        <p:spPr bwMode="ltGray">
          <a:xfrm>
            <a:off x="0" y="0"/>
            <a:ext cx="825500" cy="6858000"/>
          </a:xfrm>
          <a:prstGeom prst="rect">
            <a:avLst/>
          </a:prstGeom>
          <a:solidFill>
            <a:srgbClr val="CCECFF">
              <a:alpha val="50000"/>
            </a:srgbClr>
          </a:solidFill>
          <a:ln>
            <a:noFill/>
          </a:ln>
          <a:extLst>
            <a:ext uri="{91240B29-F687-4F45-9708-019B960494DF}">
              <a14:hiddenLine xmlns:a14="http://schemas.microsoft.com/office/drawing/2010/main" w="9525">
                <a:solidFill>
                  <a:schemeClr val="bg1"/>
                </a:solidFill>
                <a:miter lim="800000"/>
                <a:headEnd/>
                <a:tailEnd/>
              </a14:hiddenLine>
            </a:ext>
          </a:extLst>
        </p:spPr>
        <p:txBody>
          <a:bodyPr wrap="none" anchor="ctr"/>
          <a:lstStyle/>
          <a:p>
            <a:pPr algn="ctr" fontAlgn="base">
              <a:spcBef>
                <a:spcPct val="0"/>
              </a:spcBef>
              <a:spcAft>
                <a:spcPct val="0"/>
              </a:spcAft>
            </a:pPr>
            <a:endParaRPr kumimoji="1" lang="en-US" sz="2400">
              <a:solidFill>
                <a:srgbClr val="FFFFFF"/>
              </a:solidFill>
              <a:latin typeface="Times New Roman" pitchFamily="18" charset="0"/>
              <a:cs typeface="Times New Roman" pitchFamily="18" charset="0"/>
            </a:endParaRPr>
          </a:p>
        </p:txBody>
      </p:sp>
      <p:sp>
        <p:nvSpPr>
          <p:cNvPr id="3075" name="Rectangle 3"/>
          <p:cNvSpPr>
            <a:spLocks noGrp="1" noChangeArrowheads="1"/>
          </p:cNvSpPr>
          <p:nvPr>
            <p:ph type="ctrTitle"/>
          </p:nvPr>
        </p:nvSpPr>
        <p:spPr>
          <a:xfrm>
            <a:off x="990600" y="1355725"/>
            <a:ext cx="7467600" cy="1920875"/>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6000">
                <a:solidFill>
                  <a:srgbClr val="CCFFFF"/>
                </a:solidFill>
              </a:defRPr>
            </a:lvl1pPr>
          </a:lstStyle>
          <a:p>
            <a:pPr lvl="0"/>
            <a:r>
              <a:rPr lang="en-US" noProof="0" smtClean="0"/>
              <a:t>Click to edit Master title style</a:t>
            </a:r>
          </a:p>
        </p:txBody>
      </p:sp>
      <p:sp>
        <p:nvSpPr>
          <p:cNvPr id="3076" name="Rectangle 4"/>
          <p:cNvSpPr>
            <a:spLocks noGrp="1" noChangeArrowheads="1"/>
          </p:cNvSpPr>
          <p:nvPr>
            <p:ph type="subTitle" idx="1"/>
          </p:nvPr>
        </p:nvSpPr>
        <p:spPr>
          <a:xfrm>
            <a:off x="1447800" y="3886200"/>
            <a:ext cx="6400800" cy="1752600"/>
          </a:xfrm>
        </p:spPr>
        <p:txBody>
          <a:bodyPr/>
          <a:lstStyle>
            <a:lvl1pPr marL="0" indent="0" algn="ctr">
              <a:buFont typeface="Wingdings" pitchFamily="2" charset="2"/>
              <a:buNone/>
              <a:defRPr sz="4000">
                <a:solidFill>
                  <a:srgbClr val="CCECFF"/>
                </a:solidFill>
              </a:defRPr>
            </a:lvl1pPr>
          </a:lstStyle>
          <a:p>
            <a:pPr lvl="0"/>
            <a:r>
              <a:rPr lang="en-US" noProof="0" smtClean="0"/>
              <a:t>Click to edit Master subtitle style</a:t>
            </a:r>
          </a:p>
        </p:txBody>
      </p:sp>
      <p:sp>
        <p:nvSpPr>
          <p:cNvPr id="3077" name="Rectangle 5"/>
          <p:cNvSpPr>
            <a:spLocks noGrp="1" noChangeArrowheads="1"/>
          </p:cNvSpPr>
          <p:nvPr>
            <p:ph type="dt" sz="half" idx="2"/>
          </p:nvPr>
        </p:nvSpPr>
        <p:spPr>
          <a:xfrm>
            <a:off x="838200" y="6248400"/>
            <a:ext cx="1752600" cy="457200"/>
          </a:xfrm>
        </p:spPr>
        <p:txBody>
          <a:bodyPr/>
          <a:lstStyle>
            <a:lvl1pPr>
              <a:defRPr>
                <a:solidFill>
                  <a:srgbClr val="CCECFF"/>
                </a:solidFill>
              </a:defRPr>
            </a:lvl1pPr>
          </a:lstStyle>
          <a:p>
            <a:endParaRPr lang="en-US"/>
          </a:p>
        </p:txBody>
      </p:sp>
      <p:sp>
        <p:nvSpPr>
          <p:cNvPr id="3078" name="Rectangle 6"/>
          <p:cNvSpPr>
            <a:spLocks noGrp="1" noChangeArrowheads="1"/>
          </p:cNvSpPr>
          <p:nvPr>
            <p:ph type="ftr" sz="quarter" idx="3"/>
          </p:nvPr>
        </p:nvSpPr>
        <p:spPr>
          <a:xfrm>
            <a:off x="3276600" y="6248400"/>
            <a:ext cx="2895600" cy="457200"/>
          </a:xfrm>
        </p:spPr>
        <p:txBody>
          <a:bodyPr/>
          <a:lstStyle>
            <a:lvl1pPr>
              <a:defRPr>
                <a:solidFill>
                  <a:srgbClr val="CCECFF"/>
                </a:solidFill>
              </a:defRPr>
            </a:lvl1pPr>
          </a:lstStyle>
          <a:p>
            <a:endParaRPr lang="en-US"/>
          </a:p>
        </p:txBody>
      </p:sp>
      <p:sp>
        <p:nvSpPr>
          <p:cNvPr id="3079" name="Rectangle 7"/>
          <p:cNvSpPr>
            <a:spLocks noGrp="1" noChangeArrowheads="1"/>
          </p:cNvSpPr>
          <p:nvPr>
            <p:ph type="sldNum" sz="quarter" idx="4"/>
          </p:nvPr>
        </p:nvSpPr>
        <p:spPr>
          <a:xfrm>
            <a:off x="6934200" y="6248400"/>
            <a:ext cx="1905000" cy="457200"/>
          </a:xfrm>
        </p:spPr>
        <p:txBody>
          <a:bodyPr/>
          <a:lstStyle>
            <a:lvl1pPr>
              <a:defRPr>
                <a:solidFill>
                  <a:srgbClr val="CCECFF"/>
                </a:solidFill>
              </a:defRPr>
            </a:lvl1pPr>
          </a:lstStyle>
          <a:p>
            <a:fld id="{6342CCA9-988D-49C7-993C-E20302591990}" type="slidenum">
              <a:rPr lang="ar-SA"/>
              <a:pPr/>
              <a:t>‹#›</a:t>
            </a:fld>
            <a:endParaRPr lang="en-US"/>
          </a:p>
        </p:txBody>
      </p:sp>
      <p:sp>
        <p:nvSpPr>
          <p:cNvPr id="3080" name="Rectangle 8"/>
          <p:cNvSpPr>
            <a:spLocks noChangeArrowheads="1"/>
          </p:cNvSpPr>
          <p:nvPr/>
        </p:nvSpPr>
        <p:spPr bwMode="ltGray">
          <a:xfrm>
            <a:off x="0" y="3543300"/>
            <a:ext cx="3343275" cy="122238"/>
          </a:xfrm>
          <a:prstGeom prst="rect">
            <a:avLst/>
          </a:prstGeom>
          <a:solidFill>
            <a:schemeClr val="bg2">
              <a:alpha val="50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fontAlgn="base">
              <a:spcBef>
                <a:spcPct val="0"/>
              </a:spcBef>
              <a:spcAft>
                <a:spcPct val="0"/>
              </a:spcAft>
            </a:pPr>
            <a:endParaRPr kumimoji="1" lang="en-US" sz="240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85705819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F4D171AB-46D0-4015-BC91-65B5E36FC839}"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34563401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1D0180F8-5A2D-4B69-B447-FF462A28BA12}"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1337070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D22E6F9B-B380-439D-BAC4-6F99DC5E7C25}"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16852666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B25A0236-125A-43C3-8900-4AD7F46B8654}"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7492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EED7AABF-CF75-4BB7-8D9F-FF5829A33784}"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86981488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8F08B5CB-3908-45A7-BC2C-0BC94F347A06}"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06619905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39203AEF-C8FD-46D4-863B-87298173E8C6}"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54714769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18F7F79F-0E21-40FA-8AD3-73FCCB3465DE}"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9992691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BB4F7F92-2B10-4402-BDBE-7E85A1002249}"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2833529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200"/>
            <a:ext cx="1943100" cy="6019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76200"/>
            <a:ext cx="5676900" cy="6019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DFA48D1D-B11D-4430-BFE9-21EBD72AAE33}"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0413925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078" indent="0" algn="ctr">
              <a:buNone/>
            </a:lvl2pPr>
            <a:lvl3pPr marL="914157" indent="0" algn="ctr">
              <a:buNone/>
            </a:lvl3pPr>
            <a:lvl4pPr marL="1371234" indent="0" algn="ctr">
              <a:buNone/>
            </a:lvl4pPr>
            <a:lvl5pPr marL="1828312" indent="0" algn="ctr">
              <a:buNone/>
            </a:lvl5pPr>
            <a:lvl6pPr marL="2285391" indent="0" algn="ctr">
              <a:buNone/>
            </a:lvl6pPr>
            <a:lvl7pPr marL="2742469" indent="0" algn="ctr">
              <a:buNone/>
            </a:lvl7pPr>
            <a:lvl8pPr marL="3199548" indent="0" algn="ctr">
              <a:buNone/>
            </a:lvl8pPr>
            <a:lvl9pPr marL="3656626"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 name="Footer Placeholder 1"/>
          <p:cNvSpPr>
            <a:spLocks noGrp="1"/>
          </p:cNvSpPr>
          <p:nvPr>
            <p:ph type="ftr" sz="quarter" idx="11"/>
          </p:nvPr>
        </p:nvSpPr>
        <p:spPr/>
        <p:txBody>
          <a:bodyPr/>
          <a:lstStyle/>
          <a:p>
            <a:endParaRPr lang="en-US">
              <a:solidFill>
                <a:srgbClr val="F0A22E">
                  <a:shade val="75000"/>
                </a:srgb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422407335"/>
      </p:ext>
    </p:extLst>
  </p:cSld>
  <p:clrMapOvr>
    <a:masterClrMapping/>
  </p:clrMapOvr>
  <p:transition>
    <p:dissolv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9" name="Footer Placeholder 18"/>
          <p:cNvSpPr>
            <a:spLocks noGrp="1"/>
          </p:cNvSpPr>
          <p:nvPr>
            <p:ph type="ftr" sz="quarter" idx="11"/>
          </p:nvPr>
        </p:nvSpPr>
        <p:spPr>
          <a:xfrm>
            <a:off x="3581403" y="76200"/>
            <a:ext cx="2895600" cy="288925"/>
          </a:xfrm>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833782331"/>
      </p:ext>
    </p:extLst>
  </p:cSld>
  <p:clrMapOvr>
    <a:masterClrMapping/>
  </p:clrMapOvr>
  <p:transition>
    <p:dissolv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5"/>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white"/>
              </a:solidFill>
              <a:cs typeface="Arial" charset="0"/>
            </a:endParaRPr>
          </a:p>
        </p:txBody>
      </p:sp>
      <p:sp>
        <p:nvSpPr>
          <p:cNvPr id="6" name="Text Placeholder 5"/>
          <p:cNvSpPr>
            <a:spLocks noGrp="1"/>
          </p:cNvSpPr>
          <p:nvPr>
            <p:ph type="body" idx="1"/>
          </p:nvPr>
        </p:nvSpPr>
        <p:spPr>
          <a:xfrm>
            <a:off x="381000" y="1676403"/>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1" name="Footer Placeholder 10"/>
          <p:cNvSpPr>
            <a:spLocks noGrp="1"/>
          </p:cNvSpPr>
          <p:nvPr>
            <p:ph type="ftr" sz="quarter" idx="11"/>
          </p:nvPr>
        </p:nvSpPr>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a:xfrm>
            <a:off x="180475" y="2947088"/>
            <a:ext cx="86868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813681000"/>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2"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0" name="Footer Placeholder 9"/>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934084012"/>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8"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40"/>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40"/>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8229601" y="6477000"/>
            <a:ext cx="762000"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Tree>
    <p:extLst>
      <p:ext uri="{BB962C8B-B14F-4D97-AF65-F5344CB8AC3E}">
        <p14:creationId xmlns:p14="http://schemas.microsoft.com/office/powerpoint/2010/main" val="3377289374"/>
      </p:ext>
    </p:extLst>
  </p:cSld>
  <p:clrMapOvr>
    <a:masterClrMapping/>
  </p:clrMapOvr>
  <p:transition>
    <p:dissolv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1" name="Footer Placeholder 20"/>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4103581580"/>
      </p:ext>
    </p:extLst>
  </p:cSld>
  <p:clrMapOvr>
    <a:masterClrMapping/>
  </p:clrMapOvr>
  <p:transition>
    <p:dissolv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4" name="Footer Placeholder 23"/>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341616470"/>
      </p:ext>
    </p:extLst>
  </p:cSld>
  <p:clrMapOvr>
    <a:masterClrMapping/>
  </p:clrMapOvr>
  <p:transition>
    <p:dissolv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2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3"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9" name="Footer Placeholder 28"/>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226115117"/>
      </p:ext>
    </p:extLst>
  </p:cSld>
  <p:clrMapOvr>
    <a:masterClrMapping/>
  </p:clrMapOvr>
  <p:transition>
    <p:dissolv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699"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2473856121"/>
      </p:ext>
    </p:extLst>
  </p:cSld>
  <p:clrMapOvr>
    <a:masterClrMapping/>
  </p:clrMapOvr>
  <p:transition>
    <p:dissolv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680640177"/>
      </p:ext>
    </p:extLst>
  </p:cSld>
  <p:clrMapOvr>
    <a:masterClrMapping/>
  </p:clrMapOvr>
  <p:transition>
    <p:dissolv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1" y="549279"/>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67867652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6.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31-Mar-20</a:t>
            </a:fld>
            <a:endParaRPr lang="en-US"/>
          </a:p>
        </p:txBody>
      </p:sp>
      <p:sp>
        <p:nvSpPr>
          <p:cNvPr id="5" name="Footer Placeholder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706221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32658745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5995646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76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2"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effectLst/>
              </a:defRPr>
            </a:lvl1pPr>
          </a:lstStyle>
          <a:p>
            <a:pPr fontAlgn="base">
              <a:spcAft>
                <a:spcPct val="0"/>
              </a:spcAft>
            </a:pPr>
            <a:endParaRPr lang="en-US">
              <a:solidFill>
                <a:srgbClr val="FFFFFF"/>
              </a:solidFill>
              <a:latin typeface="Times New Roman" pitchFamily="18" charset="0"/>
              <a:cs typeface="Times New Roman" pitchFamily="18" charset="0"/>
            </a:endParaRPr>
          </a:p>
        </p:txBody>
      </p:sp>
      <p:sp>
        <p:nvSpPr>
          <p:cNvPr id="2053"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defRPr sz="1400">
                <a:effectLst/>
              </a:defRPr>
            </a:lvl1pPr>
          </a:lstStyle>
          <a:p>
            <a:pPr fontAlgn="base">
              <a:spcAft>
                <a:spcPct val="0"/>
              </a:spcAft>
            </a:pPr>
            <a:endParaRPr lang="en-US">
              <a:solidFill>
                <a:srgbClr val="FFFFFF"/>
              </a:solidFill>
              <a:latin typeface="Times New Roman" pitchFamily="18" charset="0"/>
              <a:cs typeface="Times New Roman" pitchFamily="18" charset="0"/>
            </a:endParaRPr>
          </a:p>
        </p:txBody>
      </p:sp>
      <p:sp>
        <p:nvSpPr>
          <p:cNvPr id="2054"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effectLst/>
              </a:defRPr>
            </a:lvl1pPr>
          </a:lstStyle>
          <a:p>
            <a:pPr fontAlgn="base">
              <a:spcAft>
                <a:spcPct val="0"/>
              </a:spcAft>
            </a:pPr>
            <a:fld id="{1DE32811-14E8-4550-9513-005B9F49A3A9}" type="slidenum">
              <a:rPr lang="ar-SA">
                <a:solidFill>
                  <a:srgbClr val="FFFFFF"/>
                </a:solidFill>
                <a:latin typeface="Times New Roman" pitchFamily="18" charset="0"/>
                <a:cs typeface="Times New Roman" pitchFamily="18" charset="0"/>
              </a:rPr>
              <a:pPr fontAlgn="base">
                <a:spcAft>
                  <a:spcPct val="0"/>
                </a:spcAft>
              </a:pPr>
              <a:t>‹#›</a:t>
            </a:fld>
            <a:endParaRPr lang="en-US">
              <a:solidFill>
                <a:srgbClr val="FFFFFF"/>
              </a:solidFill>
              <a:latin typeface="Times New Roman" pitchFamily="18" charset="0"/>
              <a:cs typeface="Times New Roman" pitchFamily="18" charset="0"/>
            </a:endParaRPr>
          </a:p>
        </p:txBody>
      </p:sp>
      <p:sp>
        <p:nvSpPr>
          <p:cNvPr id="2055" name="Rectangle 7"/>
          <p:cNvSpPr>
            <a:spLocks noChangeArrowheads="1"/>
          </p:cNvSpPr>
          <p:nvPr/>
        </p:nvSpPr>
        <p:spPr bwMode="gray">
          <a:xfrm>
            <a:off x="0" y="1295400"/>
            <a:ext cx="3343275" cy="122238"/>
          </a:xfrm>
          <a:prstGeom prst="rect">
            <a:avLst/>
          </a:prstGeom>
          <a:solidFill>
            <a:schemeClr val="bg2">
              <a:alpha val="50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fontAlgn="base">
              <a:spcBef>
                <a:spcPct val="0"/>
              </a:spcBef>
              <a:spcAft>
                <a:spcPct val="0"/>
              </a:spcAft>
            </a:pPr>
            <a:endParaRPr kumimoji="1" lang="en-US" sz="240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2388861950"/>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fontAlgn="base">
        <a:spcBef>
          <a:spcPct val="0"/>
        </a:spcBef>
        <a:spcAft>
          <a:spcPct val="0"/>
        </a:spcAft>
        <a:defRPr sz="40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2pPr>
      <a:lvl3pPr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3pPr>
      <a:lvl4pPr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4pPr>
      <a:lvl5pPr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5pPr>
      <a:lvl6pPr marL="457200"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6pPr>
      <a:lvl7pPr marL="914400"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7pPr>
      <a:lvl8pPr marL="1371600"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8pPr>
      <a:lvl9pPr marL="1828800"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9pPr>
    </p:titleStyle>
    <p:bodyStyle>
      <a:lvl1pPr marL="342900" indent="-342900" algn="just" rtl="1" fontAlgn="base">
        <a:lnSpc>
          <a:spcPct val="130000"/>
        </a:lnSpc>
        <a:spcBef>
          <a:spcPct val="20000"/>
        </a:spcBef>
        <a:spcAft>
          <a:spcPct val="0"/>
        </a:spcAft>
        <a:buClr>
          <a:schemeClr val="accent1"/>
        </a:buClr>
        <a:buFont typeface="Wingdings" pitchFamily="2" charset="2"/>
        <a:buBlip>
          <a:blip r:embed="rId14"/>
        </a:buBlip>
        <a:defRPr sz="3200" b="1">
          <a:solidFill>
            <a:srgbClr val="FFFFCC"/>
          </a:solidFill>
          <a:effectLst>
            <a:outerShdw blurRad="38100" dist="38100" dir="2700000" algn="tl">
              <a:srgbClr val="000000"/>
            </a:outerShdw>
          </a:effectLst>
          <a:latin typeface="+mn-lt"/>
          <a:ea typeface="+mn-ea"/>
          <a:cs typeface="+mn-cs"/>
        </a:defRPr>
      </a:lvl1pPr>
      <a:lvl2pPr marL="742950" indent="-28575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2pPr>
      <a:lvl3pPr marL="1143000" indent="-228600" algn="just" rtl="1" fontAlgn="base">
        <a:lnSpc>
          <a:spcPct val="130000"/>
        </a:lnSpc>
        <a:spcBef>
          <a:spcPct val="20000"/>
        </a:spcBef>
        <a:spcAft>
          <a:spcPct val="0"/>
        </a:spcAft>
        <a:buClr>
          <a:schemeClr val="accent1"/>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3pPr>
      <a:lvl4pPr marL="1600200" indent="-228600" algn="just" rtl="1" fontAlgn="base">
        <a:lnSpc>
          <a:spcPct val="130000"/>
        </a:lnSpc>
        <a:spcBef>
          <a:spcPct val="20000"/>
        </a:spcBef>
        <a:spcAft>
          <a:spcPct val="0"/>
        </a:spcAft>
        <a:buBlip>
          <a:blip r:embed="rId14"/>
        </a:buBlip>
        <a:defRPr sz="3200" b="1">
          <a:solidFill>
            <a:srgbClr val="FFFFCC"/>
          </a:solidFill>
          <a:effectLst>
            <a:outerShdw blurRad="38100" dist="38100" dir="2700000" algn="tl">
              <a:srgbClr val="000000"/>
            </a:outerShdw>
          </a:effectLst>
          <a:latin typeface="+mn-lt"/>
          <a:cs typeface="+mn-cs"/>
        </a:defRPr>
      </a:lvl4pPr>
      <a:lvl5pPr marL="20574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5pPr>
      <a:lvl6pPr marL="25146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6pPr>
      <a:lvl7pPr marL="29718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7pPr>
      <a:lvl8pPr marL="34290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8pPr>
      <a:lvl9pPr marL="38862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8" name="Text Placeholder 7"/>
          <p:cNvSpPr>
            <a:spLocks noGrp="1"/>
          </p:cNvSpPr>
          <p:nvPr>
            <p:ph type="body" idx="1"/>
          </p:nvPr>
        </p:nvSpPr>
        <p:spPr>
          <a:xfrm>
            <a:off x="304800" y="1554165"/>
            <a:ext cx="8686800" cy="4525963"/>
          </a:xfrm>
          <a:prstGeom prst="rect">
            <a:avLst/>
          </a:prstGeom>
        </p:spPr>
        <p:txBody>
          <a:bodyPr vert="horz" lIns="91415" tIns="45708" rIns="91415" bIns="45708">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2" y="76200"/>
            <a:ext cx="2514600" cy="288925"/>
          </a:xfrm>
          <a:prstGeom prst="rect">
            <a:avLst/>
          </a:prstGeom>
        </p:spPr>
        <p:txBody>
          <a:bodyPr vert="horz" lIns="91415" tIns="45708" rIns="91415" bIns="45708"/>
          <a:lstStyle>
            <a:lvl1pPr algn="l" eaLnBrk="1" latinLnBrk="0" hangingPunct="1">
              <a:defRPr kumimoji="0" sz="1200">
                <a:solidFill>
                  <a:schemeClr val="accent1">
                    <a:shade val="75000"/>
                  </a:schemeClr>
                </a:solidFill>
              </a:defRPr>
            </a:lvl1pPr>
          </a:lstStyle>
          <a:p>
            <a:pPr defTabSz="801330"/>
            <a:fld id="{1D8BD707-D9CF-40AE-B4C6-C98DA3205C09}" type="datetimeFigureOut">
              <a:rPr lang="en-US" smtClean="0">
                <a:solidFill>
                  <a:srgbClr val="F0A22E">
                    <a:shade val="75000"/>
                  </a:srgbClr>
                </a:solidFill>
                <a:cs typeface="Arial" charset="0"/>
              </a:rPr>
              <a:pPr defTabSz="801330"/>
              <a:t>31-Mar-20</a:t>
            </a:fld>
            <a:endParaRPr lang="en-US">
              <a:solidFill>
                <a:srgbClr val="F0A22E">
                  <a:shade val="75000"/>
                </a:srgbClr>
              </a:solidFill>
              <a:cs typeface="Arial" charset="0"/>
            </a:endParaRPr>
          </a:p>
        </p:txBody>
      </p:sp>
      <p:sp>
        <p:nvSpPr>
          <p:cNvPr id="28" name="Footer Placeholder 27"/>
          <p:cNvSpPr>
            <a:spLocks noGrp="1"/>
          </p:cNvSpPr>
          <p:nvPr>
            <p:ph type="ftr" sz="quarter" idx="3"/>
          </p:nvPr>
        </p:nvSpPr>
        <p:spPr>
          <a:xfrm>
            <a:off x="3124203" y="76200"/>
            <a:ext cx="3352800" cy="288925"/>
          </a:xfrm>
          <a:prstGeom prst="rect">
            <a:avLst/>
          </a:prstGeom>
        </p:spPr>
        <p:txBody>
          <a:bodyPr vert="horz" lIns="91415" tIns="45708" rIns="91415" bIns="45708"/>
          <a:lstStyle>
            <a:lvl1pPr algn="r" eaLnBrk="1" latinLnBrk="0" hangingPunct="1">
              <a:defRPr kumimoji="0" sz="1200">
                <a:solidFill>
                  <a:schemeClr val="accent1">
                    <a:shade val="75000"/>
                  </a:schemeClr>
                </a:solidFill>
              </a:defRPr>
            </a:lvl1pPr>
          </a:lstStyle>
          <a:p>
            <a:pPr defTabSz="801330"/>
            <a:endParaRPr lang="en-US">
              <a:solidFill>
                <a:srgbClr val="F0A22E">
                  <a:shade val="75000"/>
                </a:srgbClr>
              </a:solidFill>
              <a:cs typeface="Arial" charset="0"/>
            </a:endParaRPr>
          </a:p>
        </p:txBody>
      </p:sp>
      <p:sp>
        <p:nvSpPr>
          <p:cNvPr id="5" name="Slide Number Placeholder 4"/>
          <p:cNvSpPr>
            <a:spLocks noGrp="1"/>
          </p:cNvSpPr>
          <p:nvPr>
            <p:ph type="sldNum" sz="quarter" idx="4"/>
          </p:nvPr>
        </p:nvSpPr>
        <p:spPr>
          <a:xfrm>
            <a:off x="8229601" y="6477000"/>
            <a:ext cx="762000" cy="244475"/>
          </a:xfrm>
          <a:prstGeom prst="rect">
            <a:avLst/>
          </a:prstGeom>
        </p:spPr>
        <p:txBody>
          <a:bodyPr vert="horz" lIns="91415" tIns="45708" rIns="91415" bIns="45708"/>
          <a:lstStyle>
            <a:lvl1pPr algn="r" eaLnBrk="1" latinLnBrk="0" hangingPunct="1">
              <a:defRPr kumimoji="0" sz="1200">
                <a:solidFill>
                  <a:schemeClr val="accent1">
                    <a:shade val="75000"/>
                  </a:schemeClr>
                </a:solidFill>
              </a:defRPr>
            </a:lvl1pPr>
          </a:lstStyle>
          <a:p>
            <a:pPr defTabSz="801330"/>
            <a:fld id="{B6F15528-21DE-4FAA-801E-634DDDAF4B2B}" type="slidenum">
              <a:rPr lang="en-US" smtClean="0">
                <a:solidFill>
                  <a:srgbClr val="F0A22E">
                    <a:shade val="75000"/>
                  </a:srgbClr>
                </a:solidFill>
                <a:cs typeface="Arial" charset="0"/>
              </a:rPr>
              <a:pPr defTabSz="801330"/>
              <a:t>‹#›</a:t>
            </a:fld>
            <a:endParaRPr lang="en-US">
              <a:solidFill>
                <a:srgbClr val="F0A22E">
                  <a:shade val="75000"/>
                </a:srgbClr>
              </a:solidFill>
              <a:cs typeface="Arial" charset="0"/>
            </a:endParaRPr>
          </a:p>
        </p:txBody>
      </p:sp>
      <p:sp>
        <p:nvSpPr>
          <p:cNvPr id="10" name="Title Placeholder 9"/>
          <p:cNvSpPr>
            <a:spLocks noGrp="1"/>
          </p:cNvSpPr>
          <p:nvPr>
            <p:ph type="title"/>
          </p:nvPr>
        </p:nvSpPr>
        <p:spPr>
          <a:xfrm>
            <a:off x="304800" y="457200"/>
            <a:ext cx="8686800" cy="838200"/>
          </a:xfrm>
          <a:prstGeom prst="rect">
            <a:avLst/>
          </a:prstGeom>
        </p:spPr>
        <p:txBody>
          <a:bodyPr vert="horz" lIns="91415" tIns="45708" rIns="91415" bIns="45708"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12" name="Straight Connector 11"/>
          <p:cNvSpPr>
            <a:spLocks noChangeShapeType="1"/>
          </p:cNvSpPr>
          <p:nvPr/>
        </p:nvSpPr>
        <p:spPr bwMode="auto">
          <a:xfrm>
            <a:off x="514350" y="105798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Tree>
    <p:extLst>
      <p:ext uri="{BB962C8B-B14F-4D97-AF65-F5344CB8AC3E}">
        <p14:creationId xmlns:p14="http://schemas.microsoft.com/office/powerpoint/2010/main" val="322690716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dissolve/>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809" indent="-342809"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752" indent="-285675"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2695" indent="-228539"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599774" indent="-228539"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6851" indent="-228539"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3930" indent="-228539"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008" indent="-228539"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8085" indent="-228539"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5165" indent="-228539"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078" algn="r" rtl="1" eaLnBrk="1" latinLnBrk="0" hangingPunct="1">
        <a:defRPr kumimoji="0" kern="1200">
          <a:solidFill>
            <a:schemeClr val="tx1"/>
          </a:solidFill>
          <a:latin typeface="+mn-lt"/>
          <a:ea typeface="+mn-ea"/>
          <a:cs typeface="+mn-cs"/>
        </a:defRPr>
      </a:lvl2pPr>
      <a:lvl3pPr marL="914157" algn="r" rtl="1" eaLnBrk="1" latinLnBrk="0" hangingPunct="1">
        <a:defRPr kumimoji="0" kern="1200">
          <a:solidFill>
            <a:schemeClr val="tx1"/>
          </a:solidFill>
          <a:latin typeface="+mn-lt"/>
          <a:ea typeface="+mn-ea"/>
          <a:cs typeface="+mn-cs"/>
        </a:defRPr>
      </a:lvl3pPr>
      <a:lvl4pPr marL="1371234" algn="r" rtl="1" eaLnBrk="1" latinLnBrk="0" hangingPunct="1">
        <a:defRPr kumimoji="0" kern="1200">
          <a:solidFill>
            <a:schemeClr val="tx1"/>
          </a:solidFill>
          <a:latin typeface="+mn-lt"/>
          <a:ea typeface="+mn-ea"/>
          <a:cs typeface="+mn-cs"/>
        </a:defRPr>
      </a:lvl4pPr>
      <a:lvl5pPr marL="1828312" algn="r" rtl="1" eaLnBrk="1" latinLnBrk="0" hangingPunct="1">
        <a:defRPr kumimoji="0" kern="1200">
          <a:solidFill>
            <a:schemeClr val="tx1"/>
          </a:solidFill>
          <a:latin typeface="+mn-lt"/>
          <a:ea typeface="+mn-ea"/>
          <a:cs typeface="+mn-cs"/>
        </a:defRPr>
      </a:lvl5pPr>
      <a:lvl6pPr marL="2285391" algn="r" rtl="1" eaLnBrk="1" latinLnBrk="0" hangingPunct="1">
        <a:defRPr kumimoji="0" kern="1200">
          <a:solidFill>
            <a:schemeClr val="tx1"/>
          </a:solidFill>
          <a:latin typeface="+mn-lt"/>
          <a:ea typeface="+mn-ea"/>
          <a:cs typeface="+mn-cs"/>
        </a:defRPr>
      </a:lvl6pPr>
      <a:lvl7pPr marL="2742469" algn="r" rtl="1" eaLnBrk="1" latinLnBrk="0" hangingPunct="1">
        <a:defRPr kumimoji="0" kern="1200">
          <a:solidFill>
            <a:schemeClr val="tx1"/>
          </a:solidFill>
          <a:latin typeface="+mn-lt"/>
          <a:ea typeface="+mn-ea"/>
          <a:cs typeface="+mn-cs"/>
        </a:defRPr>
      </a:lvl7pPr>
      <a:lvl8pPr marL="3199548" algn="r" rtl="1" eaLnBrk="1" latinLnBrk="0" hangingPunct="1">
        <a:defRPr kumimoji="0" kern="1200">
          <a:solidFill>
            <a:schemeClr val="tx1"/>
          </a:solidFill>
          <a:latin typeface="+mn-lt"/>
          <a:ea typeface="+mn-ea"/>
          <a:cs typeface="+mn-cs"/>
        </a:defRPr>
      </a:lvl8pPr>
      <a:lvl9pPr marL="3656626"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2.xml"/><Relationship Id="rId1" Type="http://schemas.openxmlformats.org/officeDocument/2006/relationships/tags" Target="../tags/tag1.xml"/><Relationship Id="rId5" Type="http://schemas.microsoft.com/office/2007/relationships/hdphoto" Target="../media/hdphoto1.wdp"/><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7.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5.xml"/><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6.xml"/><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35.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7772400" cy="5334000"/>
          </a:xfrm>
        </p:spPr>
        <p:txBody>
          <a:bodyPr>
            <a:noAutofit/>
          </a:bodyPr>
          <a:lstStyle/>
          <a:p>
            <a:pPr algn="ctr" rtl="1"/>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جامعة بنها</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كلية </a:t>
            </a:r>
            <a:r>
              <a:rPr lang="ar-EG" sz="7200" b="1" dirty="0">
                <a:latin typeface="Arabic Typesetting" pitchFamily="66" charset="-78"/>
                <a:cs typeface="Arabic Typesetting" pitchFamily="66" charset="-78"/>
              </a:rPr>
              <a:t>التربية الرياضية </a:t>
            </a:r>
            <a:r>
              <a:rPr lang="ar-EG" sz="7200" b="1" dirty="0" smtClean="0">
                <a:latin typeface="Arabic Typesetting" pitchFamily="66" charset="-78"/>
                <a:cs typeface="Arabic Typesetting" pitchFamily="66" charset="-78"/>
              </a:rPr>
              <a:t>للبنين</a:t>
            </a:r>
            <a:br>
              <a:rPr lang="ar-EG" sz="7200" b="1" dirty="0" smtClean="0">
                <a:latin typeface="Arabic Typesetting" pitchFamily="66" charset="-78"/>
                <a:cs typeface="Arabic Typesetting" pitchFamily="66" charset="-78"/>
              </a:rPr>
            </a:br>
            <a:endParaRPr lang="ar-EG" sz="7200" b="1" dirty="0">
              <a:latin typeface="Arabic Typesetting" pitchFamily="66" charset="-78"/>
              <a:cs typeface="Arabic Typesetting" pitchFamily="66" charset="-78"/>
            </a:endParaRPr>
          </a:p>
        </p:txBody>
      </p:sp>
      <p:pic>
        <p:nvPicPr>
          <p:cNvPr id="1026" name="Picture 2" descr="C:\Users\DR MOHAMED ELNAGAR\Desktop\index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2" y="76200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R MOHAMED ELNAGAR\Desktop\index.png"/>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410200" y="749691"/>
            <a:ext cx="2590800" cy="176212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628378494"/>
      </p:ext>
    </p:extLst>
  </p:cSld>
  <p:clrMapOvr>
    <a:masterClrMapping/>
  </p:clrMapOvr>
  <mc:AlternateContent xmlns:mc="http://schemas.openxmlformats.org/markup-compatibility/2006" xmlns:p14="http://schemas.microsoft.com/office/powerpoint/2010/main">
    <mc:Choice Requires="p14">
      <p:transition spd="slow" p14:dur="2000" advTm="8835"/>
    </mc:Choice>
    <mc:Fallback xmlns="">
      <p:transition spd="slow" advTm="88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Rectangle 4"/>
          <p:cNvSpPr>
            <a:spLocks noGrp="1" noChangeArrowheads="1"/>
          </p:cNvSpPr>
          <p:nvPr>
            <p:ph type="title"/>
          </p:nvPr>
        </p:nvSpPr>
        <p:spPr>
          <a:xfrm>
            <a:off x="76200" y="76200"/>
            <a:ext cx="9067800" cy="1143000"/>
          </a:xfrm>
        </p:spPr>
        <p:txBody>
          <a:bodyPr/>
          <a:lstStyle/>
          <a:p>
            <a:r>
              <a:rPr lang="ar-SA"/>
              <a:t>6- مبدأ المسئولية المطلقة</a:t>
            </a:r>
            <a:endParaRPr lang="en-US"/>
          </a:p>
        </p:txBody>
      </p:sp>
      <p:sp>
        <p:nvSpPr>
          <p:cNvPr id="141317" name="Rectangle 5"/>
          <p:cNvSpPr>
            <a:spLocks noGrp="1" noChangeArrowheads="1"/>
          </p:cNvSpPr>
          <p:nvPr>
            <p:ph type="body" idx="1"/>
          </p:nvPr>
        </p:nvSpPr>
        <p:spPr>
          <a:xfrm>
            <a:off x="838200" y="1676400"/>
            <a:ext cx="7772400" cy="4495800"/>
          </a:xfrm>
        </p:spPr>
        <p:txBody>
          <a:bodyPr/>
          <a:lstStyle/>
          <a:p>
            <a:pPr algn="ctr">
              <a:buFont typeface="Wingdings" pitchFamily="2" charset="2"/>
              <a:buNone/>
            </a:pPr>
            <a:endParaRPr lang="en-US" sz="1000">
              <a:effectLst/>
            </a:endParaRPr>
          </a:p>
          <a:p>
            <a:pPr>
              <a:buFont typeface="Wingdings" pitchFamily="2" charset="2"/>
              <a:buNone/>
            </a:pPr>
            <a:r>
              <a:rPr lang="ar-SA">
                <a:effectLst/>
              </a:rPr>
              <a:t>    بما أنه لا يمكن تفويض المسئولية ، فلا يمكن للمدير الهروب من مسئوليته تجاه أنشطة مرؤوسيه من خلال تفويض السلطة لهم0</a:t>
            </a:r>
            <a:endParaRPr lang="en-US">
              <a:effectLst/>
            </a:endParaRPr>
          </a:p>
        </p:txBody>
      </p:sp>
      <p:pic>
        <p:nvPicPr>
          <p:cNvPr id="141318" name="Picture 6" descr="armlngt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4329113"/>
            <a:ext cx="2571750" cy="2147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765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0" y="76200"/>
            <a:ext cx="8610600" cy="1143000"/>
          </a:xfrm>
        </p:spPr>
        <p:txBody>
          <a:bodyPr/>
          <a:lstStyle/>
          <a:p>
            <a:pPr marL="566738" indent="-566738"/>
            <a:r>
              <a:rPr lang="ar-SA" sz="3600"/>
              <a:t>مبدأ ثنائية السلطة والمسئولية</a:t>
            </a:r>
            <a:endParaRPr lang="en-US" sz="3600"/>
          </a:p>
        </p:txBody>
      </p:sp>
      <p:sp>
        <p:nvSpPr>
          <p:cNvPr id="143363" name="Rectangle 3"/>
          <p:cNvSpPr>
            <a:spLocks noGrp="1" noChangeArrowheads="1"/>
          </p:cNvSpPr>
          <p:nvPr>
            <p:ph type="body" idx="1"/>
          </p:nvPr>
        </p:nvSpPr>
        <p:spPr>
          <a:xfrm>
            <a:off x="838200" y="1600200"/>
            <a:ext cx="7772400" cy="4495800"/>
          </a:xfrm>
        </p:spPr>
        <p:txBody>
          <a:bodyPr/>
          <a:lstStyle/>
          <a:p>
            <a:pPr algn="ctr">
              <a:buFont typeface="Wingdings" pitchFamily="2" charset="2"/>
              <a:buNone/>
            </a:pPr>
            <a:endParaRPr lang="en-US" sz="1000">
              <a:effectLst/>
            </a:endParaRPr>
          </a:p>
          <a:p>
            <a:pPr>
              <a:buFont typeface="Wingdings" pitchFamily="2" charset="2"/>
              <a:buNone/>
            </a:pPr>
            <a:r>
              <a:rPr lang="ar-SA">
                <a:effectLst/>
              </a:rPr>
              <a:t>    بما أن السلطة هى الحق فى تنفيذ المهام وبما أن المسئولية هى الإلتزام بتحقيق هذه المهام ، فإنه يترتب على ذلك أن تكون السلطة متوافقة مع المسئولية0 ولا يمكن أن تكون المسئولية تجاه الأعمال أكثر أو أقل من المسئولية الموجودة ضمنياً داخل تفويض السلطة0</a:t>
            </a:r>
            <a:endParaRPr lang="en-US">
              <a:effectLst/>
            </a:endParaRPr>
          </a:p>
        </p:txBody>
      </p:sp>
    </p:spTree>
    <p:extLst>
      <p:ext uri="{BB962C8B-B14F-4D97-AF65-F5344CB8AC3E}">
        <p14:creationId xmlns:p14="http://schemas.microsoft.com/office/powerpoint/2010/main" val="1310601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Grp="1" noChangeArrowheads="1"/>
          </p:cNvSpPr>
          <p:nvPr>
            <p:ph type="title"/>
          </p:nvPr>
        </p:nvSpPr>
        <p:spPr/>
        <p:txBody>
          <a:bodyPr/>
          <a:lstStyle/>
          <a:p>
            <a:r>
              <a:rPr lang="ar-SA"/>
              <a:t>فن تفويض السلطة</a:t>
            </a:r>
            <a:endParaRPr lang="en-US"/>
          </a:p>
        </p:txBody>
      </p:sp>
      <p:sp>
        <p:nvSpPr>
          <p:cNvPr id="95237" name="Rectangle 5"/>
          <p:cNvSpPr>
            <a:spLocks noGrp="1" noChangeArrowheads="1"/>
          </p:cNvSpPr>
          <p:nvPr>
            <p:ph type="body" idx="1"/>
          </p:nvPr>
        </p:nvSpPr>
        <p:spPr>
          <a:xfrm>
            <a:off x="381000" y="1295400"/>
            <a:ext cx="8229600" cy="4495800"/>
          </a:xfrm>
        </p:spPr>
        <p:txBody>
          <a:bodyPr/>
          <a:lstStyle/>
          <a:p>
            <a:pPr>
              <a:lnSpc>
                <a:spcPct val="120000"/>
              </a:lnSpc>
              <a:buFont typeface="Wingdings" pitchFamily="2" charset="2"/>
              <a:buNone/>
            </a:pPr>
            <a:r>
              <a:rPr lang="ar-SA" sz="2400"/>
              <a:t>تفويض السلطة هو العمل الأول للإدارة0</a:t>
            </a:r>
            <a:endParaRPr lang="en-US" sz="2400"/>
          </a:p>
          <a:p>
            <a:pPr>
              <a:lnSpc>
                <a:spcPct val="120000"/>
              </a:lnSpc>
            </a:pPr>
            <a:r>
              <a:rPr lang="ar-SA" sz="2200" u="sng"/>
              <a:t>القدرة على تفهم وإستيعاب أفكار الأخرين :</a:t>
            </a:r>
            <a:r>
              <a:rPr lang="ar-SA" sz="2200"/>
              <a:t> المدير الذى يفوض السلطة هو المدير الذى يرغب فى إعطاء الأخرين الفرصة لتحقيق أفكارهم</a:t>
            </a:r>
            <a:r>
              <a:rPr lang="en-US" sz="2200"/>
              <a:t>.</a:t>
            </a:r>
          </a:p>
          <a:p>
            <a:pPr>
              <a:lnSpc>
                <a:spcPct val="120000"/>
              </a:lnSpc>
            </a:pPr>
            <a:r>
              <a:rPr lang="ar-SA" sz="2200" u="sng"/>
              <a:t>الرغبة فى إعطاء الأخرين فرصة إتخاذ القرار:</a:t>
            </a:r>
            <a:r>
              <a:rPr lang="ar-SA" sz="2200"/>
              <a:t> يجب أن يقوم المدير الراغب فى تفويض السلطة بإعطاء حق إتخاذ القرارات للمرؤوسين0</a:t>
            </a:r>
            <a:endParaRPr lang="en-US" sz="2200"/>
          </a:p>
          <a:p>
            <a:pPr>
              <a:lnSpc>
                <a:spcPct val="120000"/>
              </a:lnSpc>
            </a:pPr>
            <a:r>
              <a:rPr lang="ar-SA" sz="2200" u="sng"/>
              <a:t>الإستعداد لترك الأخرين يرتكبون الأخطاء:</a:t>
            </a:r>
            <a:r>
              <a:rPr lang="ar-SA" sz="2200"/>
              <a:t> نجد أن المراجعة المستمرة للمرؤوسين للتأكد من عدم وجود أخطاء تجعل التفويض الحقيقى للسلطة مستحيلاً0</a:t>
            </a:r>
            <a:endParaRPr lang="en-US" sz="2200"/>
          </a:p>
          <a:p>
            <a:pPr>
              <a:lnSpc>
                <a:spcPct val="120000"/>
              </a:lnSpc>
            </a:pPr>
            <a:r>
              <a:rPr lang="ar-SA" sz="2200" u="sng"/>
              <a:t>الإستعداد للثقة فى المرؤوسين:</a:t>
            </a:r>
            <a:r>
              <a:rPr lang="ar-SA" sz="2200"/>
              <a:t> فإن عدم ثقة المدير بمرؤسيه تجعله يؤجل تفويض السلطة لإعتقاده بأنه ليس لديهم التدريب الكافى0</a:t>
            </a:r>
            <a:endParaRPr lang="en-US" sz="2200"/>
          </a:p>
          <a:p>
            <a:pPr>
              <a:lnSpc>
                <a:spcPct val="120000"/>
              </a:lnSpc>
            </a:pPr>
            <a:r>
              <a:rPr lang="ar-SA" sz="2200" u="sng"/>
              <a:t>الإستعداد لإنشاء وإستخدام ألواح التحكم:</a:t>
            </a:r>
            <a:r>
              <a:rPr lang="ar-SA" sz="2200"/>
              <a:t> حيث لا يمكن إنشاء الرقابة والتحكم إلا إذا كانت هناك أهداف وسياسات وخطط تستخدم كمعايير أساسية للحكم على أنشطة المرؤسين0</a:t>
            </a:r>
            <a:endParaRPr lang="en-US" sz="2200"/>
          </a:p>
        </p:txBody>
      </p:sp>
    </p:spTree>
    <p:extLst>
      <p:ext uri="{BB962C8B-B14F-4D97-AF65-F5344CB8AC3E}">
        <p14:creationId xmlns:p14="http://schemas.microsoft.com/office/powerpoint/2010/main" val="2091336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p:txBody>
          <a:bodyPr/>
          <a:lstStyle/>
          <a:p>
            <a:r>
              <a:rPr lang="ar-SA"/>
              <a:t>معارضة تفويض السلطة</a:t>
            </a:r>
            <a:endParaRPr lang="en-US"/>
          </a:p>
        </p:txBody>
      </p:sp>
      <p:sp>
        <p:nvSpPr>
          <p:cNvPr id="48133" name="Rectangle 5"/>
          <p:cNvSpPr>
            <a:spLocks noGrp="1" noChangeArrowheads="1"/>
          </p:cNvSpPr>
          <p:nvPr>
            <p:ph type="body" idx="1"/>
          </p:nvPr>
        </p:nvSpPr>
        <p:spPr>
          <a:xfrm>
            <a:off x="381000" y="1219200"/>
            <a:ext cx="8458200" cy="4495800"/>
          </a:xfrm>
        </p:spPr>
        <p:txBody>
          <a:bodyPr/>
          <a:lstStyle/>
          <a:p>
            <a:pPr>
              <a:lnSpc>
                <a:spcPct val="120000"/>
              </a:lnSpc>
              <a:buFont typeface="Wingdings" pitchFamily="2" charset="2"/>
              <a:buNone/>
            </a:pPr>
            <a:r>
              <a:rPr lang="ar-SA" sz="2200"/>
              <a:t>معارضة تفويض السلطة تنجم عن العديد من الأسباب المترابطة ببعضها البعض كالتالى:-</a:t>
            </a:r>
            <a:endParaRPr lang="en-US" sz="2200"/>
          </a:p>
          <a:p>
            <a:pPr>
              <a:lnSpc>
                <a:spcPct val="120000"/>
              </a:lnSpc>
            </a:pPr>
            <a:r>
              <a:rPr lang="ar-SA" sz="2200" u="sng"/>
              <a:t>عدم معرفة الفرد بكيفية عمل الأشياء:</a:t>
            </a:r>
            <a:r>
              <a:rPr lang="ar-SA" sz="2200"/>
              <a:t> فإذا كان تدريب الشخص غير كافى وليست لدية الخبرة الكافية وغير معد للإدارة فإن تفويض السلطة سيكون مخاطرة كبيرة  لأنها ستفقده السيطرة القليلة التى ربما تكون مازالت متبقية لديه0</a:t>
            </a:r>
            <a:endParaRPr lang="en-US" sz="2200"/>
          </a:p>
          <a:p>
            <a:pPr>
              <a:lnSpc>
                <a:spcPct val="120000"/>
              </a:lnSpc>
            </a:pPr>
            <a:r>
              <a:rPr lang="ar-SA" sz="2200" u="sng"/>
              <a:t>عدم إستطاعة الفرد الإتصال الجيد بالأخرين:</a:t>
            </a:r>
            <a:r>
              <a:rPr lang="ar-SA" sz="2200"/>
              <a:t> فهو غير مدرك لما يريده ولا كيفية التعبير عنه وتظل المعلومات بداخل رأسه ويستغرق الكثير من الوقت ليخرجها ولذلك يقوم بأداء العمل بنفسه0</a:t>
            </a:r>
            <a:endParaRPr lang="en-US" sz="2200"/>
          </a:p>
          <a:p>
            <a:pPr>
              <a:lnSpc>
                <a:spcPct val="120000"/>
              </a:lnSpc>
            </a:pPr>
            <a:r>
              <a:rPr lang="ar-SA" sz="2200" u="sng"/>
              <a:t>حب الشخص لذاته:</a:t>
            </a:r>
            <a:r>
              <a:rPr lang="ar-SA" sz="2200"/>
              <a:t> فهو ماهر فى أداء المهمة ولكنه يرفض تفويض السلطة لأنه يحصل على الرضا النفسى من داخله لأنه يتفوق فى أداء المهمة على الأخرين0</a:t>
            </a:r>
            <a:endParaRPr lang="en-US" sz="2200"/>
          </a:p>
          <a:p>
            <a:pPr>
              <a:lnSpc>
                <a:spcPct val="120000"/>
              </a:lnSpc>
            </a:pPr>
            <a:r>
              <a:rPr lang="ar-SA" sz="2200" u="sng"/>
              <a:t>القوة:</a:t>
            </a:r>
            <a:r>
              <a:rPr lang="ar-SA" sz="2200"/>
              <a:t> يستخدم الفرد تجميد السلطة والمعلومات كأدوات للسيطرة ولحماية مصالحه</a:t>
            </a:r>
            <a:endParaRPr lang="en-US" sz="2200"/>
          </a:p>
          <a:p>
            <a:pPr>
              <a:lnSpc>
                <a:spcPct val="120000"/>
              </a:lnSpc>
            </a:pPr>
            <a:r>
              <a:rPr lang="ar-SA" sz="2200" u="sng"/>
              <a:t>عادات عمل سيئة:</a:t>
            </a:r>
            <a:r>
              <a:rPr lang="ar-SA" sz="2200"/>
              <a:t> كضعف الرؤيا وعدم الإحساس بالأوليات والإدارة السيئة للوقت0</a:t>
            </a:r>
            <a:endParaRPr lang="en-US" sz="2200"/>
          </a:p>
          <a:p>
            <a:pPr>
              <a:lnSpc>
                <a:spcPct val="120000"/>
              </a:lnSpc>
            </a:pPr>
            <a:r>
              <a:rPr lang="ar-SA" sz="2200" u="sng"/>
              <a:t>عدم الإحساس بالأمان:</a:t>
            </a:r>
            <a:r>
              <a:rPr lang="ar-SA" sz="2200"/>
              <a:t> كعدم الثقة بالأخرين والإحساس المبالغ فيه عند تقديره لقيمته الشخصية0</a:t>
            </a:r>
            <a:endParaRPr lang="en-US" sz="2200"/>
          </a:p>
        </p:txBody>
      </p:sp>
    </p:spTree>
    <p:extLst>
      <p:ext uri="{BB962C8B-B14F-4D97-AF65-F5344CB8AC3E}">
        <p14:creationId xmlns:p14="http://schemas.microsoft.com/office/powerpoint/2010/main" val="3875363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3" name="Rectangle 7"/>
          <p:cNvSpPr>
            <a:spLocks noGrp="1" noChangeArrowheads="1"/>
          </p:cNvSpPr>
          <p:nvPr>
            <p:ph type="title"/>
          </p:nvPr>
        </p:nvSpPr>
        <p:spPr/>
        <p:txBody>
          <a:bodyPr/>
          <a:lstStyle/>
          <a:p>
            <a:r>
              <a:rPr lang="ar-SA"/>
              <a:t>وضع الدوافع فى غير مواضعها</a:t>
            </a:r>
            <a:endParaRPr lang="en-US"/>
          </a:p>
        </p:txBody>
      </p:sp>
      <p:sp>
        <p:nvSpPr>
          <p:cNvPr id="60424" name="Rectangle 8"/>
          <p:cNvSpPr>
            <a:spLocks noGrp="1" noChangeArrowheads="1"/>
          </p:cNvSpPr>
          <p:nvPr>
            <p:ph type="body" idx="1"/>
          </p:nvPr>
        </p:nvSpPr>
        <p:spPr>
          <a:xfrm>
            <a:off x="685800" y="1828800"/>
            <a:ext cx="7772400" cy="4495800"/>
          </a:xfrm>
        </p:spPr>
        <p:txBody>
          <a:bodyPr/>
          <a:lstStyle/>
          <a:p>
            <a:r>
              <a:rPr lang="ar-SA">
                <a:effectLst/>
              </a:rPr>
              <a:t>الحاجات                                                </a:t>
            </a:r>
            <a:r>
              <a:rPr lang="en-US">
                <a:effectLst/>
              </a:rPr>
              <a:t>Needs</a:t>
            </a:r>
          </a:p>
          <a:p>
            <a:r>
              <a:rPr lang="ar-SA">
                <a:effectLst/>
              </a:rPr>
              <a:t>الإندماج                                       </a:t>
            </a:r>
            <a:r>
              <a:rPr lang="en-US">
                <a:effectLst/>
              </a:rPr>
              <a:t>Affiliation</a:t>
            </a:r>
          </a:p>
          <a:p>
            <a:r>
              <a:rPr lang="ar-SA">
                <a:effectLst/>
              </a:rPr>
              <a:t>الإنجاز                                     </a:t>
            </a:r>
            <a:r>
              <a:rPr lang="en-US">
                <a:effectLst/>
              </a:rPr>
              <a:t>Achievement</a:t>
            </a:r>
          </a:p>
          <a:p>
            <a:r>
              <a:rPr lang="ar-SA">
                <a:effectLst/>
              </a:rPr>
              <a:t>القوة                                                       </a:t>
            </a:r>
            <a:r>
              <a:rPr lang="en-US">
                <a:effectLst/>
              </a:rPr>
              <a:t>Power</a:t>
            </a:r>
          </a:p>
          <a:p>
            <a:r>
              <a:rPr lang="ar-SA">
                <a:effectLst/>
              </a:rPr>
              <a:t>التوازن                                               </a:t>
            </a:r>
            <a:r>
              <a:rPr lang="en-US">
                <a:effectLst/>
              </a:rPr>
              <a:t>Balance</a:t>
            </a:r>
          </a:p>
          <a:p>
            <a:endParaRPr lang="en-US">
              <a:effectLst/>
            </a:endParaRPr>
          </a:p>
        </p:txBody>
      </p:sp>
    </p:spTree>
    <p:extLst>
      <p:ext uri="{BB962C8B-B14F-4D97-AF65-F5344CB8AC3E}">
        <p14:creationId xmlns:p14="http://schemas.microsoft.com/office/powerpoint/2010/main" val="2411868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ar-SA"/>
              <a:t>تجنب إنعكاس تفويض السلطة</a:t>
            </a:r>
            <a:endParaRPr lang="en-US"/>
          </a:p>
        </p:txBody>
      </p:sp>
      <p:sp>
        <p:nvSpPr>
          <p:cNvPr id="66563" name="Rectangle 3"/>
          <p:cNvSpPr>
            <a:spLocks noGrp="1" noChangeArrowheads="1"/>
          </p:cNvSpPr>
          <p:nvPr>
            <p:ph type="body" idx="1"/>
          </p:nvPr>
        </p:nvSpPr>
        <p:spPr>
          <a:xfrm>
            <a:off x="685800" y="1524000"/>
            <a:ext cx="7772400" cy="4495800"/>
          </a:xfrm>
        </p:spPr>
        <p:txBody>
          <a:bodyPr/>
          <a:lstStyle/>
          <a:p>
            <a:pPr marL="0" indent="0">
              <a:lnSpc>
                <a:spcPct val="120000"/>
              </a:lnSpc>
              <a:buFont typeface="Wingdings" pitchFamily="2" charset="2"/>
              <a:buNone/>
            </a:pPr>
            <a:r>
              <a:rPr lang="ar-SA" sz="2200"/>
              <a:t>كيفية منع العاملين من إعادة المهام المفوضة إليهم:-</a:t>
            </a:r>
            <a:endParaRPr lang="en-US" sz="2200"/>
          </a:p>
          <a:p>
            <a:pPr marL="0" indent="0">
              <a:lnSpc>
                <a:spcPct val="120000"/>
              </a:lnSpc>
            </a:pPr>
            <a:r>
              <a:rPr lang="ar-SA" sz="2200" u="sng"/>
              <a:t>المسئولية</a:t>
            </a:r>
            <a:r>
              <a:rPr lang="en-US" sz="2200" u="sng"/>
              <a:t>Responsibility </a:t>
            </a:r>
            <a:r>
              <a:rPr lang="ar-SA" sz="2200" u="sng"/>
              <a:t>:</a:t>
            </a:r>
            <a:r>
              <a:rPr lang="ar-SA" sz="2200"/>
              <a:t> لابد من معرفة المهمة الرئيسية والأهداف ومعرفة قدرات العاملين وتحديد المسئوليات لكل المهام0</a:t>
            </a:r>
            <a:endParaRPr lang="en-US" sz="2200"/>
          </a:p>
          <a:p>
            <a:pPr marL="0" indent="0">
              <a:lnSpc>
                <a:spcPct val="120000"/>
              </a:lnSpc>
            </a:pPr>
            <a:r>
              <a:rPr lang="ar-SA" sz="2200" u="sng"/>
              <a:t>منع الحيل والتلاعب</a:t>
            </a:r>
            <a:r>
              <a:rPr lang="en-US" sz="2200" u="sng"/>
              <a:t>No monkeys </a:t>
            </a:r>
            <a:r>
              <a:rPr lang="ar-SA" sz="2200" u="sng"/>
              <a:t>:</a:t>
            </a:r>
            <a:r>
              <a:rPr lang="ar-SA" sz="2200"/>
              <a:t> لابد من مناقشة العاملين بطريقة منظمة بدون تعجل0 وعدم ترك الأفراد يلاحقونك فى الطريق بل على العكس لابد من إخبارهم بتحديد موعد لمناقشة الموضوعات0</a:t>
            </a:r>
            <a:endParaRPr lang="en-US" sz="2200"/>
          </a:p>
          <a:p>
            <a:pPr marL="0" indent="0">
              <a:lnSpc>
                <a:spcPct val="120000"/>
              </a:lnSpc>
            </a:pPr>
            <a:r>
              <a:rPr lang="ar-SA" sz="2200" u="sng"/>
              <a:t>التعليمات الشفاهية</a:t>
            </a:r>
            <a:r>
              <a:rPr lang="en-US" sz="2200" u="sng"/>
              <a:t>Oral instructions </a:t>
            </a:r>
            <a:r>
              <a:rPr lang="ar-SA" sz="2200" u="sng"/>
              <a:t>:</a:t>
            </a:r>
            <a:r>
              <a:rPr lang="ar-SA" sz="2200"/>
              <a:t> تزيد من الفهم وتعمق الإلتزام0</a:t>
            </a:r>
            <a:endParaRPr lang="en-US" sz="2200"/>
          </a:p>
          <a:p>
            <a:pPr marL="0" indent="0">
              <a:lnSpc>
                <a:spcPct val="120000"/>
              </a:lnSpc>
            </a:pPr>
            <a:r>
              <a:rPr lang="ar-SA" sz="2200" u="sng"/>
              <a:t>المبادأة  </a:t>
            </a:r>
            <a:r>
              <a:rPr lang="en-US" sz="2200" u="sng"/>
              <a:t>Initiative</a:t>
            </a:r>
            <a:r>
              <a:rPr lang="ar-SA" sz="2200" u="sng"/>
              <a:t>:</a:t>
            </a:r>
            <a:r>
              <a:rPr lang="ar-SA" sz="2200"/>
              <a:t> عدم ترك الأفراد فى إنتظار التعليمات أو السؤال عما يجب عمله0</a:t>
            </a:r>
            <a:endParaRPr lang="en-US" sz="2200"/>
          </a:p>
          <a:p>
            <a:pPr marL="0" indent="0">
              <a:lnSpc>
                <a:spcPct val="120000"/>
              </a:lnSpc>
            </a:pPr>
            <a:r>
              <a:rPr lang="ar-SA" sz="2200" u="sng"/>
              <a:t>عدم قبول إعادة العمل  إليك مرة  أخرى </a:t>
            </a:r>
            <a:r>
              <a:rPr lang="en-US" sz="2200" u="sng"/>
              <a:t>No take backs</a:t>
            </a:r>
            <a:r>
              <a:rPr lang="ar-SA" sz="2200" u="sng"/>
              <a:t>:</a:t>
            </a:r>
            <a:r>
              <a:rPr lang="ar-SA" sz="2200"/>
              <a:t> يجب التأكد من  أن العاملين يفهمون ما هو مطلوب  حتى لا يتم  إعادة أداء العمل مرة أخرى بطريقة أفضل0</a:t>
            </a:r>
            <a:endParaRPr lang="en-US" sz="2200"/>
          </a:p>
        </p:txBody>
      </p:sp>
    </p:spTree>
    <p:extLst>
      <p:ext uri="{BB962C8B-B14F-4D97-AF65-F5344CB8AC3E}">
        <p14:creationId xmlns:p14="http://schemas.microsoft.com/office/powerpoint/2010/main" val="2489543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ar-SA"/>
              <a:t>التغلب على مقاومة المسئولية</a:t>
            </a:r>
            <a:endParaRPr lang="en-US"/>
          </a:p>
        </p:txBody>
      </p:sp>
      <p:sp>
        <p:nvSpPr>
          <p:cNvPr id="70659" name="Rectangle 3"/>
          <p:cNvSpPr>
            <a:spLocks noGrp="1" noChangeArrowheads="1"/>
          </p:cNvSpPr>
          <p:nvPr>
            <p:ph type="body" idx="1"/>
          </p:nvPr>
        </p:nvSpPr>
        <p:spPr/>
        <p:txBody>
          <a:bodyPr/>
          <a:lstStyle/>
          <a:p>
            <a:pPr algn="ctr">
              <a:buFont typeface="Wingdings" pitchFamily="2" charset="2"/>
              <a:buNone/>
            </a:pPr>
            <a:endParaRPr lang="en-US" sz="1600"/>
          </a:p>
          <a:p>
            <a:pPr>
              <a:buFont typeface="Wingdings" pitchFamily="2" charset="2"/>
              <a:buNone/>
            </a:pPr>
            <a:r>
              <a:rPr lang="ar-SA"/>
              <a:t>ريما يتعود العاملين على مقاومة المسئولية الإضافية التى يتطلبها تفويض السلطة0</a:t>
            </a:r>
            <a:endParaRPr lang="en-US"/>
          </a:p>
        </p:txBody>
      </p:sp>
      <p:pic>
        <p:nvPicPr>
          <p:cNvPr id="70660" name="Picture 4" descr="pe0156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2425" y="4267200"/>
            <a:ext cx="3357563" cy="215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718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Grp="1" noChangeArrowheads="1"/>
          </p:cNvSpPr>
          <p:nvPr>
            <p:ph type="title"/>
          </p:nvPr>
        </p:nvSpPr>
        <p:spPr>
          <a:xfrm>
            <a:off x="228600" y="76200"/>
            <a:ext cx="8915400" cy="1143000"/>
          </a:xfrm>
        </p:spPr>
        <p:txBody>
          <a:bodyPr/>
          <a:lstStyle/>
          <a:p>
            <a:r>
              <a:rPr lang="ar-SA" sz="3600"/>
              <a:t>العوامل المؤثرة فى درجة اللامركزية فى تفويض السلطة</a:t>
            </a:r>
            <a:endParaRPr lang="en-US" sz="3600"/>
          </a:p>
        </p:txBody>
      </p:sp>
      <p:sp>
        <p:nvSpPr>
          <p:cNvPr id="100357" name="Rectangle 5"/>
          <p:cNvSpPr>
            <a:spLocks noGrp="1" noChangeArrowheads="1"/>
          </p:cNvSpPr>
          <p:nvPr>
            <p:ph type="body" idx="1"/>
          </p:nvPr>
        </p:nvSpPr>
        <p:spPr>
          <a:xfrm>
            <a:off x="838200" y="1600200"/>
            <a:ext cx="8382000" cy="4495800"/>
          </a:xfrm>
        </p:spPr>
        <p:txBody>
          <a:bodyPr/>
          <a:lstStyle/>
          <a:p>
            <a:pPr marL="103188" indent="-103188">
              <a:lnSpc>
                <a:spcPct val="120000"/>
              </a:lnSpc>
              <a:buFont typeface="Wingdings" pitchFamily="2" charset="2"/>
              <a:buNone/>
            </a:pPr>
            <a:r>
              <a:rPr lang="en-US" sz="2800">
                <a:effectLst/>
              </a:rPr>
              <a:t> </a:t>
            </a:r>
            <a:r>
              <a:rPr lang="ar-SA" sz="2800">
                <a:effectLst/>
              </a:rPr>
              <a:t>      هناك العديد من العوامل التى تحدد درجة تفويض السلطة</a:t>
            </a:r>
            <a:r>
              <a:rPr lang="en-US" sz="2800">
                <a:effectLst/>
              </a:rPr>
              <a:t>:</a:t>
            </a:r>
          </a:p>
          <a:p>
            <a:pPr marL="862013" lvl="1">
              <a:lnSpc>
                <a:spcPct val="120000"/>
              </a:lnSpc>
            </a:pPr>
            <a:r>
              <a:rPr lang="ar-SA" sz="2200" u="sng">
                <a:effectLst/>
              </a:rPr>
              <a:t>تكلفة إتخاذ القرار:</a:t>
            </a:r>
            <a:r>
              <a:rPr lang="ar-SA" sz="2200">
                <a:effectLst/>
              </a:rPr>
              <a:t> كلما كانت تكلفة القيام بالعمل كبيرة  كلما كان من المرجح أخذ هذا القرار من قبل الإدارة العليا0</a:t>
            </a:r>
            <a:endParaRPr lang="en-US" sz="2200">
              <a:effectLst/>
            </a:endParaRPr>
          </a:p>
          <a:p>
            <a:pPr marL="862013" lvl="1">
              <a:lnSpc>
                <a:spcPct val="120000"/>
              </a:lnSpc>
            </a:pPr>
            <a:r>
              <a:rPr lang="ar-SA" sz="2200" u="sng">
                <a:effectLst/>
              </a:rPr>
              <a:t>إنتظام سياسة المؤسسة:</a:t>
            </a:r>
            <a:r>
              <a:rPr lang="ar-SA" sz="2200">
                <a:effectLst/>
              </a:rPr>
              <a:t> تقوم العديد من الشركات بالتأكد من أن بعض السياسات لن تكون منتظمة بالكامل فى بعض الأحيان من أجل مصلحتها العامة0</a:t>
            </a:r>
            <a:endParaRPr lang="en-US" sz="2200">
              <a:effectLst/>
            </a:endParaRPr>
          </a:p>
          <a:p>
            <a:pPr marL="862013" lvl="1">
              <a:lnSpc>
                <a:spcPct val="120000"/>
              </a:lnSpc>
            </a:pPr>
            <a:r>
              <a:rPr lang="ar-SA" sz="2200" u="sng">
                <a:effectLst/>
              </a:rPr>
              <a:t>الحجم الإقتصادى:</a:t>
            </a:r>
            <a:r>
              <a:rPr lang="ar-SA" sz="2200">
                <a:effectLst/>
              </a:rPr>
              <a:t> كلما زاد حجم المؤسسة كلما كان هناك الكثير من القرارات التى يجب إتخاذها فى العديد من المواقع بها ويكون من الصعب التنسيق بينها ، وذلك نظراً لتعدد المتخصصين والمديرين الذين يجب إستشاراتهم0 ولتقليل هذه التكلفة يجب أن يكون تفويض السلطة غير مركزى عندما يكون ذلك ملائماً0 ولذلك فإن المؤسسات الكبرى دائماً تعتمد على وجود المديرين الأكفاء بها0</a:t>
            </a:r>
            <a:endParaRPr lang="en-US" sz="2200">
              <a:effectLst/>
            </a:endParaRPr>
          </a:p>
          <a:p>
            <a:pPr marL="103188" indent="-103188">
              <a:lnSpc>
                <a:spcPct val="120000"/>
              </a:lnSpc>
            </a:pPr>
            <a:endParaRPr lang="en-US" sz="2200">
              <a:effectLst/>
            </a:endParaRPr>
          </a:p>
        </p:txBody>
      </p:sp>
    </p:spTree>
    <p:extLst>
      <p:ext uri="{BB962C8B-B14F-4D97-AF65-F5344CB8AC3E}">
        <p14:creationId xmlns:p14="http://schemas.microsoft.com/office/powerpoint/2010/main" val="1167577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title"/>
          </p:nvPr>
        </p:nvSpPr>
        <p:spPr>
          <a:xfrm>
            <a:off x="228600" y="76200"/>
            <a:ext cx="8915400" cy="1143000"/>
          </a:xfrm>
        </p:spPr>
        <p:txBody>
          <a:bodyPr/>
          <a:lstStyle/>
          <a:p>
            <a:r>
              <a:rPr lang="ar-SA" sz="3600"/>
              <a:t>العوامل المؤثرة فى درجة اللامركزية فى تفويض السلطة</a:t>
            </a:r>
            <a:endParaRPr lang="en-US" sz="3600"/>
          </a:p>
        </p:txBody>
      </p:sp>
      <p:sp>
        <p:nvSpPr>
          <p:cNvPr id="102405" name="Rectangle 5"/>
          <p:cNvSpPr>
            <a:spLocks noGrp="1" noChangeArrowheads="1"/>
          </p:cNvSpPr>
          <p:nvPr>
            <p:ph type="body" idx="1"/>
          </p:nvPr>
        </p:nvSpPr>
        <p:spPr>
          <a:xfrm>
            <a:off x="838200" y="1905000"/>
            <a:ext cx="7772400" cy="4495800"/>
          </a:xfrm>
        </p:spPr>
        <p:txBody>
          <a:bodyPr/>
          <a:lstStyle/>
          <a:p>
            <a:r>
              <a:rPr lang="ar-SA">
                <a:effectLst/>
              </a:rPr>
              <a:t>تاريخ المؤسسة0</a:t>
            </a:r>
            <a:endParaRPr lang="en-US">
              <a:effectLst/>
            </a:endParaRPr>
          </a:p>
          <a:p>
            <a:r>
              <a:rPr lang="ar-SA">
                <a:effectLst/>
              </a:rPr>
              <a:t>فلسفة الإدارة0</a:t>
            </a:r>
            <a:endParaRPr lang="en-US">
              <a:effectLst/>
            </a:endParaRPr>
          </a:p>
          <a:p>
            <a:r>
              <a:rPr lang="ar-SA">
                <a:effectLst/>
              </a:rPr>
              <a:t>الرغبة فى الإستقلالية0</a:t>
            </a:r>
            <a:endParaRPr lang="en-US">
              <a:effectLst/>
            </a:endParaRPr>
          </a:p>
          <a:p>
            <a:r>
              <a:rPr lang="ar-SA">
                <a:effectLst/>
              </a:rPr>
              <a:t>توافر المديرين الموهوبين0</a:t>
            </a:r>
            <a:endParaRPr lang="en-US">
              <a:effectLst/>
            </a:endParaRPr>
          </a:p>
        </p:txBody>
      </p:sp>
      <p:pic>
        <p:nvPicPr>
          <p:cNvPr id="102406" name="Picture 6" descr="bd0493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962400"/>
            <a:ext cx="2743200" cy="249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955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title"/>
          </p:nvPr>
        </p:nvSpPr>
        <p:spPr>
          <a:xfrm>
            <a:off x="228600" y="76200"/>
            <a:ext cx="8915400" cy="1143000"/>
          </a:xfrm>
        </p:spPr>
        <p:txBody>
          <a:bodyPr/>
          <a:lstStyle/>
          <a:p>
            <a:r>
              <a:rPr lang="ar-SA" sz="3600"/>
              <a:t>العوامل المؤثرة فى درجة اللامركزية فى تفويض السلطة</a:t>
            </a:r>
            <a:endParaRPr lang="en-US" sz="3600"/>
          </a:p>
        </p:txBody>
      </p:sp>
      <p:sp>
        <p:nvSpPr>
          <p:cNvPr id="104453" name="Rectangle 5"/>
          <p:cNvSpPr>
            <a:spLocks noGrp="1" noChangeArrowheads="1"/>
          </p:cNvSpPr>
          <p:nvPr>
            <p:ph type="body" idx="1"/>
          </p:nvPr>
        </p:nvSpPr>
        <p:spPr>
          <a:xfrm>
            <a:off x="685800" y="1828800"/>
            <a:ext cx="7772400" cy="4495800"/>
          </a:xfrm>
        </p:spPr>
        <p:txBody>
          <a:bodyPr/>
          <a:lstStyle/>
          <a:p>
            <a:r>
              <a:rPr lang="ar-SA"/>
              <a:t>مرحلة التطوير فى أساليب التحكم0</a:t>
            </a:r>
            <a:endParaRPr lang="en-US"/>
          </a:p>
          <a:p>
            <a:r>
              <a:rPr lang="ar-SA"/>
              <a:t>الأداء اللامركزى0</a:t>
            </a:r>
            <a:endParaRPr lang="en-US"/>
          </a:p>
          <a:p>
            <a:r>
              <a:rPr lang="ar-SA"/>
              <a:t>ديناميكية العمل : سرعة التغيير0</a:t>
            </a:r>
            <a:endParaRPr lang="en-US"/>
          </a:p>
          <a:p>
            <a:r>
              <a:rPr lang="ar-SA"/>
              <a:t>التأثيرات البيئية0</a:t>
            </a:r>
            <a:endParaRPr lang="en-US"/>
          </a:p>
        </p:txBody>
      </p:sp>
      <p:pic>
        <p:nvPicPr>
          <p:cNvPr id="104454" name="Picture 6" descr="bd06482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5029200"/>
            <a:ext cx="29591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287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543800" cy="3429000"/>
          </a:xfrm>
        </p:spPr>
        <p:txBody>
          <a:bodyPr/>
          <a:lstStyle/>
          <a:p>
            <a:pPr algn="ctr"/>
            <a:r>
              <a:rPr lang="ar-EG" b="1" dirty="0">
                <a:latin typeface="Arabic Typesetting" pitchFamily="66" charset="-78"/>
                <a:cs typeface="Arabic Typesetting" pitchFamily="66" charset="-78"/>
              </a:rPr>
              <a:t>قسم الإدارة الرياضية والترويح</a:t>
            </a:r>
            <a:br>
              <a:rPr lang="ar-EG" b="1" dirty="0">
                <a:latin typeface="Arabic Typesetting" pitchFamily="66" charset="-78"/>
                <a:cs typeface="Arabic Typesetting" pitchFamily="66" charset="-78"/>
              </a:rPr>
            </a:br>
            <a:r>
              <a:rPr lang="ar-EG" b="1" dirty="0">
                <a:latin typeface="Arabic Typesetting" pitchFamily="66" charset="-78"/>
                <a:cs typeface="Arabic Typesetting" pitchFamily="66" charset="-78"/>
              </a:rPr>
              <a:t>الفرقة </a:t>
            </a:r>
            <a:r>
              <a:rPr lang="ar-EG" b="1" dirty="0" smtClean="0">
                <a:latin typeface="Arabic Typesetting" pitchFamily="66" charset="-78"/>
                <a:cs typeface="Arabic Typesetting" pitchFamily="66" charset="-78"/>
              </a:rPr>
              <a:t>الرابعة-  مقرر </a:t>
            </a:r>
            <a:br>
              <a:rPr lang="ar-EG" b="1" dirty="0" smtClean="0">
                <a:latin typeface="Arabic Typesetting" pitchFamily="66" charset="-78"/>
                <a:cs typeface="Arabic Typesetting" pitchFamily="66" charset="-78"/>
              </a:rPr>
            </a:br>
            <a:r>
              <a:rPr lang="ar-EG" b="1" dirty="0" smtClean="0">
                <a:latin typeface="Arabic Typesetting" pitchFamily="66" charset="-78"/>
                <a:cs typeface="Arabic Typesetting" pitchFamily="66" charset="-78"/>
              </a:rPr>
              <a:t>الأسس العلمية للإدارة الرياضية 2</a:t>
            </a:r>
            <a:endParaRPr lang="ar-EG" dirty="0"/>
          </a:p>
        </p:txBody>
      </p:sp>
    </p:spTree>
    <p:custDataLst>
      <p:tags r:id="rId1"/>
    </p:custDataLst>
    <p:extLst>
      <p:ext uri="{BB962C8B-B14F-4D97-AF65-F5344CB8AC3E}">
        <p14:creationId xmlns:p14="http://schemas.microsoft.com/office/powerpoint/2010/main" val="3600135311"/>
      </p:ext>
    </p:extLst>
  </p:cSld>
  <p:clrMapOvr>
    <a:masterClrMapping/>
  </p:clrMapOvr>
  <mc:AlternateContent xmlns:mc="http://schemas.openxmlformats.org/markup-compatibility/2006" xmlns:p14="http://schemas.microsoft.com/office/powerpoint/2010/main">
    <mc:Choice Requires="p14">
      <p:transition spd="slow" p14:dur="2000" advTm="5696"/>
    </mc:Choice>
    <mc:Fallback xmlns="">
      <p:transition spd="slow" advTm="56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dirty="0" smtClean="0"/>
              <a:t>النهاية </a:t>
            </a:r>
            <a:endParaRPr lang="en-US" dirty="0"/>
          </a:p>
        </p:txBody>
      </p:sp>
      <p:sp>
        <p:nvSpPr>
          <p:cNvPr id="3" name="Content Placeholder 2"/>
          <p:cNvSpPr>
            <a:spLocks noGrp="1"/>
          </p:cNvSpPr>
          <p:nvPr>
            <p:ph idx="1"/>
          </p:nvPr>
        </p:nvSpPr>
        <p:spPr/>
        <p:txBody>
          <a:bodyPr/>
          <a:lstStyle/>
          <a:p>
            <a:r>
              <a:rPr lang="ar-EG" dirty="0" smtClean="0"/>
              <a:t>المادة العلمية تحت مسؤلية أستاذ المقرر ودون أدنى مسؤلية عن الكلية أو الجامعة .</a:t>
            </a:r>
            <a:endParaRPr lang="en-US" dirty="0"/>
          </a:p>
        </p:txBody>
      </p:sp>
    </p:spTree>
    <p:extLst>
      <p:ext uri="{BB962C8B-B14F-4D97-AF65-F5344CB8AC3E}">
        <p14:creationId xmlns:p14="http://schemas.microsoft.com/office/powerpoint/2010/main" val="3719238535"/>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7620000" cy="1143000"/>
          </a:xfrm>
        </p:spPr>
        <p:txBody>
          <a:bodyPr/>
          <a:lstStyle/>
          <a:p>
            <a:pPr algn="ctr"/>
            <a:r>
              <a:rPr lang="ar-EG" sz="7200" b="1" dirty="0" smtClean="0">
                <a:latin typeface="Arabic Typesetting" pitchFamily="66" charset="-78"/>
                <a:cs typeface="Arabic Typesetting" pitchFamily="66" charset="-78"/>
              </a:rPr>
              <a:t>تحت إشراف</a:t>
            </a:r>
            <a:endParaRPr lang="ar-EG" sz="7200" b="1" dirty="0">
              <a:latin typeface="Arabic Typesetting" pitchFamily="66" charset="-78"/>
              <a:cs typeface="Arabic Typesetting" pitchFamily="66" charset="-78"/>
            </a:endParaRPr>
          </a:p>
        </p:txBody>
      </p:sp>
      <p:sp>
        <p:nvSpPr>
          <p:cNvPr id="3" name="Content Placeholder 2"/>
          <p:cNvSpPr>
            <a:spLocks noGrp="1"/>
          </p:cNvSpPr>
          <p:nvPr>
            <p:ph idx="1"/>
          </p:nvPr>
        </p:nvSpPr>
        <p:spPr>
          <a:xfrm>
            <a:off x="533400" y="2286000"/>
            <a:ext cx="7620000" cy="3733800"/>
          </a:xfrm>
        </p:spPr>
        <p:txBody>
          <a:bodyPr>
            <a:normAutofit/>
          </a:bodyPr>
          <a:lstStyle/>
          <a:p>
            <a:pPr marL="114300" indent="0" algn="ctr">
              <a:buNone/>
            </a:pPr>
            <a:endParaRPr lang="ar-EG" sz="5400" b="1" dirty="0" smtClean="0">
              <a:latin typeface="Arabic Typesetting" pitchFamily="66" charset="-78"/>
              <a:cs typeface="Arabic Typesetting" pitchFamily="66" charset="-78"/>
            </a:endParaRPr>
          </a:p>
          <a:p>
            <a:pPr marL="114300" indent="0" algn="ctr">
              <a:buNone/>
            </a:pPr>
            <a:endParaRPr lang="ar-EG" sz="5400" b="1" dirty="0">
              <a:latin typeface="Arabic Typesetting" pitchFamily="66" charset="-78"/>
              <a:cs typeface="Arabic Typesetting" pitchFamily="66" charset="-78"/>
            </a:endParaRPr>
          </a:p>
          <a:p>
            <a:pPr marL="114300" indent="0" algn="ctr">
              <a:buNone/>
            </a:pPr>
            <a:r>
              <a:rPr lang="ar-EG" sz="5400" b="1" dirty="0" smtClean="0">
                <a:latin typeface="Arabic Typesetting" pitchFamily="66" charset="-78"/>
                <a:cs typeface="Arabic Typesetting" pitchFamily="66" charset="-78"/>
              </a:rPr>
              <a:t>د/ محمد أحمد منصور</a:t>
            </a:r>
          </a:p>
        </p:txBody>
      </p:sp>
      <p:pic>
        <p:nvPicPr>
          <p:cNvPr id="1027" name="Picture 3" descr="C:\Users\EL WASEET\Desktop\IMG-20190413-WA00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9220" y="2362200"/>
            <a:ext cx="2133601" cy="18669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20297774"/>
      </p:ext>
    </p:extLst>
  </p:cSld>
  <p:clrMapOvr>
    <a:masterClrMapping/>
  </p:clrMapOvr>
  <mc:AlternateContent xmlns:mc="http://schemas.openxmlformats.org/markup-compatibility/2006" xmlns:p14="http://schemas.microsoft.com/office/powerpoint/2010/main">
    <mc:Choice Requires="p14">
      <p:transition spd="slow" p14:dur="2000" advTm="5636"/>
    </mc:Choice>
    <mc:Fallback xmlns="">
      <p:transition spd="slow" advTm="56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Grp="1" noChangeArrowheads="1"/>
          </p:cNvSpPr>
          <p:nvPr>
            <p:ph type="title"/>
          </p:nvPr>
        </p:nvSpPr>
        <p:spPr/>
        <p:txBody>
          <a:bodyPr/>
          <a:lstStyle/>
          <a:p>
            <a:r>
              <a:rPr lang="ar-SA"/>
              <a:t>مبادىء تفويض السلطة</a:t>
            </a:r>
            <a:endParaRPr lang="en-US"/>
          </a:p>
        </p:txBody>
      </p:sp>
      <p:sp>
        <p:nvSpPr>
          <p:cNvPr id="90117" name="Rectangle 5"/>
          <p:cNvSpPr>
            <a:spLocks noGrp="1" noChangeArrowheads="1"/>
          </p:cNvSpPr>
          <p:nvPr>
            <p:ph type="body" idx="1"/>
          </p:nvPr>
        </p:nvSpPr>
        <p:spPr/>
        <p:txBody>
          <a:bodyPr/>
          <a:lstStyle/>
          <a:p>
            <a:pPr marL="533400" indent="-533400">
              <a:buFont typeface="Wingdings" pitchFamily="2" charset="2"/>
              <a:buAutoNum type="arabicPeriod"/>
            </a:pPr>
            <a:r>
              <a:rPr lang="ar-SA" sz="2800"/>
              <a:t>مبدأ التفويض وفقاً للنتائج المتوقعة0</a:t>
            </a:r>
            <a:endParaRPr lang="en-US" sz="2800"/>
          </a:p>
          <a:p>
            <a:pPr marL="533400" indent="-533400">
              <a:buFont typeface="Wingdings" pitchFamily="2" charset="2"/>
              <a:buAutoNum type="arabicPeriod"/>
            </a:pPr>
            <a:r>
              <a:rPr lang="ar-SA" sz="2800"/>
              <a:t>مبدأ التعريف الوظيفى0</a:t>
            </a:r>
            <a:endParaRPr lang="en-US" sz="2800"/>
          </a:p>
          <a:p>
            <a:pPr marL="533400" indent="-533400">
              <a:buFont typeface="Wingdings" pitchFamily="2" charset="2"/>
              <a:buAutoNum type="arabicPeriod"/>
            </a:pPr>
            <a:r>
              <a:rPr lang="ar-SA" sz="2800"/>
              <a:t>تعريف التدرج                       </a:t>
            </a:r>
            <a:r>
              <a:rPr lang="en-US" sz="2800"/>
              <a:t>Scalar definition </a:t>
            </a:r>
          </a:p>
          <a:p>
            <a:pPr marL="533400" indent="-533400">
              <a:buFont typeface="Wingdings" pitchFamily="2" charset="2"/>
              <a:buAutoNum type="arabicPeriod"/>
            </a:pPr>
            <a:r>
              <a:rPr lang="ar-SA" sz="2800"/>
              <a:t>مبدأ مستوى السلطة0</a:t>
            </a:r>
            <a:endParaRPr lang="en-US" sz="2800"/>
          </a:p>
          <a:p>
            <a:pPr marL="533400" indent="-533400">
              <a:buFont typeface="Wingdings" pitchFamily="2" charset="2"/>
              <a:buAutoNum type="arabicPeriod"/>
            </a:pPr>
            <a:r>
              <a:rPr lang="ar-SA" sz="2800"/>
              <a:t>مبدأ وحدة الأمر</a:t>
            </a:r>
            <a:endParaRPr lang="en-US" sz="2800"/>
          </a:p>
          <a:p>
            <a:pPr marL="533400" indent="-533400">
              <a:buFont typeface="Wingdings" pitchFamily="2" charset="2"/>
              <a:buAutoNum type="arabicPeriod"/>
            </a:pPr>
            <a:r>
              <a:rPr lang="ar-SA" sz="2800"/>
              <a:t>مبدأ المسئولية المطلقة0</a:t>
            </a:r>
            <a:endParaRPr lang="en-US" sz="2800"/>
          </a:p>
          <a:p>
            <a:pPr marL="533400" indent="-533400">
              <a:buFont typeface="Wingdings" pitchFamily="2" charset="2"/>
              <a:buAutoNum type="arabicPeriod"/>
            </a:pPr>
            <a:r>
              <a:rPr lang="ar-SA" sz="2800"/>
              <a:t>مبدأ ثنائية السلطة والمسئولية 0</a:t>
            </a:r>
            <a:endParaRPr lang="en-US" sz="2800"/>
          </a:p>
          <a:p>
            <a:pPr marL="533400" indent="-533400">
              <a:buFont typeface="Wingdings" pitchFamily="2" charset="2"/>
              <a:buAutoNum type="arabicPeriod"/>
            </a:pPr>
            <a:endParaRPr lang="en-US" sz="2800"/>
          </a:p>
        </p:txBody>
      </p:sp>
    </p:spTree>
    <p:extLst>
      <p:ext uri="{BB962C8B-B14F-4D97-AF65-F5344CB8AC3E}">
        <p14:creationId xmlns:p14="http://schemas.microsoft.com/office/powerpoint/2010/main" val="3869172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228600" y="76200"/>
            <a:ext cx="8534400" cy="1143000"/>
          </a:xfrm>
        </p:spPr>
        <p:txBody>
          <a:bodyPr/>
          <a:lstStyle/>
          <a:p>
            <a:pPr marL="566738" indent="-566738"/>
            <a:r>
              <a:rPr lang="ar-SA" sz="3600"/>
              <a:t>1- مبدأ التفويض وفقاً للنتائج المتوقعة</a:t>
            </a:r>
            <a:endParaRPr lang="en-US" sz="3600"/>
          </a:p>
        </p:txBody>
      </p:sp>
      <p:sp>
        <p:nvSpPr>
          <p:cNvPr id="91139" name="Rectangle 3"/>
          <p:cNvSpPr>
            <a:spLocks noGrp="1" noChangeArrowheads="1"/>
          </p:cNvSpPr>
          <p:nvPr>
            <p:ph type="body" idx="1"/>
          </p:nvPr>
        </p:nvSpPr>
        <p:spPr>
          <a:xfrm>
            <a:off x="838200" y="1600200"/>
            <a:ext cx="7772400" cy="4495800"/>
          </a:xfrm>
        </p:spPr>
        <p:txBody>
          <a:bodyPr/>
          <a:lstStyle/>
          <a:p>
            <a:pPr eaLnBrk="0" hangingPunct="0">
              <a:spcBef>
                <a:spcPct val="0"/>
              </a:spcBef>
              <a:buFont typeface="Wingdings" pitchFamily="2" charset="2"/>
              <a:buNone/>
            </a:pPr>
            <a:endParaRPr lang="en-US" sz="1600"/>
          </a:p>
          <a:p>
            <a:pPr eaLnBrk="0" hangingPunct="0">
              <a:spcBef>
                <a:spcPct val="0"/>
              </a:spcBef>
              <a:buFont typeface="Wingdings" pitchFamily="2" charset="2"/>
              <a:buNone/>
            </a:pPr>
            <a:r>
              <a:rPr lang="ar-SA"/>
              <a:t>    يجب أن يتم تفويض السلطة للمدير  بطريقة ملائمة لضمان القدرة على تحقيق النتائج المتوقعة0</a:t>
            </a:r>
            <a:endParaRPr lang="en-US"/>
          </a:p>
        </p:txBody>
      </p:sp>
      <p:pic>
        <p:nvPicPr>
          <p:cNvPr id="91144" name="Picture 8" descr="pe01599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0" y="4419600"/>
            <a:ext cx="1843088" cy="2055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530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228600" y="76200"/>
            <a:ext cx="8305800" cy="1143000"/>
          </a:xfrm>
        </p:spPr>
        <p:txBody>
          <a:bodyPr/>
          <a:lstStyle/>
          <a:p>
            <a:r>
              <a:rPr lang="ar-SA"/>
              <a:t>2- مبدأ التعريف الوظيفى</a:t>
            </a:r>
            <a:endParaRPr lang="en-US"/>
          </a:p>
        </p:txBody>
      </p:sp>
      <p:sp>
        <p:nvSpPr>
          <p:cNvPr id="135171" name="Rectangle 3"/>
          <p:cNvSpPr>
            <a:spLocks noGrp="1" noChangeArrowheads="1"/>
          </p:cNvSpPr>
          <p:nvPr>
            <p:ph type="body" idx="1"/>
          </p:nvPr>
        </p:nvSpPr>
        <p:spPr>
          <a:xfrm>
            <a:off x="838200" y="1600200"/>
            <a:ext cx="7772400" cy="4495800"/>
          </a:xfrm>
        </p:spPr>
        <p:txBody>
          <a:bodyPr/>
          <a:lstStyle/>
          <a:p>
            <a:pPr>
              <a:buFont typeface="Wingdings" pitchFamily="2" charset="2"/>
              <a:buNone/>
            </a:pPr>
            <a:endParaRPr lang="en-US" sz="1600">
              <a:effectLst/>
            </a:endParaRPr>
          </a:p>
          <a:p>
            <a:pPr>
              <a:buFont typeface="Wingdings" pitchFamily="2" charset="2"/>
              <a:buNone/>
            </a:pPr>
            <a:r>
              <a:rPr lang="ar-SA">
                <a:effectLst/>
              </a:rPr>
              <a:t>    يجب تجميع الأنشطة لتسهيل إنجاز وتحقيق الأهداف من أجل تطوير التقسيمات الوظيفية0</a:t>
            </a:r>
            <a:endParaRPr lang="en-US">
              <a:effectLst/>
            </a:endParaRPr>
          </a:p>
        </p:txBody>
      </p:sp>
      <p:pic>
        <p:nvPicPr>
          <p:cNvPr id="135172" name="Picture 4" descr="bd06142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1413" y="4572000"/>
            <a:ext cx="1779587"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1226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228600" y="76200"/>
            <a:ext cx="8305800" cy="1143000"/>
          </a:xfrm>
        </p:spPr>
        <p:txBody>
          <a:bodyPr/>
          <a:lstStyle/>
          <a:p>
            <a:r>
              <a:rPr lang="ar-SA"/>
              <a:t>3- تعريف التدرج</a:t>
            </a:r>
            <a:endParaRPr lang="en-US"/>
          </a:p>
        </p:txBody>
      </p:sp>
      <p:sp>
        <p:nvSpPr>
          <p:cNvPr id="137219" name="Rectangle 3"/>
          <p:cNvSpPr>
            <a:spLocks noGrp="1" noChangeArrowheads="1"/>
          </p:cNvSpPr>
          <p:nvPr>
            <p:ph type="body" idx="1"/>
          </p:nvPr>
        </p:nvSpPr>
        <p:spPr/>
        <p:txBody>
          <a:bodyPr/>
          <a:lstStyle/>
          <a:p>
            <a:pPr>
              <a:buFont typeface="Wingdings" pitchFamily="2" charset="2"/>
              <a:buNone/>
            </a:pPr>
            <a:endParaRPr lang="en-US" sz="1000"/>
          </a:p>
          <a:p>
            <a:pPr>
              <a:buFont typeface="Wingdings" pitchFamily="2" charset="2"/>
              <a:buNone/>
            </a:pPr>
            <a:r>
              <a:rPr lang="ar-SA"/>
              <a:t>    يرجع مبدأ التدرج إلى سلسلة علاقات السلطة المباشرة من المدير إلى المرؤوس فى جميع أنحاء المؤسسة0 فكلما كان خط السلطة موضح من الإدارة العليا لكل المرؤوسين فى جميع المراكز كلما كانت القرارات مسئولة والإتصالات فى المؤسسة ذات فاعلية0</a:t>
            </a:r>
            <a:endParaRPr lang="en-US"/>
          </a:p>
        </p:txBody>
      </p:sp>
      <p:pic>
        <p:nvPicPr>
          <p:cNvPr id="137220" name="Picture 4" descr="pe01709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5105400"/>
            <a:ext cx="16002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15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0"/>
            <a:ext cx="7772400" cy="1143000"/>
          </a:xfrm>
        </p:spPr>
        <p:txBody>
          <a:bodyPr/>
          <a:lstStyle/>
          <a:p>
            <a:r>
              <a:rPr lang="ar-SA"/>
              <a:t>4- مبدأ مستوى السلطة</a:t>
            </a:r>
            <a:endParaRPr lang="en-US"/>
          </a:p>
        </p:txBody>
      </p:sp>
      <p:sp>
        <p:nvSpPr>
          <p:cNvPr id="93187" name="Rectangle 3"/>
          <p:cNvSpPr>
            <a:spLocks noGrp="1" noChangeArrowheads="1"/>
          </p:cNvSpPr>
          <p:nvPr>
            <p:ph type="body" idx="1"/>
          </p:nvPr>
        </p:nvSpPr>
        <p:spPr>
          <a:xfrm>
            <a:off x="685800" y="1600200"/>
            <a:ext cx="8001000" cy="4495800"/>
          </a:xfrm>
        </p:spPr>
        <p:txBody>
          <a:bodyPr/>
          <a:lstStyle/>
          <a:p>
            <a:pPr algn="ctr" eaLnBrk="0" hangingPunct="0">
              <a:spcBef>
                <a:spcPct val="0"/>
              </a:spcBef>
              <a:buFont typeface="Wingdings" pitchFamily="2" charset="2"/>
              <a:buNone/>
            </a:pPr>
            <a:endParaRPr lang="en-US" sz="1600">
              <a:effectLst/>
            </a:endParaRPr>
          </a:p>
          <a:p>
            <a:pPr eaLnBrk="0" hangingPunct="0">
              <a:spcBef>
                <a:spcPct val="0"/>
              </a:spcBef>
              <a:buFont typeface="Wingdings" pitchFamily="2" charset="2"/>
              <a:buNone/>
            </a:pPr>
            <a:r>
              <a:rPr lang="ar-SA">
                <a:effectLst/>
              </a:rPr>
              <a:t>    فيما يتعلق بكفاءة القرارات الخاصة بالأفراد ، فإنه يتم عملها بواسطتهم وليس بواسطة إرجاعها إلى أعلى الهيكل التنظيمى فى المؤسسة (الإدارة العليا) 0</a:t>
            </a:r>
            <a:endParaRPr lang="en-US">
              <a:effectLst/>
            </a:endParaRPr>
          </a:p>
        </p:txBody>
      </p:sp>
      <p:pic>
        <p:nvPicPr>
          <p:cNvPr id="93188" name="Picture 4" descr="pe0175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4386263"/>
            <a:ext cx="2493963" cy="2471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68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ar-SA"/>
              <a:t>5- مبدأ وحدة الأمر</a:t>
            </a:r>
            <a:endParaRPr lang="en-US"/>
          </a:p>
        </p:txBody>
      </p:sp>
      <p:sp>
        <p:nvSpPr>
          <p:cNvPr id="139267" name="Rectangle 3"/>
          <p:cNvSpPr>
            <a:spLocks noGrp="1" noChangeArrowheads="1"/>
          </p:cNvSpPr>
          <p:nvPr>
            <p:ph type="body" idx="1"/>
          </p:nvPr>
        </p:nvSpPr>
        <p:spPr/>
        <p:txBody>
          <a:bodyPr/>
          <a:lstStyle/>
          <a:p>
            <a:pPr algn="ctr">
              <a:buFont typeface="Wingdings" pitchFamily="2" charset="2"/>
              <a:buNone/>
            </a:pPr>
            <a:endParaRPr lang="en-US" sz="1600">
              <a:effectLst/>
            </a:endParaRPr>
          </a:p>
          <a:p>
            <a:pPr>
              <a:buFont typeface="Wingdings" pitchFamily="2" charset="2"/>
              <a:buNone/>
            </a:pPr>
            <a:r>
              <a:rPr lang="ar-SA">
                <a:effectLst/>
              </a:rPr>
              <a:t>   كلما كان للفرد علاقة تقريرية كاملة بمدير واحد فقط كلما قلت مشاكل الصراعات والنزاعات0</a:t>
            </a:r>
            <a:endParaRPr lang="en-US">
              <a:effectLst/>
            </a:endParaRPr>
          </a:p>
        </p:txBody>
      </p:sp>
      <p:pic>
        <p:nvPicPr>
          <p:cNvPr id="139268" name="Picture 4" descr="bd05369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4191000"/>
            <a:ext cx="2509838" cy="2243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88421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6"/>
</p:tagLst>
</file>

<file path=ppt/tags/tag2.xml><?xml version="1.0" encoding="utf-8"?>
<p:tagLst xmlns:a="http://schemas.openxmlformats.org/drawingml/2006/main" xmlns:r="http://schemas.openxmlformats.org/officeDocument/2006/relationships" xmlns:p="http://schemas.openxmlformats.org/presentationml/2006/main">
  <p:tag name="TIMING" val="|0"/>
</p:tagLst>
</file>

<file path=ppt/tags/tag3.xml><?xml version="1.0" encoding="utf-8"?>
<p:tagLst xmlns:a="http://schemas.openxmlformats.org/drawingml/2006/main" xmlns:r="http://schemas.openxmlformats.org/officeDocument/2006/relationships" xmlns:p="http://schemas.openxmlformats.org/presentationml/2006/main">
  <p:tag name="TIMING" val="|0|1.9"/>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1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4.xml><?xml version="1.0" encoding="utf-8"?>
<a:theme xmlns:a="http://schemas.openxmlformats.org/drawingml/2006/main" name="2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5.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Tahoma"/>
      </a:majorFont>
      <a:minorFont>
        <a:latin typeface="Comic Sans MS"/>
        <a:ea typeface=""/>
        <a:cs typeface="Mudir M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3109</Words>
  <Application>Microsoft Office PowerPoint</Application>
  <PresentationFormat>On-screen Show (4:3)</PresentationFormat>
  <Paragraphs>218</Paragraphs>
  <Slides>20</Slides>
  <Notes>16</Notes>
  <HiddenSlides>0</HiddenSlides>
  <MMClips>0</MMClips>
  <ScaleCrop>false</ScaleCrop>
  <HeadingPairs>
    <vt:vector size="4" baseType="variant">
      <vt:variant>
        <vt:lpstr>Theme</vt:lpstr>
      </vt:variant>
      <vt:variant>
        <vt:i4>6</vt:i4>
      </vt:variant>
      <vt:variant>
        <vt:lpstr>Slide Titles</vt:lpstr>
      </vt:variant>
      <vt:variant>
        <vt:i4>20</vt:i4>
      </vt:variant>
    </vt:vector>
  </HeadingPairs>
  <TitlesOfParts>
    <vt:vector size="26" baseType="lpstr">
      <vt:lpstr>Office Theme</vt:lpstr>
      <vt:lpstr>Adjacency</vt:lpstr>
      <vt:lpstr>1_Adjacency</vt:lpstr>
      <vt:lpstr>2_Adjacency</vt:lpstr>
      <vt:lpstr>Whirlpool</vt:lpstr>
      <vt:lpstr>Trek</vt:lpstr>
      <vt:lpstr>         جامعة بنها كلية التربية الرياضية للبنين </vt:lpstr>
      <vt:lpstr>قسم الإدارة الرياضية والترويح الفرقة الرابعة-  مقرر  الأسس العلمية للإدارة الرياضية 2</vt:lpstr>
      <vt:lpstr>تحت إشراف</vt:lpstr>
      <vt:lpstr>مبادىء تفويض السلطة</vt:lpstr>
      <vt:lpstr>1- مبدأ التفويض وفقاً للنتائج المتوقعة</vt:lpstr>
      <vt:lpstr>2- مبدأ التعريف الوظيفى</vt:lpstr>
      <vt:lpstr>3- تعريف التدرج</vt:lpstr>
      <vt:lpstr>4- مبدأ مستوى السلطة</vt:lpstr>
      <vt:lpstr>5- مبدأ وحدة الأمر</vt:lpstr>
      <vt:lpstr>6- مبدأ المسئولية المطلقة</vt:lpstr>
      <vt:lpstr>مبدأ ثنائية السلطة والمسئولية</vt:lpstr>
      <vt:lpstr>فن تفويض السلطة</vt:lpstr>
      <vt:lpstr>معارضة تفويض السلطة</vt:lpstr>
      <vt:lpstr>وضع الدوافع فى غير مواضعها</vt:lpstr>
      <vt:lpstr>تجنب إنعكاس تفويض السلطة</vt:lpstr>
      <vt:lpstr>التغلب على مقاومة المسئولية</vt:lpstr>
      <vt:lpstr>العوامل المؤثرة فى درجة اللامركزية فى تفويض السلطة</vt:lpstr>
      <vt:lpstr>العوامل المؤثرة فى درجة اللامركزية فى تفويض السلطة</vt:lpstr>
      <vt:lpstr>العوامل المؤثرة فى درجة اللامركزية فى تفويض السلطة</vt:lpstr>
      <vt:lpstr>النهاية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للبنين</dc:title>
  <dc:creator>EL WASEET</dc:creator>
  <cp:lastModifiedBy>pc</cp:lastModifiedBy>
  <cp:revision>12</cp:revision>
  <dcterms:created xsi:type="dcterms:W3CDTF">2006-08-16T00:00:00Z</dcterms:created>
  <dcterms:modified xsi:type="dcterms:W3CDTF">2020-03-31T07:28:59Z</dcterms:modified>
</cp:coreProperties>
</file>