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708" r:id="rId5"/>
    <p:sldMasterId id="2147483720" r:id="rId6"/>
  </p:sldMasterIdLst>
  <p:notesMasterIdLst>
    <p:notesMasterId r:id="rId27"/>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238"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1610B-FC1F-47E6-B42E-E1C47A1DA844}" type="datetimeFigureOut">
              <a:rPr lang="en-US" smtClean="0"/>
              <a:t>31-Mar-20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F7FE6-8145-4F3D-A5CE-660275236EAD}" type="slidenum">
              <a:rPr lang="en-US" smtClean="0"/>
              <a:t>‹#›</a:t>
            </a:fld>
            <a:endParaRPr lang="en-US"/>
          </a:p>
        </p:txBody>
      </p:sp>
    </p:spTree>
    <p:extLst>
      <p:ext uri="{BB962C8B-B14F-4D97-AF65-F5344CB8AC3E}">
        <p14:creationId xmlns:p14="http://schemas.microsoft.com/office/powerpoint/2010/main" val="282418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A1115EBD-C060-473A-95CF-F7B4E846759A}" type="slidenum">
              <a:rPr lang="ar-SA">
                <a:solidFill>
                  <a:prstClr val="black"/>
                </a:solidFill>
              </a:rPr>
              <a:pPr/>
              <a:t>4</a:t>
            </a:fld>
            <a:endParaRPr lang="en-US">
              <a:solidFill>
                <a:prstClr val="black"/>
              </a:solidFill>
            </a:endParaRPr>
          </a:p>
        </p:txBody>
      </p:sp>
      <p:sp>
        <p:nvSpPr>
          <p:cNvPr id="111618" name="Rectangle 2"/>
          <p:cNvSpPr>
            <a:spLocks noGrp="1" noRot="1" noChangeAspect="1" noChangeArrowheads="1" noTextEdit="1"/>
          </p:cNvSpPr>
          <p:nvPr>
            <p:ph type="sldImg"/>
          </p:nvPr>
        </p:nvSpPr>
        <p:spPr>
          <a:xfrm>
            <a:off x="1143000" y="685800"/>
            <a:ext cx="4572000" cy="3429000"/>
          </a:xfrm>
          <a:ln/>
        </p:spPr>
      </p:sp>
      <p:sp>
        <p:nvSpPr>
          <p:cNvPr id="111619" name="Rectangle 3"/>
          <p:cNvSpPr>
            <a:spLocks noGrp="1" noChangeArrowheads="1"/>
          </p:cNvSpPr>
          <p:nvPr>
            <p:ph type="body" idx="1"/>
          </p:nvPr>
        </p:nvSpPr>
        <p:spPr>
          <a:noFill/>
          <a:ln/>
        </p:spPr>
        <p:txBody>
          <a:bodyPr/>
          <a:lstStyle/>
          <a:p>
            <a:r>
              <a:rPr lang="en-GB"/>
              <a:t>Unless carefully recognized in practice, delegation may be ineffective, organization may fail, and the managerial process may be seriously impeded.</a:t>
            </a:r>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FD52095A-B06C-4B07-8063-947D39C7DDA0}" type="slidenum">
              <a:rPr lang="ar-SA">
                <a:solidFill>
                  <a:prstClr val="black"/>
                </a:solidFill>
              </a:rPr>
              <a:pPr/>
              <a:t>13</a:t>
            </a:fld>
            <a:endParaRPr lang="en-US">
              <a:solidFill>
                <a:prstClr val="black"/>
              </a:solidFill>
            </a:endParaRPr>
          </a:p>
        </p:txBody>
      </p:sp>
      <p:sp>
        <p:nvSpPr>
          <p:cNvPr id="49154" name="Rectangle 2"/>
          <p:cNvSpPr>
            <a:spLocks noGrp="1" noRot="1" noChangeAspect="1" noChangeArrowheads="1" noTextEdit="1"/>
          </p:cNvSpPr>
          <p:nvPr>
            <p:ph type="sldImg"/>
          </p:nvPr>
        </p:nvSpPr>
        <p:spPr>
          <a:xfrm>
            <a:off x="1143000" y="685800"/>
            <a:ext cx="4572000" cy="3429000"/>
          </a:xfrm>
          <a:ln/>
        </p:spPr>
      </p:sp>
      <p:sp>
        <p:nvSpPr>
          <p:cNvPr id="49155" name="Rectangle 3"/>
          <p:cNvSpPr>
            <a:spLocks noGrp="1" noChangeArrowheads="1"/>
          </p:cNvSpPr>
          <p:nvPr>
            <p:ph type="body" idx="1"/>
          </p:nvPr>
        </p:nvSpPr>
        <p:spPr>
          <a:noFill/>
          <a:ln/>
        </p:spPr>
        <p:txBody>
          <a:bodyPr/>
          <a:lstStyle/>
          <a:p>
            <a:r>
              <a:rPr lang="en-US"/>
              <a:t>Reluctance to delegate stems from several interrelated causes:</a:t>
            </a:r>
          </a:p>
          <a:p>
            <a:pPr>
              <a:buFontTx/>
              <a:buChar char="•"/>
            </a:pPr>
            <a:r>
              <a:rPr lang="en-US"/>
              <a:t>Doesn’t know how: poorly trained, inexperienced, and not prepared to manage. Delegating would risk losing what little control he still retains.</a:t>
            </a:r>
          </a:p>
          <a:p>
            <a:pPr>
              <a:buFontTx/>
              <a:buChar char="•"/>
            </a:pPr>
            <a:r>
              <a:rPr lang="en-US"/>
              <a:t>Can’t communicate: unsure of what he wants or how to express it. Information stays inside his head, and it simply takes too long to get it out. So he does the job himself.</a:t>
            </a:r>
          </a:p>
          <a:p>
            <a:pPr>
              <a:buFontTx/>
              <a:buChar char="•"/>
            </a:pPr>
            <a:r>
              <a:rPr lang="en-US"/>
              <a:t>Ego: skilled at the task and won’t delegate it. No one else can do it better, and he gains satisfaction from personally excelling at it. </a:t>
            </a:r>
          </a:p>
          <a:p>
            <a:pPr>
              <a:buFontTx/>
              <a:buChar char="•"/>
            </a:pPr>
            <a:r>
              <a:rPr lang="en-US"/>
              <a:t>Power: hoards authority and information as tools to wield influence and to protect self-interest.</a:t>
            </a:r>
          </a:p>
          <a:p>
            <a:pPr>
              <a:buFontTx/>
              <a:buChar char="•"/>
            </a:pPr>
            <a:r>
              <a:rPr lang="en-US"/>
              <a:t>Poor work habits: lacks vision and sense of priorities. Works on the wrong things and manages time poorly.</a:t>
            </a:r>
          </a:p>
          <a:p>
            <a:pPr>
              <a:buFontTx/>
              <a:buChar char="•"/>
            </a:pPr>
            <a:r>
              <a:rPr lang="en-US"/>
              <a:t>Insecurity: afraid to make demands, doesn’t trust others, or has an exaggerated sense of his own worth. </a:t>
            </a:r>
          </a:p>
          <a:p>
            <a:pPr>
              <a:buFontTx/>
              <a:buChar char="•"/>
            </a:pPr>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DD26C08-46FF-4230-933E-916C72C2320B}" type="slidenum">
              <a:rPr lang="ar-SA">
                <a:solidFill>
                  <a:prstClr val="black"/>
                </a:solidFill>
              </a:rPr>
              <a:pPr/>
              <a:t>14</a:t>
            </a:fld>
            <a:endParaRPr lang="en-US">
              <a:solidFill>
                <a:prstClr val="black"/>
              </a:solidFill>
            </a:endParaRPr>
          </a:p>
        </p:txBody>
      </p:sp>
      <p:sp>
        <p:nvSpPr>
          <p:cNvPr id="61442" name="Rectangle 2"/>
          <p:cNvSpPr>
            <a:spLocks noGrp="1" noRot="1" noChangeAspect="1" noChangeArrowheads="1" noTextEdit="1"/>
          </p:cNvSpPr>
          <p:nvPr>
            <p:ph type="sldImg"/>
          </p:nvPr>
        </p:nvSpPr>
        <p:spPr>
          <a:xfrm>
            <a:off x="1143000" y="685800"/>
            <a:ext cx="4572000" cy="3429000"/>
          </a:xfrm>
          <a:ln/>
        </p:spPr>
      </p:sp>
      <p:sp>
        <p:nvSpPr>
          <p:cNvPr id="61443" name="Rectangle 3"/>
          <p:cNvSpPr>
            <a:spLocks noGrp="1" noChangeArrowheads="1"/>
          </p:cNvSpPr>
          <p:nvPr>
            <p:ph type="body" idx="1"/>
          </p:nvPr>
        </p:nvSpPr>
        <p:spPr>
          <a:noFill/>
          <a:ln/>
        </p:spPr>
        <p:txBody>
          <a:bodyPr/>
          <a:lstStyle/>
          <a:p>
            <a:r>
              <a:rPr lang="en-GB"/>
              <a:t>Needs</a:t>
            </a:r>
          </a:p>
          <a:p>
            <a:r>
              <a:rPr lang="en-GB"/>
              <a:t>We act in certain ways from motivation to satisfy needs.  Usually we try to satisfy them in useful ways.  However, some folks become so obsessed with fulfilling their needs, they resort to negative behavior to satisfy them.</a:t>
            </a:r>
            <a:endParaRPr lang="en-US"/>
          </a:p>
          <a:p>
            <a:r>
              <a:rPr lang="en-GB"/>
              <a:t>In particular, needs for </a:t>
            </a:r>
            <a:r>
              <a:rPr lang="en-GB" i="1"/>
              <a:t>affiliation, achievement, and power </a:t>
            </a:r>
            <a:r>
              <a:rPr lang="en-GB"/>
              <a:t>often motivate people to excel, but some people do the wrong things to satisfy them.</a:t>
            </a:r>
            <a:endParaRPr lang="en-US"/>
          </a:p>
          <a:p>
            <a:r>
              <a:rPr lang="en-US"/>
              <a:t>Affiliation</a:t>
            </a:r>
          </a:p>
          <a:p>
            <a:r>
              <a:rPr lang="en-GB"/>
              <a:t>A supervisor obsessed with the need for affiliation.</a:t>
            </a:r>
            <a:endParaRPr lang="en-US"/>
          </a:p>
          <a:p>
            <a:r>
              <a:rPr lang="en-GB">
                <a:cs typeface="Times New Roman" pitchFamily="18" charset="0"/>
              </a:rPr>
              <a:t>wants to be liked, especially by subordinates. is reluctant to make demands or hold people accountable. gives in to whims to avoid rejection. neglects responsibilities to </a:t>
            </a:r>
            <a:r>
              <a:rPr lang="en-GB" i="1">
                <a:cs typeface="Times New Roman" pitchFamily="18" charset="0"/>
              </a:rPr>
              <a:t>help </a:t>
            </a:r>
            <a:r>
              <a:rPr lang="en-GB">
                <a:cs typeface="Times New Roman" pitchFamily="18" charset="0"/>
              </a:rPr>
              <a:t>others. reverses decisions for appeasement.</a:t>
            </a:r>
            <a:endParaRPr lang="en-GB"/>
          </a:p>
          <a:p>
            <a:r>
              <a:rPr lang="en-GB"/>
              <a:t>Achievement</a:t>
            </a:r>
          </a:p>
          <a:p>
            <a:r>
              <a:rPr lang="en-GB"/>
              <a:t>A supervisor driven by achievement</a:t>
            </a:r>
            <a:endParaRPr lang="en-US"/>
          </a:p>
          <a:p>
            <a:r>
              <a:rPr lang="en-GB">
                <a:cs typeface="Times New Roman" pitchFamily="18" charset="0"/>
              </a:rPr>
              <a:t>wants all work to be perfect.</a:t>
            </a:r>
            <a:endParaRPr lang="en-US">
              <a:cs typeface="Times New Roman" pitchFamily="18" charset="0"/>
            </a:endParaRPr>
          </a:p>
          <a:p>
            <a:r>
              <a:rPr lang="en-GB">
                <a:cs typeface="Times New Roman" pitchFamily="18" charset="0"/>
              </a:rPr>
              <a:t>does it himself to gain feedback and visibility. puts his stamp on everything and bottlenecks work. neglects subordinates to achieve personal success. becomes indispensable and works to exhaustion.</a:t>
            </a:r>
            <a:endParaRPr lang="en-GB"/>
          </a:p>
          <a:p>
            <a:r>
              <a:rPr lang="en-GB"/>
              <a:t>Power</a:t>
            </a:r>
          </a:p>
          <a:p>
            <a:r>
              <a:rPr lang="en-GB"/>
              <a:t>A supervisor seized with the need for power</a:t>
            </a:r>
            <a:endParaRPr lang="en-US"/>
          </a:p>
          <a:p>
            <a:r>
              <a:rPr lang="en-GB">
                <a:cs typeface="Times New Roman" pitchFamily="18" charset="0"/>
              </a:rPr>
              <a:t>spends time acquiring it-usually at the organization's expense. uses power as a weapon or reward.</a:t>
            </a:r>
            <a:endParaRPr lang="en-US">
              <a:cs typeface="Times New Roman" pitchFamily="18" charset="0"/>
            </a:endParaRPr>
          </a:p>
          <a:p>
            <a:r>
              <a:rPr lang="en-GB">
                <a:cs typeface="Times New Roman" pitchFamily="18" charset="0"/>
              </a:rPr>
              <a:t>micro-manages to maintain control. hoards information for self-protection. schemes to gain more power.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3533A4D-E9E6-42F8-968C-002C1FC7FC37}" type="slidenum">
              <a:rPr lang="ar-SA">
                <a:solidFill>
                  <a:prstClr val="black"/>
                </a:solidFill>
              </a:rPr>
              <a:pPr/>
              <a:t>15</a:t>
            </a:fld>
            <a:endParaRPr lang="en-US">
              <a:solidFill>
                <a:prstClr val="black"/>
              </a:solidFill>
            </a:endParaRPr>
          </a:p>
        </p:txBody>
      </p:sp>
      <p:sp>
        <p:nvSpPr>
          <p:cNvPr id="67586" name="Rectangle 2"/>
          <p:cNvSpPr>
            <a:spLocks noGrp="1" noRot="1" noChangeAspect="1" noChangeArrowheads="1" noTextEdit="1"/>
          </p:cNvSpPr>
          <p:nvPr>
            <p:ph type="sldImg"/>
          </p:nvPr>
        </p:nvSpPr>
        <p:spPr>
          <a:xfrm>
            <a:off x="1143000" y="685800"/>
            <a:ext cx="4572000" cy="3429000"/>
          </a:xfrm>
          <a:ln/>
        </p:spPr>
      </p:sp>
      <p:sp>
        <p:nvSpPr>
          <p:cNvPr id="67587" name="Rectangle 3"/>
          <p:cNvSpPr>
            <a:spLocks noGrp="1" noChangeArrowheads="1"/>
          </p:cNvSpPr>
          <p:nvPr>
            <p:ph type="body" idx="1"/>
          </p:nvPr>
        </p:nvSpPr>
        <p:spPr>
          <a:noFill/>
          <a:ln/>
        </p:spPr>
        <p:txBody>
          <a:bodyPr/>
          <a:lstStyle/>
          <a:p>
            <a:r>
              <a:rPr lang="en-GB">
                <a:cs typeface="Times New Roman" pitchFamily="18" charset="0"/>
              </a:rPr>
              <a:t>Reponsibility</a:t>
            </a:r>
          </a:p>
          <a:p>
            <a:r>
              <a:rPr lang="en-GB">
                <a:cs typeface="Times New Roman" pitchFamily="18" charset="0"/>
              </a:rPr>
              <a:t>Don't get stuck with a task because you're not sure who's responsible:</a:t>
            </a:r>
            <a:endParaRPr lang="en-US">
              <a:cs typeface="Times New Roman" pitchFamily="18" charset="0"/>
            </a:endParaRPr>
          </a:p>
          <a:p>
            <a:r>
              <a:rPr lang="en-GB">
                <a:cs typeface="Times New Roman" pitchFamily="18" charset="0"/>
              </a:rPr>
              <a:t>Know your mission and objectives.</a:t>
            </a:r>
            <a:r>
              <a:rPr lang="en-US">
                <a:cs typeface="Times New Roman" pitchFamily="18" charset="0"/>
              </a:rPr>
              <a:t> </a:t>
            </a:r>
            <a:r>
              <a:rPr lang="en-GB">
                <a:cs typeface="Times New Roman" pitchFamily="18" charset="0"/>
              </a:rPr>
              <a:t>Know your staff’s capabilities and workload.  Assign responsibility for all tasks.</a:t>
            </a:r>
            <a:endParaRPr lang="en-US">
              <a:cs typeface="Times New Roman" pitchFamily="18" charset="0"/>
            </a:endParaRPr>
          </a:p>
          <a:p>
            <a:r>
              <a:rPr lang="en-GB">
                <a:cs typeface="Times New Roman" pitchFamily="18" charset="0"/>
              </a:rPr>
              <a:t>No monkeys</a:t>
            </a:r>
          </a:p>
          <a:p>
            <a:r>
              <a:rPr lang="en-GB">
                <a:cs typeface="Times New Roman" pitchFamily="18" charset="0"/>
              </a:rPr>
              <a:t>Discuss problems in orderly manner, on your terms.  Don't discuss them in a rush, or allow people to ambush you in a hallway.  If caught by surprise, you're liable to react with a "I'll get back to you later" response.</a:t>
            </a:r>
            <a:endParaRPr lang="en-US">
              <a:cs typeface="Times New Roman" pitchFamily="18" charset="0"/>
            </a:endParaRPr>
          </a:p>
          <a:p>
            <a:r>
              <a:rPr lang="en-GB">
                <a:cs typeface="Times New Roman" pitchFamily="18" charset="0"/>
              </a:rPr>
              <a:t>This puts the monkey on your back.  Instead, tell the employee to arrange a time to discuss the issue.  This keeps the monkey with the employee.  </a:t>
            </a:r>
          </a:p>
          <a:p>
            <a:r>
              <a:rPr lang="en-GB">
                <a:cs typeface="Times New Roman" pitchFamily="18" charset="0"/>
              </a:rPr>
              <a:t>Oral instructions</a:t>
            </a:r>
            <a:endParaRPr lang="en-US">
              <a:cs typeface="Times New Roman" pitchFamily="18" charset="0"/>
            </a:endParaRPr>
          </a:p>
          <a:p>
            <a:r>
              <a:rPr lang="en-GB" u="sng">
                <a:cs typeface="Times New Roman" pitchFamily="18" charset="0"/>
              </a:rPr>
              <a:t>Use oral instructions:</a:t>
            </a:r>
            <a:r>
              <a:rPr lang="en-GB">
                <a:cs typeface="Times New Roman" pitchFamily="18" charset="0"/>
              </a:rPr>
              <a:t> Preferably, in the employee's presence:</a:t>
            </a:r>
            <a:endParaRPr lang="en-US">
              <a:cs typeface="Times New Roman" pitchFamily="18" charset="0"/>
            </a:endParaRPr>
          </a:p>
          <a:p>
            <a:r>
              <a:rPr lang="en-GB">
                <a:cs typeface="Times New Roman" pitchFamily="18" charset="0"/>
              </a:rPr>
              <a:t>Promotes understanding.</a:t>
            </a:r>
            <a:endParaRPr lang="en-US">
              <a:cs typeface="Times New Roman" pitchFamily="18" charset="0"/>
            </a:endParaRPr>
          </a:p>
          <a:p>
            <a:r>
              <a:rPr lang="en-GB">
                <a:cs typeface="Times New Roman" pitchFamily="18" charset="0"/>
              </a:rPr>
              <a:t>Builds commitment.</a:t>
            </a:r>
            <a:endParaRPr lang="en-US">
              <a:cs typeface="Times New Roman" pitchFamily="18" charset="0"/>
            </a:endParaRPr>
          </a:p>
          <a:p>
            <a:r>
              <a:rPr lang="en-GB">
                <a:cs typeface="Times New Roman" pitchFamily="18" charset="0"/>
              </a:rPr>
              <a:t>Avoids follow-up explanations to clarify written decisions.</a:t>
            </a:r>
            <a:endParaRPr lang="en-US">
              <a:cs typeface="Times New Roman" pitchFamily="18" charset="0"/>
            </a:endParaRPr>
          </a:p>
          <a:p>
            <a:r>
              <a:rPr lang="en-GB" u="sng">
                <a:cs typeface="Times New Roman" pitchFamily="18" charset="0"/>
              </a:rPr>
              <a:t>Avoid memos:</a:t>
            </a:r>
            <a:r>
              <a:rPr lang="en-GB">
                <a:cs typeface="Times New Roman" pitchFamily="18" charset="0"/>
              </a:rPr>
              <a:t> Unless you must have it in writing, don't ask someone to send you a memo about a problem.  This throws the ball back into your court.</a:t>
            </a:r>
          </a:p>
          <a:p>
            <a:r>
              <a:rPr lang="en-GB">
                <a:cs typeface="Times New Roman" pitchFamily="18" charset="0"/>
              </a:rPr>
              <a:t>Initiative</a:t>
            </a:r>
            <a:endParaRPr lang="en-US">
              <a:cs typeface="Times New Roman" pitchFamily="18" charset="0"/>
            </a:endParaRPr>
          </a:p>
          <a:p>
            <a:r>
              <a:rPr lang="en-GB" u="sng">
                <a:cs typeface="Times New Roman" pitchFamily="18" charset="0"/>
              </a:rPr>
              <a:t>No waiting around:</a:t>
            </a:r>
            <a:r>
              <a:rPr lang="en-GB">
                <a:cs typeface="Times New Roman" pitchFamily="18" charset="0"/>
              </a:rPr>
              <a:t> Don't let people work at low levels of initiative-waiting around for your instructions or asking what to do.</a:t>
            </a:r>
            <a:endParaRPr lang="en-US">
              <a:cs typeface="Times New Roman" pitchFamily="18" charset="0"/>
            </a:endParaRPr>
          </a:p>
          <a:p>
            <a:r>
              <a:rPr lang="en-GB">
                <a:cs typeface="Times New Roman" pitchFamily="18" charset="0"/>
              </a:rPr>
              <a:t> </a:t>
            </a:r>
            <a:endParaRPr lang="en-US">
              <a:cs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513512E5-C17C-431A-83BE-5F52602A856C}" type="slidenum">
              <a:rPr lang="ar-SA">
                <a:solidFill>
                  <a:prstClr val="black"/>
                </a:solidFill>
              </a:rPr>
              <a:pPr/>
              <a:t>16</a:t>
            </a:fld>
            <a:endParaRPr lang="en-US">
              <a:solidFill>
                <a:prstClr val="black"/>
              </a:solidFill>
            </a:endParaRPr>
          </a:p>
        </p:txBody>
      </p:sp>
      <p:sp>
        <p:nvSpPr>
          <p:cNvPr id="71682" name="Rectangle 2"/>
          <p:cNvSpPr>
            <a:spLocks noGrp="1" noRot="1" noChangeAspect="1" noChangeArrowheads="1" noTextEdit="1"/>
          </p:cNvSpPr>
          <p:nvPr>
            <p:ph type="sldImg"/>
          </p:nvPr>
        </p:nvSpPr>
        <p:spPr>
          <a:xfrm>
            <a:off x="1143000" y="685800"/>
            <a:ext cx="4572000" cy="3429000"/>
          </a:xfrm>
          <a:ln/>
        </p:spPr>
      </p:sp>
      <p:sp>
        <p:nvSpPr>
          <p:cNvPr id="71683" name="Rectangle 3"/>
          <p:cNvSpPr>
            <a:spLocks noGrp="1" noChangeArrowheads="1"/>
          </p:cNvSpPr>
          <p:nvPr>
            <p:ph type="body" idx="1"/>
          </p:nvPr>
        </p:nvSpPr>
        <p:spPr>
          <a:noFill/>
          <a:ln/>
        </p:spPr>
        <p:txBody>
          <a:bodyPr/>
          <a:lstStyle/>
          <a:p>
            <a:r>
              <a:rPr lang="en-GB" b="1">
                <a:cs typeface="Times New Roman" pitchFamily="18" charset="0"/>
              </a:rPr>
              <a:t>If an employees says it’s easier to be told what to do or ask what to do then</a:t>
            </a:r>
            <a:r>
              <a:rPr lang="en-GB">
                <a:cs typeface="Times New Roman" pitchFamily="18" charset="0"/>
              </a:rPr>
              <a:t>	</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set clear objectives.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build commitment.</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use tasks to satisfy needs.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hold 'em accountable.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reward initiative.</a:t>
            </a:r>
            <a:endParaRPr lang="en-US">
              <a:cs typeface="Times New Roman" pitchFamily="18" charset="0"/>
            </a:endParaRPr>
          </a:p>
          <a:p>
            <a:r>
              <a:rPr lang="en-GB" b="1">
                <a:cs typeface="Times New Roman" pitchFamily="18" charset="0"/>
              </a:rPr>
              <a:t>I’m afraid I’ll make a mistake then</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provide guidance.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train and coach.</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give feedback.</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reward small successes.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catch 'em doing something right.</a:t>
            </a:r>
            <a:endParaRPr lang="en-US">
              <a:cs typeface="Times New Roman" pitchFamily="18" charset="0"/>
            </a:endParaRPr>
          </a:p>
          <a:p>
            <a:r>
              <a:rPr lang="en-GB" b="1">
                <a:cs typeface="Times New Roman" pitchFamily="18" charset="0"/>
              </a:rPr>
              <a:t>Already got too much to do then </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assess time management habits.</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validate workload.</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get 'em out of their comfort zone.</a:t>
            </a:r>
            <a:endParaRPr lang="en-US">
              <a:cs typeface="Times New Roman" pitchFamily="18" charset="0"/>
            </a:endParaRPr>
          </a:p>
          <a:p>
            <a:r>
              <a:rPr lang="en-GB">
                <a:latin typeface="Arial"/>
                <a:cs typeface="Times New Roman" pitchFamily="18" charset="0"/>
              </a:rPr>
              <a:t>      </a:t>
            </a:r>
            <a:r>
              <a:rPr lang="en-GB">
                <a:latin typeface="Times New Roman" pitchFamily="18" charset="0"/>
                <a:cs typeface="Times New Roman" pitchFamily="18" charset="0"/>
              </a:rPr>
              <a:t> </a:t>
            </a:r>
            <a:r>
              <a:rPr lang="en-GB">
                <a:cs typeface="Times New Roman" pitchFamily="18" charset="0"/>
              </a:rPr>
              <a:t>Most people can do more than they think they can or you think they can</a:t>
            </a:r>
            <a:endParaRPr lang="en-US">
              <a:cs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313990EB-DD21-4623-ACA5-6C4A09FDD7CF}" type="slidenum">
              <a:rPr lang="ar-SA">
                <a:solidFill>
                  <a:prstClr val="black"/>
                </a:solidFill>
              </a:rPr>
              <a:pPr/>
              <a:t>17</a:t>
            </a:fld>
            <a:endParaRPr lang="en-US">
              <a:solidFill>
                <a:prstClr val="black"/>
              </a:solidFill>
            </a:endParaRPr>
          </a:p>
        </p:txBody>
      </p:sp>
      <p:sp>
        <p:nvSpPr>
          <p:cNvPr id="101378" name="Rectangle 2"/>
          <p:cNvSpPr>
            <a:spLocks noGrp="1" noRot="1" noChangeAspect="1" noChangeArrowheads="1" noTextEdit="1"/>
          </p:cNvSpPr>
          <p:nvPr>
            <p:ph type="sldImg"/>
          </p:nvPr>
        </p:nvSpPr>
        <p:spPr>
          <a:xfrm>
            <a:off x="1143000" y="685800"/>
            <a:ext cx="4572000" cy="3429000"/>
          </a:xfrm>
          <a:ln/>
        </p:spPr>
      </p:sp>
      <p:sp>
        <p:nvSpPr>
          <p:cNvPr id="101379" name="Rectangle 3"/>
          <p:cNvSpPr>
            <a:spLocks noGrp="1" noChangeArrowheads="1"/>
          </p:cNvSpPr>
          <p:nvPr>
            <p:ph type="body" idx="1"/>
          </p:nvPr>
        </p:nvSpPr>
        <p:spPr>
          <a:noFill/>
          <a:ln/>
        </p:spPr>
        <p:txBody>
          <a:bodyPr/>
          <a:lstStyle/>
          <a:p>
            <a:r>
              <a:rPr lang="en-US"/>
              <a:t>Managers cannot ordinarily be for or against decentralization of authority. They may prefer to delegate authority, or they may like to make all the decisions. The temperament of individual managers affects the extent of authority delegation, other factors also affect it.</a:t>
            </a:r>
          </a:p>
          <a:p>
            <a:r>
              <a:rPr lang="en-US"/>
              <a:t>Costliness of decision: the more costly the action to be decided, the more probable it is that the decision will be made at the upper levels of management. The cost of a mistake affects decentralization is not necessarily based on the assumption that top managers make fewer mistakes than subordinates. They may make fewer mistakes, since they are probably better trained and in possession of more facts, but the controlling reason is the weight of responsibility.some managers fear to delegate any authority for decision making, exaggerating the dangers and costs of mistakes by subordinates. Overburdened managers may incur greater costs from delay or indecision than they hope to avoid by withholding decision-making power.</a:t>
            </a:r>
          </a:p>
          <a:p>
            <a:r>
              <a:rPr lang="en-US"/>
              <a:t>The need for top control depends on the kind of decision. In large business, top managers may feel that they cannot delegate authority over the expenditure of capital funds.</a:t>
            </a:r>
          </a:p>
          <a:p>
            <a:endParaRPr lang="en-US"/>
          </a:p>
          <a:p>
            <a:r>
              <a:rPr lang="en-US"/>
              <a:t>Uniformity of policy: many companies go to considerable length to make sure that some policies will not be completely be uniform. When a firm organizes on a product or territorial basis, it prefers at least some nonuniformity in certain policies affecting the operations of these divisions.</a:t>
            </a:r>
          </a:p>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4BAAB47A-66D9-4A1C-8FBD-7F6F301063E7}" type="slidenum">
              <a:rPr lang="ar-SA">
                <a:solidFill>
                  <a:prstClr val="black"/>
                </a:solidFill>
              </a:rPr>
              <a:pPr/>
              <a:t>18</a:t>
            </a:fld>
            <a:endParaRPr lang="en-US">
              <a:solidFill>
                <a:prstClr val="black"/>
              </a:solidFill>
            </a:endParaRPr>
          </a:p>
        </p:txBody>
      </p:sp>
      <p:sp>
        <p:nvSpPr>
          <p:cNvPr id="103426" name="Rectangle 2"/>
          <p:cNvSpPr>
            <a:spLocks noGrp="1" noRot="1" noChangeAspect="1" noChangeArrowheads="1" noTextEdit="1"/>
          </p:cNvSpPr>
          <p:nvPr>
            <p:ph type="sldImg"/>
          </p:nvPr>
        </p:nvSpPr>
        <p:spPr>
          <a:xfrm>
            <a:off x="1143000" y="685800"/>
            <a:ext cx="4572000" cy="3429000"/>
          </a:xfrm>
          <a:ln/>
        </p:spPr>
      </p:sp>
      <p:sp>
        <p:nvSpPr>
          <p:cNvPr id="103427" name="Rectangle 3"/>
          <p:cNvSpPr>
            <a:spLocks noGrp="1" noChangeArrowheads="1"/>
          </p:cNvSpPr>
          <p:nvPr>
            <p:ph type="body" idx="1"/>
          </p:nvPr>
        </p:nvSpPr>
        <p:spPr>
          <a:noFill/>
          <a:ln/>
        </p:spPr>
        <p:txBody>
          <a:bodyPr/>
          <a:lstStyle/>
          <a:p>
            <a:r>
              <a:rPr lang="en-US"/>
              <a:t>History of the enterprise: enterprises that represent amalgamations and consolidations are likely to show, at least at first, a definite tendency to retain decentralized authority, especially if the unit acquired is operating profitably. In some cases, amalgamation may be toward increased centralization. If the controlling group wishes to put in its own management, the requirements of policy uniformity and quick action necessitate centralization. </a:t>
            </a:r>
          </a:p>
          <a:p>
            <a:endParaRPr lang="en-US"/>
          </a:p>
          <a:p>
            <a:r>
              <a:rPr lang="en-US"/>
              <a:t>Management philosophy: top managers keep authority not merely to gratify a desire for power but because they simply cannot give up the activities and authorities they enjoyed before they reached the top or before the business expanded. Many successful top managers find in decentralization a means to harness the desire for freedom to economic efficiency, much as the free enterprise system has been responsible for this country’s remarkable industrial progress. </a:t>
            </a:r>
          </a:p>
          <a:p>
            <a:endParaRPr lang="en-US"/>
          </a:p>
          <a:p>
            <a:r>
              <a:rPr lang="en-US"/>
              <a:t>Desire for independence: it is a characteristic of individuals and of groups to desire a degree of independence. A region may resent various aspects of absentee control. Individuals may become frustrated by delay in getting decisions, by long lines of communication, and by the great game of passing the buck. This frustration can lead to dangerous loss of good people and to resigned inertia by the less competent seeker of security.</a:t>
            </a:r>
          </a:p>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7F6D9493-C2D8-4012-B8AA-59E723DA1FBC}" type="slidenum">
              <a:rPr lang="ar-SA">
                <a:solidFill>
                  <a:prstClr val="black"/>
                </a:solidFill>
              </a:rPr>
              <a:pPr/>
              <a:t>19</a:t>
            </a:fld>
            <a:endParaRPr lang="en-US">
              <a:solidFill>
                <a:prstClr val="black"/>
              </a:solidFill>
            </a:endParaRPr>
          </a:p>
        </p:txBody>
      </p:sp>
      <p:sp>
        <p:nvSpPr>
          <p:cNvPr id="105474" name="Rectangle 2"/>
          <p:cNvSpPr>
            <a:spLocks noGrp="1" noRot="1" noChangeAspect="1" noChangeArrowheads="1" noTextEdit="1"/>
          </p:cNvSpPr>
          <p:nvPr>
            <p:ph type="sldImg"/>
          </p:nvPr>
        </p:nvSpPr>
        <p:spPr>
          <a:xfrm>
            <a:off x="1143000" y="685800"/>
            <a:ext cx="4572000" cy="3429000"/>
          </a:xfrm>
          <a:ln/>
        </p:spPr>
      </p:sp>
      <p:sp>
        <p:nvSpPr>
          <p:cNvPr id="105475" name="Rectangle 3"/>
          <p:cNvSpPr>
            <a:spLocks noGrp="1" noChangeArrowheads="1"/>
          </p:cNvSpPr>
          <p:nvPr>
            <p:ph type="body" idx="1"/>
          </p:nvPr>
        </p:nvSpPr>
        <p:spPr>
          <a:noFill/>
          <a:ln/>
        </p:spPr>
        <p:txBody>
          <a:bodyPr/>
          <a:lstStyle/>
          <a:p>
            <a:r>
              <a:rPr lang="en-US"/>
              <a:t>Control techniques: another factor affecting the degree of decentralization is the state of development of control techniques. Not knowing how to control often explains unwillingness to delegate authority and makes valid the belief of some managers that it takes more time to unmake mistakes.</a:t>
            </a:r>
          </a:p>
          <a:p>
            <a:endParaRPr lang="en-US"/>
          </a:p>
          <a:p>
            <a:r>
              <a:rPr lang="en-US"/>
              <a:t>Decentralized performance: authority tends to be decentralized when performance is decentralized. For example, some of the large chain store enterprises are characterized by widely decentralized performance, and yet the local manager of a store may have little or no authority over pricing, inventory and purchasing, all of which may be controlled from a central or regional office.  </a:t>
            </a:r>
          </a:p>
          <a:p>
            <a:endParaRPr lang="en-US"/>
          </a:p>
          <a:p>
            <a:r>
              <a:rPr lang="en-US"/>
              <a:t>Business dynamics: the pace of change: the fast-moving character of an enterprise also affects the degree to which authority may be decentralized. If a business is growing fast and facing complex problems of expansion, its managers, may be forced to make a disproportionate share of the decisions. But this very dynamic condition may force these managers to delegate authority and take a calculated risk on the costs of error. In order to avoid delegation to untrained subordinates, attention must be given to rapid formation of policies and accelerated training in Mgt. An alternative often adopted is to slow the rate of change, including the cause of the change, expansion. </a:t>
            </a: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D244307-B0E0-4509-8C15-E1B294308B54}" type="slidenum">
              <a:rPr lang="ar-SA">
                <a:solidFill>
                  <a:prstClr val="black"/>
                </a:solidFill>
              </a:rPr>
              <a:pPr/>
              <a:t>5</a:t>
            </a:fld>
            <a:endParaRPr lang="en-US">
              <a:solidFill>
                <a:prstClr val="black"/>
              </a:solidFill>
            </a:endParaRPr>
          </a:p>
        </p:txBody>
      </p:sp>
      <p:sp>
        <p:nvSpPr>
          <p:cNvPr id="92162" name="Rectangle 2"/>
          <p:cNvSpPr>
            <a:spLocks noGrp="1" noRot="1" noChangeAspect="1" noChangeArrowheads="1" noTextEdit="1"/>
          </p:cNvSpPr>
          <p:nvPr>
            <p:ph type="sldImg"/>
          </p:nvPr>
        </p:nvSpPr>
        <p:spPr>
          <a:xfrm>
            <a:off x="1143000" y="685800"/>
            <a:ext cx="4572000" cy="3429000"/>
          </a:xfrm>
          <a:ln/>
        </p:spPr>
      </p:sp>
      <p:sp>
        <p:nvSpPr>
          <p:cNvPr id="92163" name="Rectangle 3"/>
          <p:cNvSpPr>
            <a:spLocks noGrp="1" noChangeArrowheads="1"/>
          </p:cNvSpPr>
          <p:nvPr>
            <p:ph type="body" idx="1"/>
          </p:nvPr>
        </p:nvSpPr>
        <p:spPr>
          <a:noFill/>
          <a:ln/>
        </p:spPr>
        <p:txBody>
          <a:bodyPr/>
          <a:lstStyle/>
          <a:p>
            <a:r>
              <a:rPr lang="en-US"/>
              <a:t>Principle of delegation by results expected: since authority is intended to furnish managers with a tool for so managing as to gain contributions to enterprise objectives, authority delegated to an individual manager should be adequate to ensure the ability to accomplish results expected. In no other way can a manager delegate authority in accordance with responsibility exacted. Often a superior has some idea, vague or fixed, as to what is to be accomplished but does not trouble to determine whether the subordinate has the authority to do it. </a:t>
            </a:r>
          </a:p>
          <a:p>
            <a:r>
              <a:rPr lang="en-US"/>
              <a:t>Delegation by results expected implies that goals have been set and plans made, that these are communicated and understood, and that jobs have been set up to fit in with them.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5554AB84-2954-4BD7-8106-EB432377E4A1}" type="slidenum">
              <a:rPr lang="ar-SA">
                <a:solidFill>
                  <a:prstClr val="black"/>
                </a:solidFill>
              </a:rPr>
              <a:pPr/>
              <a:t>6</a:t>
            </a:fld>
            <a:endParaRPr lang="en-US">
              <a:solidFill>
                <a:prstClr val="black"/>
              </a:solidFill>
            </a:endParaRPr>
          </a:p>
        </p:txBody>
      </p:sp>
      <p:sp>
        <p:nvSpPr>
          <p:cNvPr id="136194" name="Rectangle 2"/>
          <p:cNvSpPr>
            <a:spLocks noGrp="1" noRot="1" noChangeAspect="1" noChangeArrowheads="1" noTextEdit="1"/>
          </p:cNvSpPr>
          <p:nvPr>
            <p:ph type="sldImg"/>
          </p:nvPr>
        </p:nvSpPr>
        <p:spPr>
          <a:xfrm>
            <a:off x="1143000" y="685800"/>
            <a:ext cx="4572000" cy="3429000"/>
          </a:xfrm>
          <a:ln/>
        </p:spPr>
      </p:sp>
      <p:sp>
        <p:nvSpPr>
          <p:cNvPr id="136195" name="Rectangle 3"/>
          <p:cNvSpPr>
            <a:spLocks noGrp="1" noChangeArrowheads="1"/>
          </p:cNvSpPr>
          <p:nvPr>
            <p:ph type="body" idx="1"/>
          </p:nvPr>
        </p:nvSpPr>
        <p:spPr>
          <a:noFill/>
          <a:ln/>
        </p:spPr>
        <p:txBody>
          <a:bodyPr/>
          <a:lstStyle/>
          <a:p>
            <a:r>
              <a:rPr lang="en-US"/>
              <a:t>Principle of functional definition: the more a position or a department has clear definitions of results expected, activities to be undertaken, organization authority delegated, and authority and informational relationships with other positions understood, the more adequately the responsible individuals can contribute toward accomplishing enterprise objectives.</a:t>
            </a:r>
          </a:p>
          <a:p>
            <a:endParaRPr lang="en-US"/>
          </a:p>
          <a:p>
            <a:endParaRPr lang="en-US"/>
          </a:p>
          <a:p>
            <a:r>
              <a:rPr lang="en-US"/>
              <a:t>Scalar principle refers to the chain of direct authority relationships from superior to subordinate throughout the organization. The clearer the line of authority from the top manager in an enterprise to every subordinate position, the more effective will be responsible decision making and organization communication. The chain of superiors ranging from the ultimate authority to the lowest ranks. The line of authority is the route followed by all communications which start or go to the ultimate authority. Although the chain of command may be safely departed from for purposes of information, departure for purposes of decision making tends to destroy the decision-making system and undermine managership itself. </a:t>
            </a:r>
          </a:p>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B3DE1097-4FAA-45AD-A826-A878A5A6E77B}" type="slidenum">
              <a:rPr lang="ar-SA">
                <a:solidFill>
                  <a:prstClr val="black"/>
                </a:solidFill>
              </a:rPr>
              <a:pPr/>
              <a:t>7</a:t>
            </a:fld>
            <a:endParaRPr lang="en-US">
              <a:solidFill>
                <a:prstClr val="black"/>
              </a:solidFill>
            </a:endParaRPr>
          </a:p>
        </p:txBody>
      </p:sp>
      <p:sp>
        <p:nvSpPr>
          <p:cNvPr id="138242"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8243"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Scalar principle refers to the chain of direct authority relationships from superior to subordinate throughout the organization. The clearer the line of authority from the top manager in an enterprise to every subordinate position, the more effective will be responsible decision making and organization communication. The chain of superiors ranging from the ultimate authority to the lowest ranks. The line of authority is the route followed by all communications which start or go to the ultimate authority. Although the chain of command may be safely departed from for purposes of information, departure for purposes of decision making tends to destroy the decision-making system and undermine managership itself. </a:t>
            </a: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94517009-0AB9-4B29-95D8-F16BED6824F0}" type="slidenum">
              <a:rPr lang="ar-SA">
                <a:solidFill>
                  <a:prstClr val="black"/>
                </a:solidFill>
              </a:rPr>
              <a:pPr/>
              <a:t>8</a:t>
            </a:fld>
            <a:endParaRPr lang="en-US">
              <a:solidFill>
                <a:prstClr val="black"/>
              </a:solidFill>
            </a:endParaRPr>
          </a:p>
        </p:txBody>
      </p:sp>
      <p:sp>
        <p:nvSpPr>
          <p:cNvPr id="94210" name="Rectangle 2"/>
          <p:cNvSpPr>
            <a:spLocks noGrp="1" noRot="1" noChangeAspect="1" noChangeArrowheads="1" noTextEdit="1"/>
          </p:cNvSpPr>
          <p:nvPr>
            <p:ph type="sldImg"/>
          </p:nvPr>
        </p:nvSpPr>
        <p:spPr>
          <a:xfrm>
            <a:off x="1143000" y="685800"/>
            <a:ext cx="4572000" cy="3429000"/>
          </a:xfrm>
          <a:ln/>
        </p:spPr>
      </p:sp>
      <p:sp>
        <p:nvSpPr>
          <p:cNvPr id="94211" name="Rectangle 3"/>
          <p:cNvSpPr>
            <a:spLocks noGrp="1" noChangeArrowheads="1"/>
          </p:cNvSpPr>
          <p:nvPr>
            <p:ph type="body" idx="1"/>
          </p:nvPr>
        </p:nvSpPr>
        <p:spPr>
          <a:noFill/>
          <a:ln/>
        </p:spPr>
        <p:txBody>
          <a:bodyPr/>
          <a:lstStyle/>
          <a:p>
            <a:r>
              <a:rPr lang="en-US"/>
              <a:t>Authority level principle: maintenance of intended delegation requires that decisions within the authority competence of individuals be made by them and not be referred upward in the organization structure. A common complaint of top executives is that while they know the importance of delegating downward, they are concerned with the practice of subordinates delegating “upward”. Subordinates have a way of quickly detecting bosses who are willing to make decisions that should have been made by them.</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CF746126-C52C-40DF-9D3D-069FD616C58E}" type="slidenum">
              <a:rPr lang="ar-SA">
                <a:solidFill>
                  <a:prstClr val="black"/>
                </a:solidFill>
              </a:rPr>
              <a:pPr/>
              <a:t>9</a:t>
            </a:fld>
            <a:endParaRPr lang="en-US">
              <a:solidFill>
                <a:prstClr val="black"/>
              </a:solidFill>
            </a:endParaRPr>
          </a:p>
        </p:txBody>
      </p:sp>
      <p:sp>
        <p:nvSpPr>
          <p:cNvPr id="140290"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0291"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unity of command: the more completely an individual has a reporting relationship to a single superior, the less the problem of conflict in instructions and the greater the feeling of personal responsibility for results. An obligation is essentially personal, and authority delegation by more than one person to an individual is likely to result in conflicts in both authority and responsibility.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C2798486-B3C5-4EDA-ACF6-128491CF908C}" type="slidenum">
              <a:rPr lang="ar-SA">
                <a:solidFill>
                  <a:prstClr val="black"/>
                </a:solidFill>
              </a:rPr>
              <a:pPr/>
              <a:t>10</a:t>
            </a:fld>
            <a:endParaRPr lang="en-US">
              <a:solidFill>
                <a:prstClr val="black"/>
              </a:solidFill>
            </a:endParaRPr>
          </a:p>
        </p:txBody>
      </p:sp>
      <p:sp>
        <p:nvSpPr>
          <p:cNvPr id="142338"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2339"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absoluteness of responsibility:the responsibility of subordinates to their superiors for performance is absolute, once they have accepted an assignment and the power to carry it out, and superiors cannot escape responsibility for the organization activities of their subordinates.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C24DBB9-5EDD-452C-9A2D-D3095E14EE6B}" type="slidenum">
              <a:rPr lang="ar-SA">
                <a:solidFill>
                  <a:prstClr val="black"/>
                </a:solidFill>
              </a:rPr>
              <a:pPr/>
              <a:t>11</a:t>
            </a:fld>
            <a:endParaRPr lang="en-US">
              <a:solidFill>
                <a:prstClr val="black"/>
              </a:solidFill>
            </a:endParaRPr>
          </a:p>
        </p:txBody>
      </p:sp>
      <p:sp>
        <p:nvSpPr>
          <p:cNvPr id="144386" name="Rectangle 2"/>
          <p:cNvSpPr>
            <a:spLocks noGrp="1" noRot="1" noChangeAspect="1"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44387" name="Rectangle 3"/>
          <p:cNvSpPr>
            <a:spLocks noGrp="1" noChangeArrowheads="1"/>
          </p:cNvSpPr>
          <p:nvPr>
            <p:ph type="body" idx="1"/>
          </p:nvPr>
        </p:nvSpPr>
        <p:spPr bwMode="auto">
          <a:xfrm>
            <a:off x="355601" y="4266804"/>
            <a:ext cx="6118225" cy="43767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Principle of parity of authority and responsibility: since authority is discretionary right to carry out assignments and responsibility is the obligation to accomplish them, it follows that the authority should correspond to the responsibility. The responsibility for actions cannot be greater than that implied by authority delegated, nor should it be less. Managers try to hold subordinates responsible for duties for which they do not have the requisite authority. Sometimes sufficient authority is delegated, but the delegant is not held responsible for its proper use.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A054484A-A205-46EC-8F01-012903C1E803}" type="slidenum">
              <a:rPr lang="ar-SA">
                <a:solidFill>
                  <a:prstClr val="black"/>
                </a:solidFill>
              </a:rPr>
              <a:pPr/>
              <a:t>12</a:t>
            </a:fld>
            <a:endParaRPr lang="en-US">
              <a:solidFill>
                <a:prstClr val="black"/>
              </a:solidFill>
            </a:endParaRPr>
          </a:p>
        </p:txBody>
      </p:sp>
      <p:sp>
        <p:nvSpPr>
          <p:cNvPr id="96258" name="Rectangle 2"/>
          <p:cNvSpPr>
            <a:spLocks noGrp="1" noRot="1" noChangeAspect="1" noChangeArrowheads="1" noTextEdit="1"/>
          </p:cNvSpPr>
          <p:nvPr>
            <p:ph type="sldImg"/>
          </p:nvPr>
        </p:nvSpPr>
        <p:spPr>
          <a:xfrm>
            <a:off x="1143000" y="685800"/>
            <a:ext cx="4572000" cy="3429000"/>
          </a:xfrm>
          <a:ln/>
        </p:spPr>
      </p:sp>
      <p:sp>
        <p:nvSpPr>
          <p:cNvPr id="96259" name="Rectangle 3"/>
          <p:cNvSpPr>
            <a:spLocks noGrp="1" noChangeArrowheads="1"/>
          </p:cNvSpPr>
          <p:nvPr>
            <p:ph type="body" idx="1"/>
          </p:nvPr>
        </p:nvSpPr>
        <p:spPr>
          <a:noFill/>
          <a:ln/>
        </p:spPr>
        <p:txBody>
          <a:bodyPr/>
          <a:lstStyle/>
          <a:p>
            <a:r>
              <a:rPr lang="en-US"/>
              <a:t>Delegation is an elementary act of managing.</a:t>
            </a:r>
          </a:p>
          <a:p>
            <a:r>
              <a:rPr lang="en-US"/>
              <a:t>Receptiveness: a manager who would delegate authority is a willingness to give other people’s ideas a chance. The manager who knows how to delegate must have a minimum of NIH (“not intended here”) factor.</a:t>
            </a:r>
          </a:p>
          <a:p>
            <a:endParaRPr lang="en-US"/>
          </a:p>
          <a:p>
            <a:r>
              <a:rPr lang="en-US"/>
              <a:t>Willingness to let go: the manager who would effectively delegate authority must be willing to release the right to make decisions to subordinates. Where size or complexity forces delegation of authority, managers should realize even if their superiors must go out of their way to teach them that there is a kind of law of comparative advantage. Managers will enhance their contribution to the firm if they concentrate on tasks that contribute most to the firm’s objectives and assign to subordinates other tasks, even though they could accomplish the latter better themselves.</a:t>
            </a:r>
          </a:p>
          <a:p>
            <a:endParaRPr lang="en-US"/>
          </a:p>
          <a:p>
            <a:r>
              <a:rPr lang="en-US"/>
              <a:t>Willingness to let others make mistakes: let a subordinate make a mistake that might endanger the subordinate’s position in the company, continual checking on the subordinate to ensure that no mistakes are ever made will make true delegation impossible.</a:t>
            </a:r>
          </a:p>
          <a:p>
            <a:r>
              <a:rPr lang="en-US"/>
              <a:t>Repeated mistakes can be largely avoided without negating delegation or hindering the development of the subordinate. Asking leading or discerning questions, and careful explanation of objectives and policies are among the tools available to the superior who delegate well.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6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5141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975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6338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795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78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5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409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80243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9899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8218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18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6752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95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942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317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1084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06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6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264336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101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879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3402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696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1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4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19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88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314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685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8975892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693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32564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42CCA9-988D-49C7-993C-E20302591990}" type="slidenum">
              <a:rPr lang="ar-SA"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F4D171AB-46D0-4015-BC91-65B5E36FC839}"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1D0180F8-5A2D-4B69-B447-FF462A28BA12}"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D22E6F9B-B380-439D-BAC4-6F99DC5E7C25}" type="slidenum">
              <a:rPr lang="ar-SA" smtClean="0">
                <a:solidFill>
                  <a:srgbClr val="FFFFFF"/>
                </a:solidFill>
              </a:rPr>
              <a:pPr/>
              <a:t>‹#›</a:t>
            </a:fld>
            <a:endParaRPr lang="en-US">
              <a:solidFill>
                <a:srgbClr val="FFFFFF"/>
              </a:solidFill>
            </a:endParaRPr>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a:solidFill>
                <a:srgbClr val="FFFFFF"/>
              </a:solidFill>
            </a:endParaRPr>
          </a:p>
        </p:txBody>
      </p:sp>
      <p:sp>
        <p:nvSpPr>
          <p:cNvPr id="8" name="Footer Placeholder 7"/>
          <p:cNvSpPr>
            <a:spLocks noGrp="1"/>
          </p:cNvSpPr>
          <p:nvPr>
            <p:ph type="ftr" sz="quarter" idx="11"/>
          </p:nvPr>
        </p:nvSpPr>
        <p:spPr/>
        <p:txBody>
          <a:bodyPr/>
          <a:lstStyle/>
          <a:p>
            <a:endParaRPr lang="en-US">
              <a:solidFill>
                <a:srgbClr val="FFFFFF"/>
              </a:solidFill>
            </a:endParaRPr>
          </a:p>
        </p:txBody>
      </p:sp>
      <p:sp>
        <p:nvSpPr>
          <p:cNvPr id="9" name="Slide Number Placeholder 8"/>
          <p:cNvSpPr>
            <a:spLocks noGrp="1"/>
          </p:cNvSpPr>
          <p:nvPr>
            <p:ph type="sldNum" sz="quarter" idx="12"/>
          </p:nvPr>
        </p:nvSpPr>
        <p:spPr/>
        <p:txBody>
          <a:bodyPr/>
          <a:lstStyle/>
          <a:p>
            <a:fld id="{B25A0236-125A-43C3-8900-4AD7F46B8654}"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solidFill>
                <a:srgbClr val="FFFFFF"/>
              </a:solidFill>
            </a:endParaRPr>
          </a:p>
        </p:txBody>
      </p:sp>
      <p:sp>
        <p:nvSpPr>
          <p:cNvPr id="4" name="Footer Placeholder 3"/>
          <p:cNvSpPr>
            <a:spLocks noGrp="1"/>
          </p:cNvSpPr>
          <p:nvPr>
            <p:ph type="ftr" sz="quarter" idx="11"/>
          </p:nvPr>
        </p:nvSpPr>
        <p:spPr/>
        <p:txBody>
          <a:bodyPr/>
          <a:lstStyle/>
          <a:p>
            <a:endParaRPr lang="en-US">
              <a:solidFill>
                <a:srgbClr val="FFFFFF"/>
              </a:solidFill>
            </a:endParaRPr>
          </a:p>
        </p:txBody>
      </p:sp>
      <p:sp>
        <p:nvSpPr>
          <p:cNvPr id="5" name="Slide Number Placeholder 4"/>
          <p:cNvSpPr>
            <a:spLocks noGrp="1"/>
          </p:cNvSpPr>
          <p:nvPr>
            <p:ph type="sldNum" sz="quarter" idx="12"/>
          </p:nvPr>
        </p:nvSpPr>
        <p:spPr/>
        <p:txBody>
          <a:bodyPr/>
          <a:lstStyle/>
          <a:p>
            <a:fld id="{EED7AABF-CF75-4BB7-8D9F-FF5829A33784}"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solidFill>
                <a:srgbClr val="FFFFFF"/>
              </a:solidFill>
            </a:endParaRPr>
          </a:p>
        </p:txBody>
      </p:sp>
      <p:sp>
        <p:nvSpPr>
          <p:cNvPr id="3" name="Footer Placeholder 2"/>
          <p:cNvSpPr>
            <a:spLocks noGrp="1"/>
          </p:cNvSpPr>
          <p:nvPr>
            <p:ph type="ftr" sz="quarter" idx="11"/>
          </p:nvPr>
        </p:nvSpPr>
        <p:spPr/>
        <p:txBody>
          <a:bodyPr/>
          <a:lstStyle/>
          <a:p>
            <a:endParaRPr lang="en-US">
              <a:solidFill>
                <a:srgbClr val="FFFFFF"/>
              </a:solidFill>
            </a:endParaRPr>
          </a:p>
        </p:txBody>
      </p:sp>
      <p:sp>
        <p:nvSpPr>
          <p:cNvPr id="4" name="Slide Number Placeholder 3"/>
          <p:cNvSpPr>
            <a:spLocks noGrp="1"/>
          </p:cNvSpPr>
          <p:nvPr>
            <p:ph type="sldNum" sz="quarter" idx="12"/>
          </p:nvPr>
        </p:nvSpPr>
        <p:spPr/>
        <p:txBody>
          <a:bodyPr/>
          <a:lstStyle/>
          <a:p>
            <a:fld id="{8F08B5CB-3908-45A7-BC2C-0BC94F347A06}"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solidFill>
                <a:srgbClr val="FFFFFF"/>
              </a:solidFill>
            </a:endParaRP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39203AEF-C8FD-46D4-863B-87298173E8C6}"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solidFill>
                <a:srgbClr val="FFFFFF"/>
              </a:solidFill>
            </a:endParaRPr>
          </a:p>
        </p:txBody>
      </p:sp>
      <p:sp>
        <p:nvSpPr>
          <p:cNvPr id="6" name="Footer Placeholder 5"/>
          <p:cNvSpPr>
            <a:spLocks noGrp="1"/>
          </p:cNvSpPr>
          <p:nvPr>
            <p:ph type="ftr" sz="quarter" idx="11"/>
          </p:nvPr>
        </p:nvSpPr>
        <p:spPr/>
        <p:txBody>
          <a:bodyPr/>
          <a:lstStyle/>
          <a:p>
            <a:endParaRPr lang="en-US">
              <a:solidFill>
                <a:srgbClr val="FFFFFF"/>
              </a:solidFill>
            </a:endParaRPr>
          </a:p>
        </p:txBody>
      </p:sp>
      <p:sp>
        <p:nvSpPr>
          <p:cNvPr id="7" name="Slide Number Placeholder 6"/>
          <p:cNvSpPr>
            <a:spLocks noGrp="1"/>
          </p:cNvSpPr>
          <p:nvPr>
            <p:ph type="sldNum" sz="quarter" idx="12"/>
          </p:nvPr>
        </p:nvSpPr>
        <p:spPr/>
        <p:txBody>
          <a:bodyPr/>
          <a:lstStyle/>
          <a:p>
            <a:fld id="{18F7F79F-0E21-40FA-8AD3-73FCCB3465DE}"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BB4F7F92-2B10-4402-BDBE-7E85A1002249}"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solidFill>
                <a:srgbClr val="FFFFFF"/>
              </a:solidFill>
            </a:endParaRPr>
          </a:p>
        </p:txBody>
      </p:sp>
      <p:sp>
        <p:nvSpPr>
          <p:cNvPr id="5" name="Footer Placeholder 4"/>
          <p:cNvSpPr>
            <a:spLocks noGrp="1"/>
          </p:cNvSpPr>
          <p:nvPr>
            <p:ph type="ftr" sz="quarter" idx="11"/>
          </p:nvPr>
        </p:nvSpPr>
        <p:spPr/>
        <p:txBody>
          <a:bodyPr/>
          <a:lstStyle/>
          <a:p>
            <a:endParaRPr lang="en-US">
              <a:solidFill>
                <a:srgbClr val="FFFFFF"/>
              </a:solidFill>
            </a:endParaRPr>
          </a:p>
        </p:txBody>
      </p:sp>
      <p:sp>
        <p:nvSpPr>
          <p:cNvPr id="6" name="Slide Number Placeholder 5"/>
          <p:cNvSpPr>
            <a:spLocks noGrp="1"/>
          </p:cNvSpPr>
          <p:nvPr>
            <p:ph type="sldNum" sz="quarter" idx="12"/>
          </p:nvPr>
        </p:nvSpPr>
        <p:spPr/>
        <p:txBody>
          <a:bodyPr/>
          <a:lstStyle/>
          <a:p>
            <a:fld id="{DFA48D1D-B11D-4430-BFE9-21EBD72AAE33}" type="slidenum">
              <a:rPr lang="ar-SA" smtClean="0">
                <a:solidFill>
                  <a:srgbClr val="FFFFFF"/>
                </a:solidFill>
              </a:rPr>
              <a:pPr/>
              <a:t>‹#›</a:t>
            </a:fld>
            <a:endParaRPr lang="en-US">
              <a:solidFill>
                <a:srgbClr val="FFFFFF"/>
              </a:solidFill>
            </a:endParaRPr>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160" indent="0" algn="ctr">
              <a:buNone/>
            </a:lvl2pPr>
            <a:lvl3pPr marL="914319" indent="0" algn="ctr">
              <a:buNone/>
            </a:lvl3pPr>
            <a:lvl4pPr marL="1371478" indent="0" algn="ctr">
              <a:buNone/>
            </a:lvl4pPr>
            <a:lvl5pPr marL="1828638" indent="0" algn="ctr">
              <a:buNone/>
            </a:lvl5pPr>
            <a:lvl6pPr marL="2285797" indent="0" algn="ctr">
              <a:buNone/>
            </a:lvl6pPr>
            <a:lvl7pPr marL="2742957" indent="0" algn="ctr">
              <a:buNone/>
            </a:lvl7pPr>
            <a:lvl8pPr marL="3200116" indent="0" algn="ctr">
              <a:buNone/>
            </a:lvl8pPr>
            <a:lvl9pPr marL="3657275"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683535352"/>
      </p:ext>
    </p:extLst>
  </p:cSld>
  <p:clrMapOvr>
    <a:masterClrMapping/>
  </p:clrMapOvr>
  <p:transition>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1"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259877368"/>
      </p:ext>
    </p:extLst>
  </p:cSld>
  <p:clrMapOvr>
    <a:masterClrMapping/>
  </p:clrMapOvr>
  <p:transition>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white"/>
              </a:solidFill>
              <a:cs typeface="Arial" charset="0"/>
            </a:endParaRPr>
          </a:p>
        </p:txBody>
      </p:sp>
      <p:sp>
        <p:nvSpPr>
          <p:cNvPr id="6" name="Text Placeholder 5"/>
          <p:cNvSpPr>
            <a:spLocks noGrp="1"/>
          </p:cNvSpPr>
          <p:nvPr>
            <p:ph type="body" idx="1"/>
          </p:nvPr>
        </p:nvSpPr>
        <p:spPr>
          <a:xfrm>
            <a:off x="381000" y="1676401"/>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6"/>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161846641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1"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0325446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6"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8"/>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8"/>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1" y="6477000"/>
            <a:ext cx="762000"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Tree>
    <p:extLst>
      <p:ext uri="{BB962C8B-B14F-4D97-AF65-F5344CB8AC3E}">
        <p14:creationId xmlns:p14="http://schemas.microsoft.com/office/powerpoint/2010/main" val="4119508324"/>
      </p:ext>
    </p:extLst>
  </p:cSld>
  <p:clrMapOvr>
    <a:masterClrMapping/>
  </p:clrMapOvr>
  <p:transition>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419331420"/>
      </p:ext>
    </p:extLst>
  </p:cSld>
  <p:clrMapOvr>
    <a:masterClrMapping/>
  </p:clrMapOvr>
  <p:transition>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177941332"/>
      </p:ext>
    </p:extLst>
  </p:cSld>
  <p:clrMapOvr>
    <a:masterClrMapping/>
  </p:clrMapOvr>
  <p:transition>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1"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569375196"/>
      </p:ext>
    </p:extLst>
  </p:cSld>
  <p:clrMapOvr>
    <a:masterClrMapping/>
  </p:clrMapOvr>
  <p:transition>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19"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345669125"/>
      </p:ext>
    </p:extLst>
  </p:cSld>
  <p:clrMapOvr>
    <a:masterClrMapping/>
  </p:clrMapOvr>
  <p:transition>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505046497"/>
      </p:ext>
    </p:extLst>
  </p:cSld>
  <p:clrMapOvr>
    <a:masterClrMapping/>
  </p:clrMapOvr>
  <p:transition>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7"/>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1" y="549277"/>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643702631"/>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6.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706221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3265874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5995646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
        <p:nvSpPr>
          <p:cNvPr id="8" name="Text Placeholder 7"/>
          <p:cNvSpPr>
            <a:spLocks noGrp="1"/>
          </p:cNvSpPr>
          <p:nvPr>
            <p:ph type="body" idx="1"/>
          </p:nvPr>
        </p:nvSpPr>
        <p:spPr>
          <a:xfrm>
            <a:off x="304800" y="1554163"/>
            <a:ext cx="8686800" cy="4525963"/>
          </a:xfrm>
          <a:prstGeom prst="rect">
            <a:avLst/>
          </a:prstGeom>
        </p:spPr>
        <p:txBody>
          <a:bodyPr vert="horz" lIns="91432" tIns="45716" rIns="91432" bIns="45716">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1" y="76200"/>
            <a:ext cx="2514600" cy="288925"/>
          </a:xfrm>
          <a:prstGeom prst="rect">
            <a:avLst/>
          </a:prstGeom>
        </p:spPr>
        <p:txBody>
          <a:bodyPr vert="horz" lIns="91432" tIns="45716" rIns="91432" bIns="45716"/>
          <a:lstStyle>
            <a:lvl1pPr algn="l" eaLnBrk="1" latinLnBrk="0" hangingPunct="1">
              <a:defRPr kumimoji="0" sz="1200">
                <a:solidFill>
                  <a:schemeClr val="accent1">
                    <a:shade val="75000"/>
                  </a:schemeClr>
                </a:solidFill>
              </a:defRPr>
            </a:lvl1pPr>
          </a:lstStyle>
          <a:p>
            <a:pPr defTabSz="801472"/>
            <a:fld id="{1D8BD707-D9CF-40AE-B4C6-C98DA3205C09}" type="datetimeFigureOut">
              <a:rPr lang="en-US" smtClean="0">
                <a:solidFill>
                  <a:srgbClr val="F0A22E">
                    <a:shade val="75000"/>
                  </a:srgbClr>
                </a:solidFill>
                <a:cs typeface="Arial" charset="0"/>
              </a:rPr>
              <a:pPr defTabSz="801472"/>
              <a:t>31-Mar-20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124201" y="76200"/>
            <a:ext cx="3352800" cy="288925"/>
          </a:xfrm>
          <a:prstGeom prst="rect">
            <a:avLst/>
          </a:prstGeom>
        </p:spPr>
        <p:txBody>
          <a:bodyPr vert="horz" lIns="91432" tIns="45716" rIns="91432" bIns="45716"/>
          <a:lstStyle>
            <a:lvl1pPr algn="r" eaLnBrk="1" latinLnBrk="0" hangingPunct="1">
              <a:defRPr kumimoji="0" sz="1200">
                <a:solidFill>
                  <a:schemeClr val="accent1">
                    <a:shade val="75000"/>
                  </a:schemeClr>
                </a:solidFill>
              </a:defRPr>
            </a:lvl1pPr>
          </a:lstStyle>
          <a:p>
            <a:pPr defTabSz="801472"/>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8229601" y="6477000"/>
            <a:ext cx="762000" cy="244475"/>
          </a:xfrm>
          <a:prstGeom prst="rect">
            <a:avLst/>
          </a:prstGeom>
        </p:spPr>
        <p:txBody>
          <a:bodyPr vert="horz" lIns="91432" tIns="45716" rIns="91432" bIns="45716"/>
          <a:lstStyle>
            <a:lvl1pPr algn="r" eaLnBrk="1" latinLnBrk="0" hangingPunct="1">
              <a:defRPr kumimoji="0" sz="1200">
                <a:solidFill>
                  <a:schemeClr val="accent1">
                    <a:shade val="75000"/>
                  </a:schemeClr>
                </a:solidFill>
              </a:defRPr>
            </a:lvl1pPr>
          </a:lstStyle>
          <a:p>
            <a:pPr defTabSz="801472"/>
            <a:fld id="{B6F15528-21DE-4FAA-801E-634DDDAF4B2B}" type="slidenum">
              <a:rPr lang="en-US" smtClean="0">
                <a:solidFill>
                  <a:srgbClr val="F0A22E">
                    <a:shade val="75000"/>
                  </a:srgbClr>
                </a:solidFill>
                <a:cs typeface="Arial" charset="0"/>
              </a:rPr>
              <a:pPr defTabSz="801472"/>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lIns="91432" tIns="45716" rIns="91432" bIns="45716"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
        <p:nvSpPr>
          <p:cNvPr id="12" name="Straight Connector 11"/>
          <p:cNvSpPr>
            <a:spLocks noChangeShapeType="1"/>
          </p:cNvSpPr>
          <p:nvPr/>
        </p:nvSpPr>
        <p:spPr bwMode="auto">
          <a:xfrm>
            <a:off x="514350" y="105798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32" tIns="45716" rIns="91432" bIns="45716" anchor="t" compatLnSpc="1"/>
          <a:lstStyle/>
          <a:p>
            <a:pPr defTabSz="801472"/>
            <a:endParaRPr lang="en-US" sz="1600">
              <a:solidFill>
                <a:prstClr val="black"/>
              </a:solidFill>
              <a:cs typeface="Arial" charset="0"/>
            </a:endParaRPr>
          </a:p>
        </p:txBody>
      </p:sp>
    </p:spTree>
    <p:extLst>
      <p:ext uri="{BB962C8B-B14F-4D97-AF65-F5344CB8AC3E}">
        <p14:creationId xmlns:p14="http://schemas.microsoft.com/office/powerpoint/2010/main" val="276071192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dissolv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869" indent="-342869"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884" indent="-285725"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2898" indent="-22858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058" indent="-22858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217" indent="-22858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377" indent="-22858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536" indent="-22858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8695" indent="-22858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5855" indent="-22858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160" algn="r" rtl="1" eaLnBrk="1" latinLnBrk="0" hangingPunct="1">
        <a:defRPr kumimoji="0" kern="1200">
          <a:solidFill>
            <a:schemeClr val="tx1"/>
          </a:solidFill>
          <a:latin typeface="+mn-lt"/>
          <a:ea typeface="+mn-ea"/>
          <a:cs typeface="+mn-cs"/>
        </a:defRPr>
      </a:lvl2pPr>
      <a:lvl3pPr marL="914319" algn="r" rtl="1" eaLnBrk="1" latinLnBrk="0" hangingPunct="1">
        <a:defRPr kumimoji="0" kern="1200">
          <a:solidFill>
            <a:schemeClr val="tx1"/>
          </a:solidFill>
          <a:latin typeface="+mn-lt"/>
          <a:ea typeface="+mn-ea"/>
          <a:cs typeface="+mn-cs"/>
        </a:defRPr>
      </a:lvl3pPr>
      <a:lvl4pPr marL="1371478" algn="r" rtl="1" eaLnBrk="1" latinLnBrk="0" hangingPunct="1">
        <a:defRPr kumimoji="0" kern="1200">
          <a:solidFill>
            <a:schemeClr val="tx1"/>
          </a:solidFill>
          <a:latin typeface="+mn-lt"/>
          <a:ea typeface="+mn-ea"/>
          <a:cs typeface="+mn-cs"/>
        </a:defRPr>
      </a:lvl4pPr>
      <a:lvl5pPr marL="1828638" algn="r" rtl="1" eaLnBrk="1" latinLnBrk="0" hangingPunct="1">
        <a:defRPr kumimoji="0" kern="1200">
          <a:solidFill>
            <a:schemeClr val="tx1"/>
          </a:solidFill>
          <a:latin typeface="+mn-lt"/>
          <a:ea typeface="+mn-ea"/>
          <a:cs typeface="+mn-cs"/>
        </a:defRPr>
      </a:lvl5pPr>
      <a:lvl6pPr marL="2285797" algn="r" rtl="1" eaLnBrk="1" latinLnBrk="0" hangingPunct="1">
        <a:defRPr kumimoji="0" kern="1200">
          <a:solidFill>
            <a:schemeClr val="tx1"/>
          </a:solidFill>
          <a:latin typeface="+mn-lt"/>
          <a:ea typeface="+mn-ea"/>
          <a:cs typeface="+mn-cs"/>
        </a:defRPr>
      </a:lvl6pPr>
      <a:lvl7pPr marL="2742957" algn="r" rtl="1" eaLnBrk="1" latinLnBrk="0" hangingPunct="1">
        <a:defRPr kumimoji="0" kern="1200">
          <a:solidFill>
            <a:schemeClr val="tx1"/>
          </a:solidFill>
          <a:latin typeface="+mn-lt"/>
          <a:ea typeface="+mn-ea"/>
          <a:cs typeface="+mn-cs"/>
        </a:defRPr>
      </a:lvl7pPr>
      <a:lvl8pPr marL="3200116" algn="r" rtl="1" eaLnBrk="1" latinLnBrk="0" hangingPunct="1">
        <a:defRPr kumimoji="0" kern="1200">
          <a:solidFill>
            <a:schemeClr val="tx1"/>
          </a:solidFill>
          <a:latin typeface="+mn-lt"/>
          <a:ea typeface="+mn-ea"/>
          <a:cs typeface="+mn-cs"/>
        </a:defRPr>
      </a:lvl8pPr>
      <a:lvl9pPr marL="3657275"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tags" Target="../tags/tag1.xml"/><Relationship Id="rId5" Type="http://schemas.microsoft.com/office/2007/relationships/hdphoto" Target="../media/hdphoto1.wdp"/><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46.xml"/></Relationships>
</file>

<file path=ppt/slides/_rels/slide19.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6.xml"/><Relationship Id="rId1" Type="http://schemas.openxmlformats.org/officeDocument/2006/relationships/slideLayout" Target="../slideLayouts/slideLayout4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7620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91"/>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8378494"/>
      </p:ext>
    </p:extLst>
  </p:cSld>
  <p:clrMapOvr>
    <a:masterClrMapping/>
  </p:clrMapOvr>
  <mc:AlternateContent xmlns:mc="http://schemas.openxmlformats.org/markup-compatibility/2006" xmlns:p14="http://schemas.microsoft.com/office/powerpoint/2010/main">
    <mc:Choice Requires="p14">
      <p:transition spd="slow" p14:dur="2000" advTm="8835"/>
    </mc:Choice>
    <mc:Fallback xmlns="">
      <p:transition spd="slow" advTm="8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4"/>
          <p:cNvSpPr>
            <a:spLocks noGrp="1" noChangeArrowheads="1"/>
          </p:cNvSpPr>
          <p:nvPr>
            <p:ph type="title"/>
          </p:nvPr>
        </p:nvSpPr>
        <p:spPr>
          <a:xfrm>
            <a:off x="97665" y="0"/>
            <a:ext cx="9067800" cy="1143000"/>
          </a:xfrm>
        </p:spPr>
        <p:txBody>
          <a:bodyPr/>
          <a:lstStyle/>
          <a:p>
            <a:pPr algn="ctr"/>
            <a:r>
              <a:rPr lang="ar-EG" dirty="0" smtClean="0"/>
              <a:t>تابع معوقات الإتصال </a:t>
            </a:r>
            <a:endParaRPr lang="en-US" dirty="0"/>
          </a:p>
        </p:txBody>
      </p:sp>
      <p:sp>
        <p:nvSpPr>
          <p:cNvPr id="141317" name="Rectangle 5"/>
          <p:cNvSpPr>
            <a:spLocks noGrp="1" noChangeArrowheads="1"/>
          </p:cNvSpPr>
          <p:nvPr>
            <p:ph idx="1"/>
          </p:nvPr>
        </p:nvSpPr>
        <p:spPr>
          <a:xfrm>
            <a:off x="838200" y="1066800"/>
            <a:ext cx="7772400" cy="5105400"/>
          </a:xfrm>
        </p:spPr>
        <p:txBody>
          <a:bodyPr>
            <a:normAutofit lnSpcReduction="10000"/>
          </a:bodyPr>
          <a:lstStyle/>
          <a:p>
            <a:pPr marL="0" lvl="0" indent="0" algn="r" rtl="1">
              <a:spcBef>
                <a:spcPts val="0"/>
              </a:spcBef>
            </a:pPr>
            <a:r>
              <a:rPr lang="ar-EG" sz="3200" u="sng" dirty="0">
                <a:solidFill>
                  <a:prstClr val="black"/>
                </a:solidFill>
                <a:latin typeface="Calibri"/>
              </a:rPr>
              <a:t>معوقات بيئية:</a:t>
            </a:r>
          </a:p>
          <a:p>
            <a:pPr marL="0" lvl="0" indent="0" algn="r" rtl="1">
              <a:spcBef>
                <a:spcPts val="0"/>
              </a:spcBef>
            </a:pPr>
            <a:r>
              <a:rPr lang="ar-EG" sz="1800" b="0" dirty="0">
                <a:solidFill>
                  <a:prstClr val="black"/>
                </a:solidFill>
                <a:latin typeface="Calibri"/>
              </a:rPr>
              <a:t> </a:t>
            </a:r>
            <a:r>
              <a:rPr lang="ar-EG" sz="2400" b="0" dirty="0">
                <a:solidFill>
                  <a:prstClr val="black"/>
                </a:solidFill>
                <a:latin typeface="Calibri"/>
              </a:rPr>
              <a:t>إن درجة الحرارة و الإضاءة و سوء التهوية و وجود الضوضاء تساعد على إعاقة الاتصال الفعال. و يضيف آخرون أن الاستماع الفعال و تأثيره على الاتصالات التنظيمية أن الحيز المكاني الضيق و بالأخص في الدوائر الحكومية مع كثرة المراجعين يعرقل الاتصال الفعال و يؤدي للتوتر.</a:t>
            </a:r>
          </a:p>
          <a:p>
            <a:pPr marL="0" indent="0" algn="r" rtl="1">
              <a:spcBef>
                <a:spcPts val="0"/>
              </a:spcBef>
            </a:pPr>
            <a:r>
              <a:rPr lang="ar-EG" sz="3200" u="sng" dirty="0">
                <a:solidFill>
                  <a:prstClr val="black"/>
                </a:solidFill>
                <a:latin typeface="Calibri"/>
              </a:rPr>
              <a:t>معوقات نفسية اجتماعية:</a:t>
            </a:r>
          </a:p>
          <a:p>
            <a:pPr marL="0" lvl="0" indent="0" algn="r" rtl="1">
              <a:spcBef>
                <a:spcPts val="0"/>
              </a:spcBef>
            </a:pPr>
            <a:r>
              <a:rPr lang="ar-EG" sz="1800" b="0" dirty="0">
                <a:solidFill>
                  <a:prstClr val="black"/>
                </a:solidFill>
                <a:latin typeface="Calibri"/>
              </a:rPr>
              <a:t> </a:t>
            </a:r>
            <a:r>
              <a:rPr lang="ar-EG" sz="2400" b="0" dirty="0">
                <a:solidFill>
                  <a:prstClr val="black"/>
                </a:solidFill>
                <a:latin typeface="Calibri"/>
              </a:rPr>
              <a:t>مثل کون طرفي الاتصال من مجتمعات مختلفة , و قد أوصت المنجى في دراستها الاتصالات الإدارية في الأجهزة الحكومية العمانية (دراسة تحليلية) على ضرورة تعزيز العلاقات الاجتماعية بين على اختار مستوياتهم التنظيمية و ذلك لرفع الحواجز النفسية</a:t>
            </a:r>
          </a:p>
          <a:p>
            <a:pPr marL="0" lvl="0" indent="0" algn="r" rtl="1">
              <a:spcBef>
                <a:spcPts val="0"/>
              </a:spcBef>
            </a:pPr>
            <a:r>
              <a:rPr lang="ar-EG" sz="2400" b="0" dirty="0">
                <a:solidFill>
                  <a:prstClr val="black"/>
                </a:solidFill>
                <a:latin typeface="Calibri"/>
              </a:rPr>
              <a:t>و الاجتماعية بين المديرين و العاملين لتحقيق أهداف الاتصال. من خلال ما تقدم يتضح لا أنا أنه نمی ما انتهجت المنظمات إلى تدعيم العلاقات الإنسانية الاجتماعية بين العاملين و خلق جو ودي قيمي العاملين و المديرين فإن ذلك مؤداه إلى تحسين قنوات الاتصال بما و تعزيز فرص تحقيق أهدافها.</a:t>
            </a:r>
          </a:p>
          <a:p>
            <a:pPr algn="r">
              <a:buFont typeface="Wingdings" pitchFamily="2" charset="2"/>
              <a:buNone/>
            </a:pPr>
            <a:endParaRPr lang="en-US" sz="2400" dirty="0">
              <a:effectLst/>
            </a:endParaRPr>
          </a:p>
        </p:txBody>
      </p:sp>
      <p:pic>
        <p:nvPicPr>
          <p:cNvPr id="141318" name="Picture 6" descr="armlngt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6800" y="5029200"/>
            <a:ext cx="2571750" cy="21478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0765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0" y="76200"/>
            <a:ext cx="8610600" cy="1143000"/>
          </a:xfrm>
        </p:spPr>
        <p:txBody>
          <a:bodyPr/>
          <a:lstStyle/>
          <a:p>
            <a:pPr lvl="0" algn="ctr" rtl="1">
              <a:spcBef>
                <a:spcPts val="0"/>
              </a:spcBef>
            </a:pPr>
            <a:r>
              <a:rPr lang="ar-EG" sz="3600" b="1" cap="none" dirty="0">
                <a:solidFill>
                  <a:prstClr val="black"/>
                </a:solidFill>
                <a:latin typeface="Calibri"/>
                <a:ea typeface="+mn-ea"/>
                <a:cs typeface="Arial"/>
              </a:rPr>
              <a:t>ماهية عملية اتخاذ القرار :</a:t>
            </a:r>
            <a:br>
              <a:rPr lang="ar-EG" sz="3600" b="1" cap="none" dirty="0">
                <a:solidFill>
                  <a:prstClr val="black"/>
                </a:solidFill>
                <a:latin typeface="Calibri"/>
                <a:ea typeface="+mn-ea"/>
                <a:cs typeface="Arial"/>
              </a:rPr>
            </a:br>
            <a:endParaRPr lang="en-US" sz="3600" b="1" dirty="0"/>
          </a:p>
        </p:txBody>
      </p:sp>
      <p:sp>
        <p:nvSpPr>
          <p:cNvPr id="143363" name="Rectangle 3"/>
          <p:cNvSpPr>
            <a:spLocks noGrp="1" noChangeArrowheads="1"/>
          </p:cNvSpPr>
          <p:nvPr>
            <p:ph idx="1"/>
          </p:nvPr>
        </p:nvSpPr>
        <p:spPr>
          <a:xfrm>
            <a:off x="533400" y="685800"/>
            <a:ext cx="8077200" cy="6019800"/>
          </a:xfrm>
        </p:spPr>
        <p:txBody>
          <a:bodyPr>
            <a:normAutofit/>
          </a:bodyPr>
          <a:lstStyle/>
          <a:p>
            <a:pPr marL="0" lvl="0" indent="0" algn="r" rtl="1">
              <a:spcBef>
                <a:spcPts val="0"/>
              </a:spcBef>
            </a:pPr>
            <a:r>
              <a:rPr lang="ar-EG" sz="2400" b="0" dirty="0">
                <a:solidFill>
                  <a:prstClr val="black"/>
                </a:solidFill>
                <a:latin typeface="Calibri"/>
              </a:rPr>
              <a:t>إن مفهوم القرار الإداري ينسجم مع العملية المعقدة التي تتم لاختيار الحل الملائم لمشكلة إدارية معينة، مهما كانت طبيعة هذه  المشكلة، وأن هذه العملية تتدخل فيها عوامل متعددة نفسية و اجتماعية وتنظيمية وفنية وبيئية، كما تتضمن عناصر متعددة وكثيرة لما لها من صفات تميزها عن غيرها من العمليات الإدارية الأخرى، وفي اعتقادنا أنه يمكن بيان ماهية عملية اتخاذ القرارات من</a:t>
            </a:r>
          </a:p>
          <a:p>
            <a:pPr marL="0" lvl="0" indent="0" algn="r" rtl="1">
              <a:spcBef>
                <a:spcPts val="0"/>
              </a:spcBef>
            </a:pPr>
            <a:r>
              <a:rPr lang="ar-EG" sz="2400" b="0" dirty="0">
                <a:solidFill>
                  <a:prstClr val="black"/>
                </a:solidFill>
                <a:latin typeface="Calibri"/>
              </a:rPr>
              <a:t>خلال تحديد الصفات المميزة لهذه العملية والتي تحملها فيما يلي  :- </a:t>
            </a:r>
          </a:p>
          <a:p>
            <a:pPr marL="0" lvl="0" indent="0" algn="r" rtl="1">
              <a:spcBef>
                <a:spcPts val="0"/>
              </a:spcBef>
            </a:pPr>
            <a:r>
              <a:rPr lang="ar-EG" sz="2400" b="0" dirty="0">
                <a:solidFill>
                  <a:prstClr val="black"/>
                </a:solidFill>
                <a:latin typeface="Calibri"/>
              </a:rPr>
              <a:t>•	. أما عملية قابلة للترشيد.</a:t>
            </a:r>
          </a:p>
          <a:p>
            <a:pPr marL="0" lvl="0" indent="0" algn="r" rtl="1">
              <a:spcBef>
                <a:spcPts val="0"/>
              </a:spcBef>
            </a:pPr>
            <a:r>
              <a:rPr lang="ar-EG" sz="2400" b="0" dirty="0">
                <a:solidFill>
                  <a:prstClr val="black"/>
                </a:solidFill>
                <a:latin typeface="Calibri"/>
              </a:rPr>
              <a:t>•	أنما تتأثر بعوامل ذات صبغة إنسانية واجتماعية: وهذا ما أكده "سيمون" في قوله: "ليس هناك </a:t>
            </a:r>
          </a:p>
          <a:p>
            <a:pPr marL="0" lvl="0" indent="0" algn="r" rtl="1">
              <a:spcBef>
                <a:spcPts val="0"/>
              </a:spcBef>
            </a:pPr>
            <a:r>
              <a:rPr lang="ar-EG" sz="2400" b="0" dirty="0">
                <a:solidFill>
                  <a:prstClr val="black"/>
                </a:solidFill>
                <a:latin typeface="Calibri"/>
              </a:rPr>
              <a:t>قرار إداري يتخذ في أية مؤسسة بعيدا عن تأثير العديد .من الأفراد</a:t>
            </a:r>
          </a:p>
          <a:p>
            <a:pPr marL="0" lvl="0" indent="0" algn="r" rtl="1">
              <a:spcBef>
                <a:spcPts val="0"/>
              </a:spcBef>
            </a:pPr>
            <a:r>
              <a:rPr lang="ar-EG" sz="2400" b="0" dirty="0">
                <a:solidFill>
                  <a:prstClr val="black"/>
                </a:solidFill>
                <a:latin typeface="Calibri"/>
              </a:rPr>
              <a:t>•	أما عملية تمتد في الماضي والمستقبل</a:t>
            </a:r>
          </a:p>
          <a:p>
            <a:pPr marL="0" lvl="0" indent="0" algn="r" rtl="1">
              <a:spcBef>
                <a:spcPts val="0"/>
              </a:spcBef>
            </a:pPr>
            <a:r>
              <a:rPr lang="ar-EG" sz="2400" b="0" dirty="0">
                <a:solidFill>
                  <a:prstClr val="black"/>
                </a:solidFill>
                <a:latin typeface="Calibri"/>
              </a:rPr>
              <a:t>•	أما عملية تقوم على الجهود الجماعية المشتركة .</a:t>
            </a:r>
          </a:p>
          <a:p>
            <a:pPr marL="0" lvl="0" indent="0" algn="r" rtl="1">
              <a:spcBef>
                <a:spcPts val="0"/>
              </a:spcBef>
            </a:pPr>
            <a:r>
              <a:rPr lang="ar-EG" sz="2400" b="0" dirty="0">
                <a:solidFill>
                  <a:prstClr val="black"/>
                </a:solidFill>
                <a:latin typeface="Calibri"/>
              </a:rPr>
              <a:t>•	أما عملية تتصف بالعمومية و الشمول.</a:t>
            </a:r>
          </a:p>
          <a:p>
            <a:pPr marL="0" lvl="0" indent="0" algn="r" rtl="1">
              <a:spcBef>
                <a:spcPts val="0"/>
              </a:spcBef>
            </a:pPr>
            <a:r>
              <a:rPr lang="ar-EG" sz="2400" b="0" dirty="0">
                <a:solidFill>
                  <a:prstClr val="black"/>
                </a:solidFill>
                <a:latin typeface="Calibri"/>
              </a:rPr>
              <a:t>•	أما عملية ديناميكية مستمرة.</a:t>
            </a:r>
          </a:p>
          <a:p>
            <a:pPr marL="0" lvl="0" indent="0" algn="r" rtl="1">
              <a:spcBef>
                <a:spcPts val="0"/>
              </a:spcBef>
            </a:pPr>
            <a:r>
              <a:rPr lang="ar-EG" sz="2400" b="0" dirty="0">
                <a:solidFill>
                  <a:prstClr val="black"/>
                </a:solidFill>
                <a:latin typeface="Calibri"/>
              </a:rPr>
              <a:t>•	أما عملية مقيدة بالبطء أحيانا ۔</a:t>
            </a:r>
          </a:p>
          <a:p>
            <a:pPr marL="0" lvl="0" indent="0" algn="r" rtl="1">
              <a:spcBef>
                <a:spcPts val="0"/>
              </a:spcBef>
            </a:pPr>
            <a:r>
              <a:rPr lang="ar-EG" sz="2400" b="0" dirty="0">
                <a:solidFill>
                  <a:prstClr val="black"/>
                </a:solidFill>
                <a:latin typeface="Calibri"/>
              </a:rPr>
              <a:t>•	أما عملية معقدة وصعبة</a:t>
            </a:r>
            <a:endParaRPr lang="en-US" sz="2400" dirty="0">
              <a:effectLst/>
            </a:endParaRPr>
          </a:p>
        </p:txBody>
      </p:sp>
    </p:spTree>
    <p:extLst>
      <p:ext uri="{BB962C8B-B14F-4D97-AF65-F5344CB8AC3E}">
        <p14:creationId xmlns:p14="http://schemas.microsoft.com/office/powerpoint/2010/main" val="1310601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Rectangle 4"/>
          <p:cNvSpPr>
            <a:spLocks noGrp="1" noChangeArrowheads="1"/>
          </p:cNvSpPr>
          <p:nvPr>
            <p:ph type="title"/>
          </p:nvPr>
        </p:nvSpPr>
        <p:spPr/>
        <p:txBody>
          <a:bodyPr/>
          <a:lstStyle/>
          <a:p>
            <a:pPr lvl="0" algn="ctr" rtl="1">
              <a:spcBef>
                <a:spcPts val="0"/>
              </a:spcBef>
            </a:pPr>
            <a:r>
              <a:rPr lang="ar-EG" sz="3600" b="1" cap="none" dirty="0">
                <a:solidFill>
                  <a:prstClr val="black"/>
                </a:solidFill>
                <a:latin typeface="Calibri"/>
                <a:ea typeface="+mn-ea"/>
                <a:cs typeface="Arial"/>
              </a:rPr>
              <a:t>أنواع القرارات الإدارية :</a:t>
            </a:r>
          </a:p>
        </p:txBody>
      </p:sp>
      <p:sp>
        <p:nvSpPr>
          <p:cNvPr id="95237" name="Rectangle 5"/>
          <p:cNvSpPr>
            <a:spLocks noGrp="1" noChangeArrowheads="1"/>
          </p:cNvSpPr>
          <p:nvPr>
            <p:ph idx="1"/>
          </p:nvPr>
        </p:nvSpPr>
        <p:spPr>
          <a:xfrm>
            <a:off x="381000" y="1295400"/>
            <a:ext cx="8229600" cy="4495800"/>
          </a:xfrm>
        </p:spPr>
        <p:txBody>
          <a:bodyPr>
            <a:noAutofit/>
          </a:bodyPr>
          <a:lstStyle/>
          <a:p>
            <a:pPr marL="0" lvl="0" indent="0" algn="r" rtl="1">
              <a:spcBef>
                <a:spcPts val="0"/>
              </a:spcBef>
            </a:pPr>
            <a:r>
              <a:rPr lang="ar-EG" sz="3200" b="0" u="sng" dirty="0" smtClean="0">
                <a:solidFill>
                  <a:prstClr val="black"/>
                </a:solidFill>
                <a:latin typeface="Calibri"/>
              </a:rPr>
              <a:t>1</a:t>
            </a:r>
            <a:r>
              <a:rPr lang="ar-EG" sz="3200" b="0" u="sng" dirty="0">
                <a:solidFill>
                  <a:prstClr val="black"/>
                </a:solidFill>
                <a:latin typeface="Calibri"/>
              </a:rPr>
              <a:t>. القرارات التقليدية: </a:t>
            </a:r>
            <a:r>
              <a:rPr lang="ar-EG" sz="3200" b="0" dirty="0">
                <a:solidFill>
                  <a:prstClr val="black"/>
                </a:solidFill>
                <a:latin typeface="Calibri"/>
              </a:rPr>
              <a:t>و تتمثل فيما يلي:</a:t>
            </a:r>
          </a:p>
          <a:p>
            <a:pPr marL="0" lvl="0" indent="0" algn="r" rtl="1">
              <a:spcBef>
                <a:spcPts val="0"/>
              </a:spcBef>
            </a:pPr>
            <a:r>
              <a:rPr lang="ar-EG" sz="3200" b="0" dirty="0">
                <a:solidFill>
                  <a:prstClr val="black"/>
                </a:solidFill>
                <a:latin typeface="Calibri"/>
              </a:rPr>
              <a:t>أ- القرارات التنفيذية: وهي تتعلق بالمشكلات البسيطة المتكررة كتلك المتعلقة بالحضور والانصراف و توزيع العمل و الغياب والإجازات، وكيفية معالجة الشكاوى. وهذا النوع من القرارات يمكن البت فيه على الفور نتيجة الخبرات والتجارب التي اكتسبها المدير والمعلومات التي لديه .</a:t>
            </a:r>
          </a:p>
          <a:p>
            <a:pPr marL="0" lvl="0" indent="0" algn="r" rtl="1">
              <a:spcBef>
                <a:spcPts val="0"/>
              </a:spcBef>
            </a:pPr>
            <a:r>
              <a:rPr lang="ar-EG" sz="3200" b="0" dirty="0">
                <a:solidFill>
                  <a:prstClr val="black"/>
                </a:solidFill>
                <a:latin typeface="Calibri"/>
              </a:rPr>
              <a:t>ب </a:t>
            </a:r>
            <a:r>
              <a:rPr lang="ar-EG" sz="3200" b="0" u="sng" dirty="0">
                <a:solidFill>
                  <a:prstClr val="black"/>
                </a:solidFill>
                <a:latin typeface="Calibri"/>
              </a:rPr>
              <a:t>- القرارات التكتيكية</a:t>
            </a:r>
            <a:r>
              <a:rPr lang="ar-EG" sz="3200" b="0" dirty="0">
                <a:solidFill>
                  <a:prstClr val="black"/>
                </a:solidFill>
                <a:latin typeface="Calibri"/>
              </a:rPr>
              <a:t>: و تتصف بأنها قرارات متكررة وإن كانت في مستوى أعلى من القرارات التنفيذية و أكثر فنية وتفصيلا. ويوكل أمر مواجهتها إلى الرؤساء الفنيين والمتخصصين</a:t>
            </a:r>
            <a:endParaRPr lang="en-US" sz="3200" dirty="0"/>
          </a:p>
        </p:txBody>
      </p:sp>
    </p:spTree>
    <p:extLst>
      <p:ext uri="{BB962C8B-B14F-4D97-AF65-F5344CB8AC3E}">
        <p14:creationId xmlns:p14="http://schemas.microsoft.com/office/powerpoint/2010/main" val="20913368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a:xfrm>
            <a:off x="838200" y="381000"/>
            <a:ext cx="7520940" cy="548640"/>
          </a:xfrm>
        </p:spPr>
        <p:txBody>
          <a:bodyPr/>
          <a:lstStyle/>
          <a:p>
            <a:pPr algn="ctr"/>
            <a:r>
              <a:rPr lang="ar-EG" dirty="0" smtClean="0"/>
              <a:t>تابع أنواع القرارات الإدارية</a:t>
            </a:r>
            <a:endParaRPr lang="en-US" dirty="0"/>
          </a:p>
        </p:txBody>
      </p:sp>
      <p:sp>
        <p:nvSpPr>
          <p:cNvPr id="48133" name="Rectangle 5"/>
          <p:cNvSpPr>
            <a:spLocks noGrp="1" noChangeArrowheads="1"/>
          </p:cNvSpPr>
          <p:nvPr>
            <p:ph idx="1"/>
          </p:nvPr>
        </p:nvSpPr>
        <p:spPr>
          <a:xfrm>
            <a:off x="457200" y="1219200"/>
            <a:ext cx="8458200" cy="4495800"/>
          </a:xfrm>
        </p:spPr>
        <p:txBody>
          <a:bodyPr>
            <a:noAutofit/>
          </a:bodyPr>
          <a:lstStyle/>
          <a:p>
            <a:pPr marL="0" lvl="0" indent="0" algn="r" rtl="1">
              <a:spcBef>
                <a:spcPts val="0"/>
              </a:spcBef>
            </a:pPr>
            <a:r>
              <a:rPr lang="ar-EG" sz="2800" b="0" u="sng" dirty="0">
                <a:solidFill>
                  <a:prstClr val="black"/>
                </a:solidFill>
                <a:latin typeface="Calibri"/>
              </a:rPr>
              <a:t>القرارات غير التقليدية: وتتمثل فيما يلي:</a:t>
            </a:r>
          </a:p>
          <a:p>
            <a:pPr marL="0" lvl="0" indent="0" algn="r" rtl="1">
              <a:spcBef>
                <a:spcPts val="0"/>
              </a:spcBef>
            </a:pPr>
            <a:r>
              <a:rPr lang="ar-EG" sz="2800" b="0" u="sng" dirty="0">
                <a:solidFill>
                  <a:prstClr val="black"/>
                </a:solidFill>
                <a:latin typeface="Calibri"/>
              </a:rPr>
              <a:t>أ- القرارات الحيوية: </a:t>
            </a:r>
            <a:r>
              <a:rPr lang="ar-EG" sz="2800" b="0" dirty="0">
                <a:solidFill>
                  <a:prstClr val="black"/>
                </a:solidFill>
                <a:latin typeface="Calibri"/>
              </a:rPr>
              <a:t>هي تتعلق بمشكلات حيوية يحتاج في حلها إلى التفاهم والمناقشة وتبادل الرأي على نطاق واسع، وفي مواجهة هذا النوع من المشكلات يبادر المدير - متخذ القرار – بدعوة مساعديه و مستشاريه من الإداريين والفنيين و القانونيين إلى اجتماع يعقد لدراسة المشكلة، وهنا يسعی المدير - متخذ القرار - لإشراك كل من يعنيهم أمر القرار من جميع الأطراف في مؤتمر، وأن يعطيهم جميعا حرية المناقشة مع توضيح نقاط القوة والضعف.</a:t>
            </a:r>
          </a:p>
          <a:p>
            <a:pPr marL="0" lvl="0" indent="0" algn="r" rtl="1">
              <a:spcBef>
                <a:spcPts val="0"/>
              </a:spcBef>
            </a:pPr>
            <a:r>
              <a:rPr lang="ar-EG" sz="2800" b="0" u="sng" dirty="0">
                <a:solidFill>
                  <a:prstClr val="black"/>
                </a:solidFill>
                <a:latin typeface="Calibri"/>
              </a:rPr>
              <a:t>ب - القرارات الاستراتيجية: </a:t>
            </a:r>
            <a:r>
              <a:rPr lang="ar-EG" sz="2800" b="0" dirty="0">
                <a:solidFill>
                  <a:prstClr val="black"/>
                </a:solidFill>
                <a:latin typeface="Calibri"/>
              </a:rPr>
              <a:t>وهي قرارات غير تقليدية، تتصل . مشكلات استراتيجية وذات أبعاد متعددة، وعلى جانب كبير من العمق والتعقيد، وهذه النوعية من القرارات تتطلب البحث المتعمق والدراسة المتأنية والمستفيضة و المتخصصة التي تتناول جميع الفروض و الاحتمالات و تناقشها.</a:t>
            </a:r>
          </a:p>
          <a:p>
            <a:pPr algn="r">
              <a:lnSpc>
                <a:spcPct val="120000"/>
              </a:lnSpc>
              <a:buFont typeface="Wingdings" pitchFamily="2" charset="2"/>
              <a:buNone/>
            </a:pPr>
            <a:endParaRPr lang="en-US" sz="2800" dirty="0"/>
          </a:p>
        </p:txBody>
      </p:sp>
    </p:spTree>
    <p:extLst>
      <p:ext uri="{BB962C8B-B14F-4D97-AF65-F5344CB8AC3E}">
        <p14:creationId xmlns:p14="http://schemas.microsoft.com/office/powerpoint/2010/main" val="3875363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3" name="Rectangle 7"/>
          <p:cNvSpPr>
            <a:spLocks noGrp="1" noChangeArrowheads="1"/>
          </p:cNvSpPr>
          <p:nvPr>
            <p:ph type="title"/>
          </p:nvPr>
        </p:nvSpPr>
        <p:spPr/>
        <p:txBody>
          <a:bodyPr/>
          <a:lstStyle/>
          <a:p>
            <a:pPr lvl="0" algn="ctr" rtl="1">
              <a:spcBef>
                <a:spcPts val="0"/>
              </a:spcBef>
            </a:pPr>
            <a:r>
              <a:rPr lang="ar-EG" sz="3600" b="1" cap="none" dirty="0">
                <a:solidFill>
                  <a:prstClr val="black"/>
                </a:solidFill>
                <a:latin typeface="Calibri"/>
                <a:ea typeface="+mn-ea"/>
                <a:cs typeface="Arial"/>
              </a:rPr>
              <a:t>مراحل اتخاذ القرارات </a:t>
            </a:r>
          </a:p>
        </p:txBody>
      </p:sp>
      <p:sp>
        <p:nvSpPr>
          <p:cNvPr id="60424" name="Rectangle 8"/>
          <p:cNvSpPr>
            <a:spLocks noGrp="1" noChangeArrowheads="1"/>
          </p:cNvSpPr>
          <p:nvPr>
            <p:ph idx="1"/>
          </p:nvPr>
        </p:nvSpPr>
        <p:spPr>
          <a:xfrm>
            <a:off x="685800" y="1143000"/>
            <a:ext cx="7772400" cy="5181600"/>
          </a:xfrm>
        </p:spPr>
        <p:txBody>
          <a:bodyPr>
            <a:normAutofit/>
          </a:bodyPr>
          <a:lstStyle/>
          <a:p>
            <a:pPr marL="0" lvl="0" indent="0" algn="r" rtl="1">
              <a:spcBef>
                <a:spcPts val="0"/>
              </a:spcBef>
            </a:pPr>
            <a:r>
              <a:rPr lang="ar-EG" sz="1800" b="0" dirty="0">
                <a:solidFill>
                  <a:prstClr val="black"/>
                </a:solidFill>
                <a:latin typeface="Calibri"/>
              </a:rPr>
              <a:t>وتتمثل فيما يلي:</a:t>
            </a:r>
          </a:p>
          <a:p>
            <a:pPr marL="0" lvl="0" indent="0" algn="r" rtl="1">
              <a:spcBef>
                <a:spcPts val="0"/>
              </a:spcBef>
            </a:pPr>
            <a:r>
              <a:rPr lang="ar-EG" sz="1800" b="0" dirty="0">
                <a:solidFill>
                  <a:prstClr val="black"/>
                </a:solidFill>
                <a:latin typeface="Calibri"/>
              </a:rPr>
              <a:t>-</a:t>
            </a:r>
            <a:r>
              <a:rPr lang="ar-EG" sz="2400" u="sng" dirty="0">
                <a:solidFill>
                  <a:prstClr val="black"/>
                </a:solidFill>
                <a:latin typeface="Calibri"/>
              </a:rPr>
              <a:t>	المرحلة الأولى تشخيص المشكلة : </a:t>
            </a:r>
            <a:r>
              <a:rPr lang="ar-EG" sz="2800" b="0" dirty="0">
                <a:solidFill>
                  <a:prstClr val="black"/>
                </a:solidFill>
                <a:latin typeface="Calibri"/>
              </a:rPr>
              <a:t>و من الأمور المهمة التي ينبغي على المدير إدراكها وهو بصدد التعرف على المشكلة الأساسية و أبعادها، هي تحديده لطبيعة الموقف الذي خلق المشكلة، ودرجة أهمية المشكلة و عدم بين أعراضها وأسبابها، والوقت الملائم للتصدي لحلها واتخاذ القرار الفعال لحلها  والمناسب بشأنها.</a:t>
            </a:r>
          </a:p>
          <a:p>
            <a:pPr marL="0" lvl="0" indent="0" algn="r" rtl="1">
              <a:spcBef>
                <a:spcPts val="0"/>
              </a:spcBef>
            </a:pPr>
            <a:r>
              <a:rPr lang="ar-EG" sz="2400" u="sng" dirty="0">
                <a:solidFill>
                  <a:prstClr val="black"/>
                </a:solidFill>
                <a:latin typeface="Calibri"/>
              </a:rPr>
              <a:t>-	المرحلة الثانية جمع البيانات والمعلومات : </a:t>
            </a:r>
            <a:r>
              <a:rPr lang="ar-EG" sz="2400" b="0" dirty="0">
                <a:solidFill>
                  <a:prstClr val="black"/>
                </a:solidFill>
                <a:latin typeface="Calibri"/>
              </a:rPr>
              <a:t>إن فهم المشكلة فهما حقيقيا، واقتراح بدائل مناسبة لحلها يتطلب البيانات والمعلومات ذات الصلة بالمشكلة محل القرار، ذلك أن اتخاذ القرار الفعال يعتمد على قدرة المدير في الحصول على أكبر قدر ممكن من البيانات الدقيقة والمعلومات المحايدة والملائمة زمنيا من مصادرها المختلفة، ومن ثم تحديد أحسن الطرق للحصول عليها، ثم يقوم بتحليلها تحلي؟ دقيقا ويقارن الحقائق والأرقام ويخرج من ذلك بمؤشرات ومعلومات تساعده على الوصول إلى القرار المناسب</a:t>
            </a:r>
            <a:r>
              <a:rPr lang="ar-EG" sz="2400" b="0" dirty="0" smtClean="0">
                <a:solidFill>
                  <a:prstClr val="black"/>
                </a:solidFill>
                <a:latin typeface="Calibri"/>
              </a:rPr>
              <a:t>.</a:t>
            </a:r>
            <a:endParaRPr lang="ar-EG" sz="2400" b="0" dirty="0">
              <a:solidFill>
                <a:prstClr val="black"/>
              </a:solidFill>
              <a:latin typeface="Calibri"/>
            </a:endParaRPr>
          </a:p>
        </p:txBody>
      </p:sp>
    </p:spTree>
    <p:extLst>
      <p:ext uri="{BB962C8B-B14F-4D97-AF65-F5344CB8AC3E}">
        <p14:creationId xmlns:p14="http://schemas.microsoft.com/office/powerpoint/2010/main" val="24118680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ctr"/>
            <a:r>
              <a:rPr lang="ar-EG" sz="3600" b="1" cap="none" dirty="0" smtClean="0">
                <a:solidFill>
                  <a:prstClr val="black"/>
                </a:solidFill>
                <a:latin typeface="Calibri"/>
                <a:cs typeface="Arial"/>
              </a:rPr>
              <a:t>تابع مراحل </a:t>
            </a:r>
            <a:r>
              <a:rPr lang="ar-EG" sz="3600" b="1" cap="none" dirty="0">
                <a:solidFill>
                  <a:prstClr val="black"/>
                </a:solidFill>
                <a:latin typeface="Calibri"/>
                <a:cs typeface="Arial"/>
              </a:rPr>
              <a:t>اتخاذ </a:t>
            </a:r>
            <a:r>
              <a:rPr lang="ar-EG" sz="3600" b="1" cap="none" dirty="0" smtClean="0">
                <a:solidFill>
                  <a:prstClr val="black"/>
                </a:solidFill>
                <a:latin typeface="Calibri"/>
                <a:cs typeface="Arial"/>
              </a:rPr>
              <a:t>القرارات </a:t>
            </a:r>
            <a:endParaRPr lang="en-US" dirty="0"/>
          </a:p>
        </p:txBody>
      </p:sp>
      <p:sp>
        <p:nvSpPr>
          <p:cNvPr id="66563" name="Rectangle 3"/>
          <p:cNvSpPr>
            <a:spLocks noGrp="1" noChangeArrowheads="1"/>
          </p:cNvSpPr>
          <p:nvPr>
            <p:ph idx="1"/>
          </p:nvPr>
        </p:nvSpPr>
        <p:spPr>
          <a:xfrm>
            <a:off x="685800" y="1524000"/>
            <a:ext cx="7772400" cy="4495800"/>
          </a:xfrm>
        </p:spPr>
        <p:txBody>
          <a:bodyPr>
            <a:normAutofit/>
          </a:bodyPr>
          <a:lstStyle/>
          <a:p>
            <a:pPr marL="0" lvl="0" indent="0" algn="r" rtl="1">
              <a:spcBef>
                <a:spcPts val="0"/>
              </a:spcBef>
            </a:pPr>
            <a:r>
              <a:rPr lang="ar-EG" sz="2200" u="sng" dirty="0">
                <a:solidFill>
                  <a:prstClr val="black"/>
                </a:solidFill>
                <a:latin typeface="Calibri"/>
              </a:rPr>
              <a:t>	المرحلة الثالثة </a:t>
            </a:r>
            <a:r>
              <a:rPr lang="ar-EG" sz="1700" b="0" dirty="0">
                <a:solidFill>
                  <a:prstClr val="black"/>
                </a:solidFill>
                <a:latin typeface="Calibri"/>
              </a:rPr>
              <a:t>: </a:t>
            </a:r>
            <a:r>
              <a:rPr lang="ar-EG" sz="2400" b="0" dirty="0">
                <a:solidFill>
                  <a:prstClr val="black"/>
                </a:solidFill>
                <a:latin typeface="Calibri"/>
              </a:rPr>
              <a:t>تحديد البدائل المتاحة وتقويمها : ويتوقف عدد الحلول البديلة و نوعها على عدة عوامل</a:t>
            </a:r>
          </a:p>
          <a:p>
            <a:pPr marL="0" lvl="0" indent="0" algn="r" rtl="1">
              <a:spcBef>
                <a:spcPts val="0"/>
              </a:spcBef>
            </a:pPr>
            <a:r>
              <a:rPr lang="ar-EG" sz="2400" b="0" dirty="0">
                <a:solidFill>
                  <a:prstClr val="black"/>
                </a:solidFill>
                <a:latin typeface="Calibri"/>
              </a:rPr>
              <a:t>منها وضع المنظمة، والسياسات التي تطبقها، والفلسفة التي تلتزم بها، وإمكانياتها المادية، والوقت المتاح أمام</a:t>
            </a:r>
          </a:p>
          <a:p>
            <a:pPr marL="0" lvl="0" indent="0" algn="r" rtl="1">
              <a:spcBef>
                <a:spcPts val="0"/>
              </a:spcBef>
            </a:pPr>
            <a:r>
              <a:rPr lang="ar-EG" sz="2400" b="0" dirty="0">
                <a:solidFill>
                  <a:prstClr val="black"/>
                </a:solidFill>
                <a:latin typeface="Calibri"/>
              </a:rPr>
              <a:t>متخذ القرار، واتجاهات المدير - متخذ القرار - وقدرته على التفكير المنطقي والمبدع، الذي يعتمد على التفكير الابتكاري الذي يرتكز على التصور والتوقع وخلفه الأفكار مما يساعد على تصنيف البدائل المتواترة وترتيبها والتوصل إلى عدد محدود منها.</a:t>
            </a:r>
          </a:p>
          <a:p>
            <a:pPr marL="0" lvl="0" indent="0" algn="r" rtl="1">
              <a:spcBef>
                <a:spcPts val="0"/>
              </a:spcBef>
            </a:pPr>
            <a:r>
              <a:rPr lang="ar-EG" sz="2200" u="sng" dirty="0">
                <a:solidFill>
                  <a:prstClr val="black"/>
                </a:solidFill>
                <a:latin typeface="Calibri"/>
              </a:rPr>
              <a:t>-	المرحلة الرابعة</a:t>
            </a:r>
            <a:r>
              <a:rPr lang="ar-EG" sz="1700" b="0" dirty="0">
                <a:solidFill>
                  <a:prstClr val="black"/>
                </a:solidFill>
                <a:latin typeface="Calibri"/>
              </a:rPr>
              <a:t>: </a:t>
            </a:r>
            <a:r>
              <a:rPr lang="ar-EG" sz="2400" b="0" dirty="0">
                <a:solidFill>
                  <a:prstClr val="black"/>
                </a:solidFill>
                <a:latin typeface="Calibri"/>
              </a:rPr>
              <a:t>اختيار البديل المناسب لحل المشكلة :- وتتم عملية المفاضلة بين البدائل المتاحة واختيار البديل الأنسب وفقا لمعايير و اعتبارات موضوعية يستند إليها المدير في عملية الاختيار وأهم هذه المعايير :-</a:t>
            </a:r>
          </a:p>
          <a:p>
            <a:pPr marL="0" indent="0" algn="r">
              <a:lnSpc>
                <a:spcPct val="120000"/>
              </a:lnSpc>
              <a:buFont typeface="Wingdings" pitchFamily="2" charset="2"/>
              <a:buNone/>
            </a:pPr>
            <a:endParaRPr lang="en-US" sz="2200" dirty="0"/>
          </a:p>
        </p:txBody>
      </p:sp>
    </p:spTree>
    <p:extLst>
      <p:ext uri="{BB962C8B-B14F-4D97-AF65-F5344CB8AC3E}">
        <p14:creationId xmlns:p14="http://schemas.microsoft.com/office/powerpoint/2010/main" val="2489543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822960" y="914400"/>
            <a:ext cx="7559040" cy="304800"/>
          </a:xfrm>
        </p:spPr>
        <p:txBody>
          <a:bodyPr/>
          <a:lstStyle/>
          <a:p>
            <a:pPr lvl="0" rtl="1">
              <a:spcBef>
                <a:spcPts val="0"/>
              </a:spcBef>
            </a:pPr>
            <a:r>
              <a:rPr lang="ar-EG" sz="1800" b="1" u="sng" cap="none" dirty="0">
                <a:solidFill>
                  <a:srgbClr val="FF0000"/>
                </a:solidFill>
                <a:latin typeface="Calibri"/>
                <a:ea typeface="+mn-ea"/>
                <a:cs typeface="Arial"/>
              </a:rPr>
              <a:t>وتتم عملية المفاضلة بين البدائل المتاحة واختيار البديل الأنسب وفقا لمعايير و اعتبارات موضوعية يستند إليها المدير في عملية الاختيار وأهم هذه المعايير :-</a:t>
            </a:r>
            <a:br>
              <a:rPr lang="ar-EG" sz="1800" b="1" u="sng" cap="none" dirty="0">
                <a:solidFill>
                  <a:srgbClr val="FF0000"/>
                </a:solidFill>
                <a:latin typeface="Calibri"/>
                <a:ea typeface="+mn-ea"/>
                <a:cs typeface="Arial"/>
              </a:rPr>
            </a:br>
            <a:r>
              <a:rPr lang="en-US" sz="2200" b="1" u="sng" cap="none" dirty="0">
                <a:solidFill>
                  <a:srgbClr val="FF0000"/>
                </a:solidFill>
                <a:latin typeface="Franklin Gothic Book"/>
                <a:ea typeface="+mn-ea"/>
                <a:cs typeface="+mn-cs"/>
              </a:rPr>
              <a:t/>
            </a:r>
            <a:br>
              <a:rPr lang="en-US" sz="2200" b="1" u="sng" cap="none" dirty="0">
                <a:solidFill>
                  <a:srgbClr val="FF0000"/>
                </a:solidFill>
                <a:latin typeface="Franklin Gothic Book"/>
                <a:ea typeface="+mn-ea"/>
                <a:cs typeface="+mn-cs"/>
              </a:rPr>
            </a:br>
            <a:endParaRPr lang="en-US" b="1" u="sng" dirty="0">
              <a:solidFill>
                <a:srgbClr val="FF0000"/>
              </a:solidFill>
            </a:endParaRPr>
          </a:p>
        </p:txBody>
      </p:sp>
      <p:sp>
        <p:nvSpPr>
          <p:cNvPr id="70659" name="Rectangle 3"/>
          <p:cNvSpPr>
            <a:spLocks noGrp="1" noChangeArrowheads="1"/>
          </p:cNvSpPr>
          <p:nvPr>
            <p:ph idx="1"/>
          </p:nvPr>
        </p:nvSpPr>
        <p:spPr/>
        <p:txBody>
          <a:bodyPr>
            <a:noAutofit/>
          </a:bodyPr>
          <a:lstStyle/>
          <a:p>
            <a:pPr marL="0" lvl="0" indent="0" algn="r" rtl="1">
              <a:lnSpc>
                <a:spcPct val="150000"/>
              </a:lnSpc>
              <a:spcBef>
                <a:spcPts val="0"/>
              </a:spcBef>
            </a:pPr>
            <a:r>
              <a:rPr lang="ar-EG" sz="2000" b="0" dirty="0">
                <a:solidFill>
                  <a:prstClr val="black"/>
                </a:solidFill>
                <a:latin typeface="Calibri"/>
              </a:rPr>
              <a:t>1.تحقيق البديل للهدف أو الأهداف المحددة، فيفضل البديل الذي يحقق لهم الأهداف أو أكثرها مساهمة في تحقيقها.</a:t>
            </a:r>
          </a:p>
          <a:p>
            <a:pPr marL="0" lvl="0" indent="0" algn="r" rtl="1">
              <a:lnSpc>
                <a:spcPct val="150000"/>
              </a:lnSpc>
              <a:spcBef>
                <a:spcPts val="0"/>
              </a:spcBef>
            </a:pPr>
            <a:r>
              <a:rPr lang="ar-EG" sz="2000" b="0" dirty="0">
                <a:solidFill>
                  <a:prstClr val="black"/>
                </a:solidFill>
                <a:latin typeface="Calibri"/>
              </a:rPr>
              <a:t>2.اتفاق البديل مع أهمية المنظمة وأهدافها وقيمها ونظمها وإجراءاتها.</a:t>
            </a:r>
          </a:p>
          <a:p>
            <a:pPr marL="0" lvl="0" indent="0" algn="r" rtl="1">
              <a:lnSpc>
                <a:spcPct val="150000"/>
              </a:lnSpc>
              <a:spcBef>
                <a:spcPts val="0"/>
              </a:spcBef>
            </a:pPr>
            <a:r>
              <a:rPr lang="ar-EG" sz="2000" b="0" dirty="0">
                <a:solidFill>
                  <a:prstClr val="black"/>
                </a:solidFill>
                <a:latin typeface="Calibri"/>
              </a:rPr>
              <a:t>3.: قبول أفراد المنظمة للحل البديل و استعدادهم لتنفيذه .</a:t>
            </a:r>
          </a:p>
          <a:p>
            <a:pPr marL="0" lvl="0" indent="0" algn="r" rtl="1">
              <a:lnSpc>
                <a:spcPct val="150000"/>
              </a:lnSpc>
              <a:spcBef>
                <a:spcPts val="0"/>
              </a:spcBef>
            </a:pPr>
            <a:r>
              <a:rPr lang="ar-EG" sz="2000" b="0" dirty="0">
                <a:solidFill>
                  <a:prstClr val="black"/>
                </a:solidFill>
                <a:latin typeface="Calibri"/>
              </a:rPr>
              <a:t>4.درجة تأثير البديل على العلاقات الإنسانية والمعاملات الناجحة بين أفراد التنظيم.</a:t>
            </a:r>
          </a:p>
          <a:p>
            <a:pPr marL="0" lvl="0" indent="0" algn="r" rtl="1">
              <a:lnSpc>
                <a:spcPct val="150000"/>
              </a:lnSpc>
              <a:spcBef>
                <a:spcPts val="0"/>
              </a:spcBef>
            </a:pPr>
            <a:r>
              <a:rPr lang="ar-EG" sz="2000" b="0" dirty="0">
                <a:solidFill>
                  <a:prstClr val="black"/>
                </a:solidFill>
                <a:latin typeface="Calibri"/>
              </a:rPr>
              <a:t>5.: درجة السرعة المطلوبة في الحل البديل، والموعد الذي يراد الحصول فيه على النتائج المطلوبة.</a:t>
            </a:r>
          </a:p>
          <a:p>
            <a:pPr marL="0" lvl="0" indent="0" algn="r" rtl="1">
              <a:lnSpc>
                <a:spcPct val="150000"/>
              </a:lnSpc>
              <a:spcBef>
                <a:spcPts val="0"/>
              </a:spcBef>
            </a:pPr>
            <a:r>
              <a:rPr lang="ar-EG" sz="2000" b="0" dirty="0">
                <a:solidFill>
                  <a:prstClr val="black"/>
                </a:solidFill>
                <a:latin typeface="Calibri"/>
              </a:rPr>
              <a:t>6.: مدى ملائمة كل بديل مع العوامل البيئية الخارجية للمنظمة مثل العادات والتقاليد.</a:t>
            </a:r>
          </a:p>
          <a:p>
            <a:pPr marL="0" lvl="0" indent="0" algn="r" rtl="1">
              <a:lnSpc>
                <a:spcPct val="150000"/>
              </a:lnSpc>
              <a:spcBef>
                <a:spcPts val="0"/>
              </a:spcBef>
            </a:pPr>
            <a:r>
              <a:rPr lang="ar-EG" sz="2000" b="0" dirty="0">
                <a:solidFill>
                  <a:prstClr val="black"/>
                </a:solidFill>
                <a:latin typeface="Calibri"/>
              </a:rPr>
              <a:t>7.القيم و أنماط السلوك والأنماط الاستهلاكية وما يمكن أن تغرزه هذه البيئة من عوامل مساعدة أو معوقة لكل بديل.</a:t>
            </a:r>
          </a:p>
          <a:p>
            <a:pPr marL="0" lvl="0" indent="0" algn="r" rtl="1">
              <a:lnSpc>
                <a:spcPct val="150000"/>
              </a:lnSpc>
              <a:spcBef>
                <a:spcPts val="0"/>
              </a:spcBef>
            </a:pPr>
            <a:r>
              <a:rPr lang="ar-EG" sz="2000" b="0" dirty="0">
                <a:solidFill>
                  <a:prstClr val="black"/>
                </a:solidFill>
                <a:latin typeface="Calibri"/>
              </a:rPr>
              <a:t>8.المعلومات المتاحة عن الظروف البيئية المحيطة.</a:t>
            </a:r>
          </a:p>
          <a:p>
            <a:pPr marL="0" lvl="0" indent="0" algn="r" rtl="1">
              <a:lnSpc>
                <a:spcPct val="150000"/>
              </a:lnSpc>
              <a:spcBef>
                <a:spcPts val="0"/>
              </a:spcBef>
            </a:pPr>
            <a:r>
              <a:rPr lang="ar-EG" sz="2000" b="0" dirty="0">
                <a:solidFill>
                  <a:prstClr val="black"/>
                </a:solidFill>
                <a:latin typeface="Calibri"/>
              </a:rPr>
              <a:t>9.: كفاءة البديل، والعائد الذي سيحققه إتباع البديل المختار .</a:t>
            </a:r>
          </a:p>
          <a:p>
            <a:pPr algn="r">
              <a:buFont typeface="Wingdings" pitchFamily="2" charset="2"/>
              <a:buNone/>
            </a:pPr>
            <a:endParaRPr lang="en-US" sz="2000" dirty="0"/>
          </a:p>
        </p:txBody>
      </p:sp>
      <p:pic>
        <p:nvPicPr>
          <p:cNvPr id="70660" name="Picture 4" descr="pe0156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5029200"/>
            <a:ext cx="3357563" cy="215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7183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6" name="Rectangle 4"/>
          <p:cNvSpPr>
            <a:spLocks noGrp="1" noChangeArrowheads="1"/>
          </p:cNvSpPr>
          <p:nvPr>
            <p:ph type="title"/>
          </p:nvPr>
        </p:nvSpPr>
        <p:spPr>
          <a:xfrm>
            <a:off x="228600" y="76200"/>
            <a:ext cx="8915400" cy="1143000"/>
          </a:xfrm>
        </p:spPr>
        <p:txBody>
          <a:bodyPr/>
          <a:lstStyle/>
          <a:p>
            <a:pPr algn="ctr"/>
            <a:r>
              <a:rPr lang="ar-EG" sz="3600" b="1" cap="none" dirty="0">
                <a:solidFill>
                  <a:prstClr val="black"/>
                </a:solidFill>
                <a:latin typeface="Calibri"/>
                <a:cs typeface="Arial"/>
              </a:rPr>
              <a:t>تابع مراحل اتخاذ القرارات </a:t>
            </a:r>
            <a:endParaRPr lang="en-US" sz="3600" dirty="0"/>
          </a:p>
        </p:txBody>
      </p:sp>
      <p:sp>
        <p:nvSpPr>
          <p:cNvPr id="100357" name="Rectangle 5"/>
          <p:cNvSpPr>
            <a:spLocks noGrp="1" noChangeArrowheads="1"/>
          </p:cNvSpPr>
          <p:nvPr>
            <p:ph idx="1"/>
          </p:nvPr>
        </p:nvSpPr>
        <p:spPr>
          <a:xfrm>
            <a:off x="838200" y="1600200"/>
            <a:ext cx="8382000" cy="4495800"/>
          </a:xfrm>
        </p:spPr>
        <p:txBody>
          <a:bodyPr>
            <a:normAutofit fontScale="92500" lnSpcReduction="10000"/>
          </a:bodyPr>
          <a:lstStyle/>
          <a:p>
            <a:pPr marL="0" lvl="0" indent="0" algn="r" rtl="1">
              <a:spcBef>
                <a:spcPts val="0"/>
              </a:spcBef>
            </a:pPr>
            <a:r>
              <a:rPr lang="en-US" sz="2800" dirty="0">
                <a:effectLst/>
              </a:rPr>
              <a:t> </a:t>
            </a:r>
            <a:r>
              <a:rPr lang="ar-EG" sz="2800" u="sng" dirty="0">
                <a:solidFill>
                  <a:prstClr val="black"/>
                </a:solidFill>
                <a:latin typeface="Calibri"/>
              </a:rPr>
              <a:t>المرحلة الخامسة: متابعة تنفيذ القرار وتقويمه</a:t>
            </a:r>
          </a:p>
          <a:p>
            <a:pPr marL="0" lvl="0" indent="0" algn="r" rtl="1">
              <a:spcBef>
                <a:spcPts val="0"/>
              </a:spcBef>
            </a:pPr>
            <a:r>
              <a:rPr lang="ar-EG" sz="1800" b="0" dirty="0">
                <a:solidFill>
                  <a:prstClr val="black"/>
                </a:solidFill>
                <a:latin typeface="Calibri"/>
              </a:rPr>
              <a:t>•	</a:t>
            </a:r>
            <a:r>
              <a:rPr lang="ar-EG" sz="2400" b="0" dirty="0">
                <a:solidFill>
                  <a:prstClr val="black"/>
                </a:solidFill>
                <a:latin typeface="Calibri"/>
              </a:rPr>
              <a:t>ويجب على متخذ القرار اختيار الوقت المناسب لإعلان القرار حت يؤدي القرار أحسن</a:t>
            </a:r>
          </a:p>
          <a:p>
            <a:pPr marL="0" lvl="0" indent="0" algn="r" rtl="1">
              <a:spcBef>
                <a:spcPts val="0"/>
              </a:spcBef>
            </a:pPr>
            <a:r>
              <a:rPr lang="ar-EG" sz="2400" b="0" dirty="0">
                <a:solidFill>
                  <a:prstClr val="black"/>
                </a:solidFill>
                <a:latin typeface="Calibri"/>
              </a:rPr>
              <a:t>النتائج. وعندما يطبق القرار المتخذ، وتظهر نتائجه يقوم المدير بتقويم هذه النتائج ليرى درجة فاعليتها، ومقدار نجاح القرار في تحقيق الهدف الذي اتخذ من أجله .</a:t>
            </a:r>
          </a:p>
          <a:p>
            <a:pPr marL="0" lvl="0" indent="0" algn="r" rtl="1">
              <a:spcBef>
                <a:spcPts val="0"/>
              </a:spcBef>
            </a:pPr>
            <a:r>
              <a:rPr lang="ar-EG" sz="2400" b="0" dirty="0">
                <a:solidFill>
                  <a:prstClr val="black"/>
                </a:solidFill>
                <a:latin typeface="Calibri"/>
              </a:rPr>
              <a:t>•	وعملية المتابعة تنمى والدي متخذ القرارات أو مساعديهم القدرة على تحري الدقة والواقعية فيالتحليل أثناء عملية التنفيذ مما يساعد على اكتشاف مواقع القصور و معرفة أسبابها واقتراح</a:t>
            </a:r>
          </a:p>
          <a:p>
            <a:pPr marL="0" lvl="0" indent="0" algn="r" rtl="1">
              <a:spcBef>
                <a:spcPts val="0"/>
              </a:spcBef>
            </a:pPr>
            <a:r>
              <a:rPr lang="ar-EG" sz="2400" b="0" dirty="0">
                <a:solidFill>
                  <a:prstClr val="black"/>
                </a:solidFill>
                <a:latin typeface="Calibri"/>
              </a:rPr>
              <a:t>سبل علاجها.</a:t>
            </a:r>
          </a:p>
          <a:p>
            <a:pPr marL="0" lvl="0" indent="0" algn="r" rtl="1">
              <a:spcBef>
                <a:spcPts val="0"/>
              </a:spcBef>
            </a:pPr>
            <a:r>
              <a:rPr lang="ar-EG" sz="2400" b="0" dirty="0">
                <a:solidFill>
                  <a:prstClr val="black"/>
                </a:solidFill>
                <a:latin typeface="Calibri"/>
              </a:rPr>
              <a:t>•	ويضاف إلى ذلك أن عملية المتابعة لتنفيذ القرار تساعد على تنمية روح المسؤولية لدى</a:t>
            </a:r>
          </a:p>
          <a:p>
            <a:pPr marL="0" lvl="0" indent="0" algn="r" rtl="1">
              <a:spcBef>
                <a:spcPts val="0"/>
              </a:spcBef>
            </a:pPr>
            <a:r>
              <a:rPr lang="ar-EG" sz="2400" b="0" dirty="0">
                <a:solidFill>
                  <a:prstClr val="black"/>
                </a:solidFill>
                <a:latin typeface="Calibri"/>
              </a:rPr>
              <a:t>المرؤوسين وحثهم على المشاركة في اتخاذ القرار.</a:t>
            </a:r>
          </a:p>
          <a:p>
            <a:pPr marL="103188" indent="-103188" algn="r">
              <a:lnSpc>
                <a:spcPct val="120000"/>
              </a:lnSpc>
              <a:buFont typeface="Wingdings" pitchFamily="2" charset="2"/>
              <a:buNone/>
            </a:pPr>
            <a:r>
              <a:rPr lang="ar-SA" sz="2800" dirty="0" smtClean="0">
                <a:effectLst/>
              </a:rPr>
              <a:t>      </a:t>
            </a:r>
            <a:endParaRPr lang="en-US" sz="2200" dirty="0">
              <a:effectLst/>
            </a:endParaRPr>
          </a:p>
        </p:txBody>
      </p:sp>
    </p:spTree>
    <p:extLst>
      <p:ext uri="{BB962C8B-B14F-4D97-AF65-F5344CB8AC3E}">
        <p14:creationId xmlns:p14="http://schemas.microsoft.com/office/powerpoint/2010/main" val="11675776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4" name="Rectangle 4"/>
          <p:cNvSpPr>
            <a:spLocks noGrp="1" noChangeArrowheads="1"/>
          </p:cNvSpPr>
          <p:nvPr>
            <p:ph type="title"/>
          </p:nvPr>
        </p:nvSpPr>
        <p:spPr>
          <a:xfrm>
            <a:off x="0" y="-13447"/>
            <a:ext cx="8915400" cy="1143000"/>
          </a:xfrm>
        </p:spPr>
        <p:txBody>
          <a:bodyPr/>
          <a:lstStyle/>
          <a:p>
            <a:pPr algn="ctr"/>
            <a:r>
              <a:rPr lang="ar-EG" b="1" cap="none" dirty="0">
                <a:solidFill>
                  <a:prstClr val="black"/>
                </a:solidFill>
                <a:latin typeface="Calibri"/>
                <a:ea typeface="+mn-ea"/>
                <a:cs typeface="Arial"/>
              </a:rPr>
              <a:t>أهمية الاتصالات الإدارية في عملية اتخاذ القرارات في المؤسسة</a:t>
            </a:r>
            <a:endParaRPr lang="en-US" b="1" dirty="0"/>
          </a:p>
        </p:txBody>
      </p:sp>
      <p:sp>
        <p:nvSpPr>
          <p:cNvPr id="102405" name="Rectangle 5"/>
          <p:cNvSpPr>
            <a:spLocks noGrp="1" noChangeArrowheads="1"/>
          </p:cNvSpPr>
          <p:nvPr>
            <p:ph idx="1"/>
          </p:nvPr>
        </p:nvSpPr>
        <p:spPr>
          <a:xfrm>
            <a:off x="838200" y="990600"/>
            <a:ext cx="7772400" cy="5410200"/>
          </a:xfrm>
        </p:spPr>
        <p:txBody>
          <a:bodyPr>
            <a:normAutofit lnSpcReduction="10000"/>
          </a:bodyPr>
          <a:lstStyle/>
          <a:p>
            <a:pPr marL="0" lvl="0" indent="0" algn="r" rtl="1">
              <a:spcBef>
                <a:spcPts val="0"/>
              </a:spcBef>
            </a:pPr>
            <a:r>
              <a:rPr lang="ar-EG" sz="1800" dirty="0">
                <a:solidFill>
                  <a:prstClr val="black"/>
                </a:solidFill>
                <a:latin typeface="Calibri"/>
              </a:rPr>
              <a:t>إن أهمية الاتصال الإداري في المؤسسة الاقتصادية ضرورة لتنفيذ سياسة له على نطاق واسع بها وما يتطلبه ذلك من مهارات وخصائص فنية عند وضع أنظمة وتحديد وسائله و تحرير رسائله وإخراجها بالشكل المقنع، يتطلب وجود فئة من الأخصائيين الأكفاء في هذا المجال لمعاونة الإدارات التنفيذية في تطبيق سياسة ونظام الاتصال الإداري ، والعمل في إدارة تنشأ لهذا الغرض ضمن الهيكل التنظيمي يطلق عليها إدارة الاتصالات الإدارية، يكون من واجباتها تحقيق التنسيق بين الإدارات والأقسام المتعددة في المؤسسة الاقتصادية، وربط المؤسسة الاقتصادية بالمجتمع الذي تعيش فيه، كما تقوم أيضا بتقصي مشكلات الاتصال الإداري و معوقاته في مواقع التنفيذ والوقوف على نقاط الضعف في وسائل خطوط الاتصال، والتقدم بالاقتراحات للتغلب عليها وتقويم النتائج.</a:t>
            </a:r>
          </a:p>
          <a:p>
            <a:pPr marL="0" lvl="0" indent="0" algn="r" rtl="1">
              <a:spcBef>
                <a:spcPts val="0"/>
              </a:spcBef>
            </a:pPr>
            <a:r>
              <a:rPr lang="ar-EG" sz="1800" dirty="0">
                <a:solidFill>
                  <a:prstClr val="black"/>
                </a:solidFill>
                <a:latin typeface="Calibri"/>
              </a:rPr>
              <a:t>عملية اتخاذ القرار هي أحد أسس عمل الإدارة. لكنه كذلك مجال يتسبب بكثير من المتاعب.</a:t>
            </a:r>
          </a:p>
          <a:p>
            <a:pPr marL="0" lvl="0" indent="0" algn="r" rtl="1">
              <a:spcBef>
                <a:spcPts val="0"/>
              </a:spcBef>
            </a:pPr>
            <a:r>
              <a:rPr lang="ar-EG" sz="1800" dirty="0">
                <a:solidFill>
                  <a:prstClr val="black"/>
                </a:solidFill>
                <a:latin typeface="Calibri"/>
              </a:rPr>
              <a:t>وليس السبب أنه قد يكون قرار خاطئا, بل أن هناك الكثير من المشاكل قد تسببها القرارات الصحيحة. فالمدير قد يصل بسهولة إلى قرار لوحده وقد لا يكون الشخص المناسب لاتخاذه .القرار باتخاذ القرار قد يكون خاطئا. فالمشكلة لا تكمن في اتخاذ القرار, بل إيصاله لمن سيتأثر به. </a:t>
            </a:r>
          </a:p>
          <a:p>
            <a:pPr marL="0" lvl="0" indent="0" algn="r" rtl="1">
              <a:spcBef>
                <a:spcPts val="0"/>
              </a:spcBef>
            </a:pPr>
            <a:r>
              <a:rPr lang="ar-EG" sz="1800" dirty="0">
                <a:solidFill>
                  <a:prstClr val="black"/>
                </a:solidFill>
                <a:latin typeface="Calibri"/>
              </a:rPr>
              <a:t>في الواقع كل القرارات تؤثر بالآخرين, وإذا أسيء معالجة القرار دون تفكير مسبق يكفي , أو المتابعة فالنتائج قد تكون وخيمة .</a:t>
            </a:r>
          </a:p>
          <a:p>
            <a:pPr marL="0" lvl="0" indent="0" algn="r" rtl="1">
              <a:spcBef>
                <a:spcPts val="0"/>
              </a:spcBef>
            </a:pPr>
            <a:r>
              <a:rPr lang="ar-EG" sz="1800" dirty="0">
                <a:solidFill>
                  <a:prstClr val="black"/>
                </a:solidFill>
                <a:latin typeface="Calibri"/>
              </a:rPr>
              <a:t>إن عملية اتخاذ القرارات تعتمد على توفر عدة بدائل اثنين أو أكثر على أن يتم اختيار أحدهما بناء على معايير وقواعد معينة وهي المفاضلة بين البدائل المتوفرة و من ثم  إلا أن اتخاذ القرار السليم ليس من الأمر السهل فسلامة القرار الإداري وجودته تعمد</a:t>
            </a:r>
          </a:p>
          <a:p>
            <a:pPr marL="0" lvl="0" indent="0" algn="r" rtl="1">
              <a:spcBef>
                <a:spcPts val="0"/>
              </a:spcBef>
            </a:pPr>
            <a:r>
              <a:rPr lang="ar-EG" sz="1800" dirty="0">
                <a:solidFill>
                  <a:prstClr val="black"/>
                </a:solidFill>
                <a:latin typeface="Calibri"/>
              </a:rPr>
              <a:t>على مدى ارتكاز البدائل على معلومات وبيانات متوفرة و ممكن الحصول عليها (وهذا يعتمد على عملية الاتصالات المتبادلة</a:t>
            </a:r>
          </a:p>
          <a:p>
            <a:pPr marL="0" lvl="0" indent="0" algn="r" rtl="1">
              <a:spcBef>
                <a:spcPts val="0"/>
              </a:spcBef>
            </a:pPr>
            <a:r>
              <a:rPr lang="ar-EG" sz="1800" dirty="0">
                <a:solidFill>
                  <a:prstClr val="black"/>
                </a:solidFill>
                <a:latin typeface="Calibri"/>
              </a:rPr>
              <a:t>فعن طريق الاتصالات التفاعلية الجيدة يتم تبادل الآراء والأفكار بين متخذي القرارات في المنظمة والقرار الجيد يحتاج إلى معلومات وبيانات لتنفيذه جيدا</a:t>
            </a:r>
          </a:p>
          <a:p>
            <a:pPr algn="r"/>
            <a:endParaRPr lang="en-US" dirty="0">
              <a:effectLst/>
            </a:endParaRPr>
          </a:p>
        </p:txBody>
      </p:sp>
      <p:pic>
        <p:nvPicPr>
          <p:cNvPr id="102406" name="Picture 6" descr="bd04937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4572000"/>
            <a:ext cx="2743200" cy="2495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6955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a:xfrm>
            <a:off x="228600" y="0"/>
            <a:ext cx="8915400" cy="1143000"/>
          </a:xfrm>
        </p:spPr>
        <p:txBody>
          <a:bodyPr/>
          <a:lstStyle/>
          <a:p>
            <a:pPr lvl="0" algn="ctr" rtl="1">
              <a:spcBef>
                <a:spcPts val="0"/>
              </a:spcBef>
            </a:pPr>
            <a:r>
              <a:rPr lang="ar-EG" sz="3600" b="1" cap="none" dirty="0">
                <a:solidFill>
                  <a:prstClr val="black"/>
                </a:solidFill>
                <a:latin typeface="Calibri"/>
                <a:ea typeface="+mn-ea"/>
                <a:cs typeface="Arial"/>
              </a:rPr>
              <a:t>التوصيات والمتطلبات:</a:t>
            </a:r>
            <a:r>
              <a:rPr lang="ar-EG" sz="1800" cap="none" dirty="0">
                <a:solidFill>
                  <a:prstClr val="black"/>
                </a:solidFill>
                <a:latin typeface="Calibri"/>
                <a:ea typeface="+mn-ea"/>
                <a:cs typeface="Arial"/>
              </a:rPr>
              <a:t/>
            </a:r>
            <a:br>
              <a:rPr lang="ar-EG" sz="1800" cap="none" dirty="0">
                <a:solidFill>
                  <a:prstClr val="black"/>
                </a:solidFill>
                <a:latin typeface="Calibri"/>
                <a:ea typeface="+mn-ea"/>
                <a:cs typeface="Arial"/>
              </a:rPr>
            </a:br>
            <a:endParaRPr lang="en-US" sz="3600" dirty="0"/>
          </a:p>
        </p:txBody>
      </p:sp>
      <p:sp>
        <p:nvSpPr>
          <p:cNvPr id="104453" name="Rectangle 5"/>
          <p:cNvSpPr>
            <a:spLocks noGrp="1" noChangeArrowheads="1"/>
          </p:cNvSpPr>
          <p:nvPr>
            <p:ph idx="1"/>
          </p:nvPr>
        </p:nvSpPr>
        <p:spPr>
          <a:xfrm>
            <a:off x="672474" y="762000"/>
            <a:ext cx="7772400" cy="5562600"/>
          </a:xfrm>
        </p:spPr>
        <p:txBody>
          <a:bodyPr/>
          <a:lstStyle/>
          <a:p>
            <a:pPr marL="0" lvl="0" indent="0" algn="r" rtl="1">
              <a:spcBef>
                <a:spcPts val="0"/>
              </a:spcBef>
            </a:pPr>
            <a:r>
              <a:rPr lang="ar-EG" sz="1800" b="0" dirty="0">
                <a:solidFill>
                  <a:prstClr val="black"/>
                </a:solidFill>
                <a:latin typeface="Calibri"/>
              </a:rPr>
              <a:t>ولكي يلقى الاتصال الإداري أهمية كبيرة لدى المؤسسات الاقتصادية ارتأينا تقديم جملة من التوصيات و المتطلبات كالآتي :</a:t>
            </a:r>
          </a:p>
          <a:p>
            <a:pPr marL="0" lvl="0" indent="0" algn="r" rtl="1">
              <a:spcBef>
                <a:spcPts val="0"/>
              </a:spcBef>
            </a:pPr>
            <a:r>
              <a:rPr lang="ar-EG" sz="1800" b="0" dirty="0">
                <a:solidFill>
                  <a:prstClr val="black"/>
                </a:solidFill>
                <a:latin typeface="Calibri"/>
              </a:rPr>
              <a:t>1. العمل على تشجيع الاتصالات من أسفل إلى أعلى.</a:t>
            </a:r>
          </a:p>
          <a:p>
            <a:pPr marL="0" lvl="0" indent="0" algn="r" rtl="1">
              <a:spcBef>
                <a:spcPts val="0"/>
              </a:spcBef>
            </a:pPr>
            <a:r>
              <a:rPr lang="ar-EG" sz="1800" b="0" dirty="0">
                <a:solidFill>
                  <a:prstClr val="black"/>
                </a:solidFill>
                <a:latin typeface="Calibri"/>
              </a:rPr>
              <a:t>2. تنظيم اجتماعات دورية بين القيادات العليا توعية الإدارة الوسطى بأهمية الدور الذي تلعبه كحلقة وصل لشرح الرسائل  للمستويات الدنيا .</a:t>
            </a:r>
          </a:p>
          <a:p>
            <a:pPr marL="0" lvl="0" indent="0" algn="r" rtl="1">
              <a:spcBef>
                <a:spcPts val="0"/>
              </a:spcBef>
            </a:pPr>
            <a:r>
              <a:rPr lang="ar-EG" sz="1800" b="0" dirty="0">
                <a:solidFill>
                  <a:prstClr val="black"/>
                </a:solidFill>
                <a:latin typeface="Calibri"/>
              </a:rPr>
              <a:t>3. العمل على إظهار الود والاحترام للمرؤوسين .</a:t>
            </a:r>
          </a:p>
          <a:p>
            <a:pPr marL="0" lvl="0" indent="0" algn="r" rtl="1">
              <a:spcBef>
                <a:spcPts val="0"/>
              </a:spcBef>
            </a:pPr>
            <a:r>
              <a:rPr lang="ar-EG" sz="1800" b="0" dirty="0">
                <a:solidFill>
                  <a:prstClr val="black"/>
                </a:solidFill>
                <a:latin typeface="Calibri"/>
              </a:rPr>
              <a:t>4. الاستماع والإصغاء للمرؤوسين.</a:t>
            </a:r>
          </a:p>
          <a:p>
            <a:pPr marL="0" lvl="0" indent="0" algn="r" rtl="1">
              <a:spcBef>
                <a:spcPts val="0"/>
              </a:spcBef>
            </a:pPr>
            <a:r>
              <a:rPr lang="ar-EG" sz="1800" b="0" dirty="0">
                <a:solidFill>
                  <a:prstClr val="black"/>
                </a:solidFill>
                <a:latin typeface="Calibri"/>
              </a:rPr>
              <a:t>5. محاولة المناقشة مع المرؤوسين بدون انفعال.</a:t>
            </a:r>
          </a:p>
          <a:p>
            <a:pPr marL="0" lvl="0" indent="0" algn="r" rtl="1">
              <a:spcBef>
                <a:spcPts val="0"/>
              </a:spcBef>
            </a:pPr>
            <a:r>
              <a:rPr lang="ar-EG" sz="1800" b="0" dirty="0">
                <a:solidFill>
                  <a:prstClr val="black"/>
                </a:solidFill>
                <a:latin typeface="Calibri"/>
              </a:rPr>
              <a:t>6. العمل على الالتزام بالوقت المحدد لإنجاز ما هو مطلوب من أعمال .</a:t>
            </a:r>
          </a:p>
          <a:p>
            <a:pPr marL="0" lvl="0" indent="0" algn="r" rtl="1">
              <a:spcBef>
                <a:spcPts val="0"/>
              </a:spcBef>
            </a:pPr>
            <a:r>
              <a:rPr lang="ar-EG" sz="1800" b="0" dirty="0">
                <a:solidFill>
                  <a:prstClr val="black"/>
                </a:solidFill>
                <a:latin typeface="Calibri"/>
              </a:rPr>
              <a:t>7. محاولة التعرف على المشكلات ومناقشتها معهم وعمل استقصاء دوري للعاملين و تحلیل نتائجه.</a:t>
            </a:r>
          </a:p>
          <a:p>
            <a:pPr marL="0" lvl="0" indent="0" algn="r" rtl="1">
              <a:spcBef>
                <a:spcPts val="0"/>
              </a:spcBef>
            </a:pPr>
            <a:r>
              <a:rPr lang="ar-EG" sz="1800" b="0" dirty="0">
                <a:solidFill>
                  <a:prstClr val="black"/>
                </a:solidFill>
                <a:latin typeface="Calibri"/>
              </a:rPr>
              <a:t>8. إشراك المرؤوسين في اتخاذ القرارات الإدارية.</a:t>
            </a:r>
          </a:p>
          <a:p>
            <a:pPr marL="0" lvl="0" indent="0" algn="r" rtl="1">
              <a:spcBef>
                <a:spcPts val="0"/>
              </a:spcBef>
            </a:pPr>
            <a:r>
              <a:rPr lang="ar-EG" sz="1800" b="0" dirty="0">
                <a:solidFill>
                  <a:prstClr val="black"/>
                </a:solidFill>
                <a:latin typeface="Calibri"/>
              </a:rPr>
              <a:t>9. التعرف على جماعات العمل غير الرسمية وكذلك القيادات غير الرسمية وتوصيل المعلومات الصحيحة لهم ومتابعة توصيلهم للمعلومات.</a:t>
            </a:r>
          </a:p>
          <a:p>
            <a:pPr marL="0" lvl="0" indent="0" algn="r" rtl="1">
              <a:spcBef>
                <a:spcPts val="0"/>
              </a:spcBef>
            </a:pPr>
            <a:r>
              <a:rPr lang="ar-EG" sz="1800" b="0" dirty="0">
                <a:solidFill>
                  <a:prstClr val="black"/>
                </a:solidFill>
                <a:latin typeface="Calibri"/>
              </a:rPr>
              <a:t>10. تشجع الاجتماعات التنسيقية بين القيادات في المستوى التنظيمي الواحد. </a:t>
            </a:r>
          </a:p>
          <a:p>
            <a:endParaRPr lang="en-US" dirty="0"/>
          </a:p>
        </p:txBody>
      </p:sp>
      <p:pic>
        <p:nvPicPr>
          <p:cNvPr id="104454" name="Picture 6" descr="bd06482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5029200"/>
            <a:ext cx="2959100"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3287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a:t>
            </a:r>
            <a:r>
              <a:rPr lang="ar-EG" b="1" dirty="0" smtClean="0">
                <a:latin typeface="Arabic Typesetting" pitchFamily="66" charset="-78"/>
                <a:cs typeface="Arabic Typesetting" pitchFamily="66" charset="-78"/>
              </a:rPr>
              <a:t>الرابعة-  مقرر </a:t>
            </a:r>
            <a:br>
              <a:rPr lang="ar-EG" b="1" dirty="0" smtClean="0">
                <a:latin typeface="Arabic Typesetting" pitchFamily="66" charset="-78"/>
                <a:cs typeface="Arabic Typesetting" pitchFamily="66" charset="-78"/>
              </a:rPr>
            </a:br>
            <a:r>
              <a:rPr lang="ar-EG" b="1" dirty="0" smtClean="0">
                <a:latin typeface="Arabic Typesetting" pitchFamily="66" charset="-78"/>
                <a:cs typeface="Arabic Typesetting" pitchFamily="66" charset="-78"/>
              </a:rPr>
              <a:t>الأسس العلمية للإدارة الرياضية 2</a:t>
            </a:r>
            <a:endParaRPr lang="ar-EG" dirty="0"/>
          </a:p>
        </p:txBody>
      </p:sp>
    </p:spTree>
    <p:custDataLst>
      <p:tags r:id="rId1"/>
    </p:custDataLst>
    <p:extLst>
      <p:ext uri="{BB962C8B-B14F-4D97-AF65-F5344CB8AC3E}">
        <p14:creationId xmlns:p14="http://schemas.microsoft.com/office/powerpoint/2010/main" val="3600135311"/>
      </p:ext>
    </p:extLst>
  </p:cSld>
  <p:clrMapOvr>
    <a:masterClrMapping/>
  </p:clrMapOvr>
  <mc:AlternateContent xmlns:mc="http://schemas.openxmlformats.org/markup-compatibility/2006" xmlns:p14="http://schemas.microsoft.com/office/powerpoint/2010/main">
    <mc:Choice Requires="p14">
      <p:transition spd="slow" p14:dur="2000" advTm="5696"/>
    </mc:Choice>
    <mc:Fallback xmlns="">
      <p:transition spd="slow" advTm="56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النهاية </a:t>
            </a:r>
            <a:endParaRPr lang="en-US" dirty="0"/>
          </a:p>
        </p:txBody>
      </p:sp>
      <p:sp>
        <p:nvSpPr>
          <p:cNvPr id="3" name="Content Placeholder 2"/>
          <p:cNvSpPr>
            <a:spLocks noGrp="1"/>
          </p:cNvSpPr>
          <p:nvPr>
            <p:ph idx="1"/>
          </p:nvPr>
        </p:nvSpPr>
        <p:spPr/>
        <p:txBody>
          <a:bodyPr/>
          <a:lstStyle/>
          <a:p>
            <a:r>
              <a:rPr lang="ar-EG" dirty="0" smtClean="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2865330021"/>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2286000"/>
            <a:ext cx="7620000" cy="3733800"/>
          </a:xfrm>
        </p:spPr>
        <p:txBody>
          <a:bodyPr>
            <a:normAutofit/>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أحمد منصور</a:t>
            </a:r>
          </a:p>
        </p:txBody>
      </p:sp>
      <p:pic>
        <p:nvPicPr>
          <p:cNvPr id="1027" name="Picture 3" descr="C:\Users\EL WASEET\Desktop\IMG-20190413-WA0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220" y="2362200"/>
            <a:ext cx="2133601" cy="18669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20297774"/>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p:txBody>
          <a:bodyPr/>
          <a:lstStyle/>
          <a:p>
            <a:pPr algn="ctr"/>
            <a:r>
              <a:rPr lang="ar-EG" b="0" kern="1200" dirty="0">
                <a:solidFill>
                  <a:prstClr val="black"/>
                </a:solidFill>
                <a:effectLst/>
                <a:latin typeface="Calibri"/>
                <a:cs typeface="Times New Roman"/>
              </a:rPr>
              <a:t>الاتصالات الإدارية وأهميها</a:t>
            </a:r>
            <a:endParaRPr lang="en-US" dirty="0"/>
          </a:p>
        </p:txBody>
      </p:sp>
      <p:sp>
        <p:nvSpPr>
          <p:cNvPr id="90117" name="Rectangle 5"/>
          <p:cNvSpPr>
            <a:spLocks noGrp="1" noChangeArrowheads="1"/>
          </p:cNvSpPr>
          <p:nvPr>
            <p:ph idx="1"/>
          </p:nvPr>
        </p:nvSpPr>
        <p:spPr>
          <a:xfrm>
            <a:off x="685800" y="1600200"/>
            <a:ext cx="7772400" cy="5257800"/>
          </a:xfrm>
        </p:spPr>
        <p:txBody>
          <a:bodyPr>
            <a:normAutofit lnSpcReduction="10000"/>
          </a:bodyPr>
          <a:lstStyle/>
          <a:p>
            <a:pPr lvl="0" algn="r" fontAlgn="auto">
              <a:lnSpc>
                <a:spcPct val="100000"/>
              </a:lnSpc>
              <a:spcAft>
                <a:spcPts val="0"/>
              </a:spcAft>
              <a:buClrTx/>
              <a:buFont typeface="Arial" pitchFamily="34" charset="0"/>
              <a:buChar char="•"/>
            </a:pPr>
            <a:r>
              <a:rPr lang="ar-EG" sz="1800" u="sng" kern="1200" dirty="0">
                <a:solidFill>
                  <a:prstClr val="black"/>
                </a:solidFill>
                <a:effectLst/>
                <a:latin typeface="Calibri"/>
                <a:cs typeface="Arial"/>
              </a:rPr>
              <a:t>مقدمة: </a:t>
            </a:r>
            <a:endParaRPr lang="en-US" sz="1800" b="0" kern="1200" dirty="0">
              <a:solidFill>
                <a:prstClr val="black"/>
              </a:solidFill>
              <a:effectLst/>
              <a:latin typeface="Calibri"/>
            </a:endParaRPr>
          </a:p>
          <a:p>
            <a:pPr lvl="0" algn="r" fontAlgn="auto">
              <a:lnSpc>
                <a:spcPct val="100000"/>
              </a:lnSpc>
              <a:spcAft>
                <a:spcPts val="0"/>
              </a:spcAft>
              <a:buClrTx/>
              <a:buFont typeface="Arial" pitchFamily="34" charset="0"/>
              <a:buChar char="•"/>
            </a:pPr>
            <a:r>
              <a:rPr lang="ar-EG" sz="1800" kern="1200" dirty="0">
                <a:solidFill>
                  <a:prstClr val="black"/>
                </a:solidFill>
                <a:effectLst/>
                <a:latin typeface="Calibri"/>
                <a:cs typeface="Arial"/>
              </a:rPr>
              <a:t>يعيش المجتمع اليوم في عالم تتعر ملامحه على الدو م، ولقد فاقت لتعير ت التى  يمر بها المجتمع خيال الكل، بما لا يمنعنا من التعرف على حقيقة التعيير الذي يشهده المجتمع في هده الأيام والذى أثر على تدفق المعلومات التى تعتبر الأساس الحيوي للإدارة الحديثة وهى العامل المحقق لتكامل "الإدارة وتماسكها .  </a:t>
            </a:r>
            <a:endParaRPr lang="en-US" sz="1800" kern="1200" dirty="0">
              <a:solidFill>
                <a:prstClr val="black"/>
              </a:solidFill>
              <a:effectLst/>
              <a:latin typeface="Calibri"/>
            </a:endParaRPr>
          </a:p>
          <a:p>
            <a:pPr lvl="0" algn="r" fontAlgn="auto">
              <a:lnSpc>
                <a:spcPct val="100000"/>
              </a:lnSpc>
              <a:spcAft>
                <a:spcPts val="0"/>
              </a:spcAft>
              <a:buClrTx/>
              <a:buFont typeface="Arial" pitchFamily="34" charset="0"/>
              <a:buChar char="•"/>
            </a:pPr>
            <a:r>
              <a:rPr lang="ar-EG" sz="1800" kern="1200" dirty="0">
                <a:solidFill>
                  <a:prstClr val="black"/>
                </a:solidFill>
                <a:effectLst/>
                <a:latin typeface="Calibri"/>
                <a:cs typeface="Arial"/>
              </a:rPr>
              <a:t>بدئك تكون وفرة  المعلومات الصحيحة و المناسبة في التوقيت الصحيح، من مقومات الادرة الحديثة وحركتها لن ترتكز أساسا على حركة تكنولوجيا المعلومات والاتصالات التى طهر . حديثا في أعقاب الحرب العالمية الثانية وتبلورت صورها و ازدادت هيمنتها فى الستينات من هذا القرن، إد تغيرت طيعة الادارة نتيجة هذا التغير السريع، حيث كان الافتراض في السابق أن الهدف من الاد رة هو وضع الأهد ف للعاملين من أجل تنفيذها، ووصع القواعد واللوائح لكى يسيروا عليها ، وتصميم "هرمية " من أعلى إلى أسفل للسيطرة ووصع ضوابط رقابية، والتفتيش لضمان التنفيذ . </a:t>
            </a:r>
            <a:endParaRPr lang="en-US" sz="1800" kern="1200" dirty="0">
              <a:solidFill>
                <a:prstClr val="black"/>
              </a:solidFill>
              <a:effectLst/>
              <a:latin typeface="Calibri"/>
            </a:endParaRPr>
          </a:p>
          <a:p>
            <a:pPr lvl="0" algn="r" fontAlgn="auto">
              <a:lnSpc>
                <a:spcPct val="100000"/>
              </a:lnSpc>
              <a:spcAft>
                <a:spcPts val="0"/>
              </a:spcAft>
              <a:buClrTx/>
              <a:buFont typeface="Arial" pitchFamily="34" charset="0"/>
              <a:buChar char="•"/>
            </a:pPr>
            <a:endParaRPr lang="en-US" sz="1800" kern="1200" dirty="0">
              <a:solidFill>
                <a:prstClr val="black"/>
              </a:solidFill>
              <a:effectLst/>
              <a:latin typeface="Calibri"/>
            </a:endParaRPr>
          </a:p>
          <a:p>
            <a:pPr lvl="0" algn="r" fontAlgn="auto">
              <a:lnSpc>
                <a:spcPct val="100000"/>
              </a:lnSpc>
              <a:spcAft>
                <a:spcPts val="0"/>
              </a:spcAft>
              <a:buClrTx/>
              <a:buFont typeface="Arial" pitchFamily="34" charset="0"/>
              <a:buChar char="•"/>
            </a:pPr>
            <a:r>
              <a:rPr lang="ar-EG" sz="1800" kern="1200" dirty="0">
                <a:solidFill>
                  <a:prstClr val="black"/>
                </a:solidFill>
                <a:effectLst/>
                <a:latin typeface="Calibri"/>
                <a:cs typeface="Arial"/>
              </a:rPr>
              <a:t>في حين أصبح الافتراض اليوم أن الهدف من الإدارة هو استشارة حماس العاملين وإفساح المحال لقدراتهم الابتكارية .... و البحث عن رؤى مستقبلية وأمال مشتركة وتكوين قيم وقناعات مشتركة تعطيهم سلطات الظروف المعاصرة.</a:t>
            </a:r>
            <a:br>
              <a:rPr lang="ar-EG" sz="1800" kern="1200" dirty="0">
                <a:solidFill>
                  <a:prstClr val="black"/>
                </a:solidFill>
                <a:effectLst/>
                <a:latin typeface="Calibri"/>
                <a:cs typeface="Arial"/>
              </a:rPr>
            </a:br>
            <a:r>
              <a:rPr lang="ar-EG" sz="1800" kern="1200" dirty="0">
                <a:solidFill>
                  <a:prstClr val="black"/>
                </a:solidFill>
                <a:effectLst/>
                <a:latin typeface="Calibri"/>
                <a:cs typeface="Arial"/>
              </a:rPr>
              <a:t>إن الهدف من هذه الحركة هو تقليل احتمالات عدم التأكد بقدر الإمكان، وذلك خلال العناية بتحليل العناصر المؤثرة على القرارات وتصميم النظم والاستفادة من أجهزة الحاسبات الإلكترونية وطرق تداول و معالجة المعلومات .</a:t>
            </a:r>
            <a:br>
              <a:rPr lang="ar-EG" sz="1800" kern="1200" dirty="0">
                <a:solidFill>
                  <a:prstClr val="black"/>
                </a:solidFill>
                <a:effectLst/>
                <a:latin typeface="Calibri"/>
                <a:cs typeface="Arial"/>
              </a:rPr>
            </a:br>
            <a:endParaRPr lang="ar-EG" sz="1800" kern="1200" dirty="0">
              <a:solidFill>
                <a:prstClr val="black"/>
              </a:solidFill>
              <a:effectLst/>
              <a:latin typeface="Calibri"/>
              <a:cs typeface="Arial"/>
            </a:endParaRPr>
          </a:p>
          <a:p>
            <a:pPr marL="0" indent="0">
              <a:buNone/>
            </a:pPr>
            <a:endParaRPr lang="en-US" sz="2800" dirty="0" smtClean="0"/>
          </a:p>
          <a:p>
            <a:pPr marL="533400" indent="-533400">
              <a:buFont typeface="Wingdings" pitchFamily="2" charset="2"/>
              <a:buAutoNum type="arabicPeriod"/>
            </a:pPr>
            <a:endParaRPr lang="en-US" sz="2800" dirty="0"/>
          </a:p>
        </p:txBody>
      </p:sp>
    </p:spTree>
    <p:extLst>
      <p:ext uri="{BB962C8B-B14F-4D97-AF65-F5344CB8AC3E}">
        <p14:creationId xmlns:p14="http://schemas.microsoft.com/office/powerpoint/2010/main" val="3869172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152400" y="152400"/>
            <a:ext cx="8534400" cy="1143000"/>
          </a:xfrm>
        </p:spPr>
        <p:txBody>
          <a:bodyPr/>
          <a:lstStyle/>
          <a:p>
            <a:pPr lvl="0" algn="ctr" rtl="1">
              <a:spcBef>
                <a:spcPts val="0"/>
              </a:spcBef>
            </a:pPr>
            <a:r>
              <a:rPr lang="ar-EG" sz="4000" b="1" cap="none" dirty="0" smtClean="0">
                <a:solidFill>
                  <a:prstClr val="black"/>
                </a:solidFill>
                <a:latin typeface="Calibri"/>
                <a:ea typeface="+mn-ea"/>
                <a:cs typeface="Arial"/>
              </a:rPr>
              <a:t>أولا</a:t>
            </a:r>
            <a:r>
              <a:rPr lang="ar-EG" sz="4000" b="1" cap="none" dirty="0">
                <a:solidFill>
                  <a:prstClr val="black"/>
                </a:solidFill>
                <a:latin typeface="Calibri"/>
                <a:ea typeface="+mn-ea"/>
                <a:cs typeface="Arial"/>
              </a:rPr>
              <a:t>/ ماهية الاتصال الإداري</a:t>
            </a:r>
            <a:r>
              <a:rPr lang="ar-EG" sz="1800" cap="none" dirty="0">
                <a:solidFill>
                  <a:prstClr val="black"/>
                </a:solidFill>
                <a:latin typeface="Calibri"/>
                <a:ea typeface="+mn-ea"/>
                <a:cs typeface="Arial"/>
              </a:rPr>
              <a:t>:</a:t>
            </a:r>
          </a:p>
        </p:txBody>
      </p:sp>
      <p:sp>
        <p:nvSpPr>
          <p:cNvPr id="91139" name="Rectangle 3"/>
          <p:cNvSpPr>
            <a:spLocks noGrp="1" noChangeArrowheads="1"/>
          </p:cNvSpPr>
          <p:nvPr>
            <p:ph idx="1"/>
          </p:nvPr>
        </p:nvSpPr>
        <p:spPr>
          <a:xfrm>
            <a:off x="838200" y="1600200"/>
            <a:ext cx="7772400" cy="4495800"/>
          </a:xfrm>
        </p:spPr>
        <p:txBody>
          <a:bodyPr/>
          <a:lstStyle/>
          <a:p>
            <a:pPr marL="0" lvl="0" indent="0" algn="r" rtl="1">
              <a:spcBef>
                <a:spcPts val="0"/>
              </a:spcBef>
            </a:pPr>
            <a:r>
              <a:rPr lang="ar-EG" sz="2400" b="0" dirty="0">
                <a:solidFill>
                  <a:prstClr val="black"/>
                </a:solidFill>
                <a:latin typeface="Calibri"/>
              </a:rPr>
              <a:t>مفهوم الاتصال الإداري:</a:t>
            </a:r>
          </a:p>
          <a:p>
            <a:pPr marL="0" lvl="0" indent="0" algn="r" rtl="1">
              <a:spcBef>
                <a:spcPts val="0"/>
              </a:spcBef>
            </a:pPr>
            <a:r>
              <a:rPr lang="ar-EG" sz="2400" b="0" dirty="0">
                <a:solidFill>
                  <a:prstClr val="black"/>
                </a:solidFill>
                <a:latin typeface="Calibri"/>
              </a:rPr>
              <a:t>الاتصالات تفاعلات أو تعامل طرفين أو أكثر في موقف معين لتبادل المعلومات بهدف تحقیق تأثير معين لدي أي (أو كل من الطرفين. أو هي : تبادل رسائل بين أطراف مختلفين باستخدام وسائل (قنوات) للتوصيل الاتصالات عملية تأثير متبادل بين طرفين (أو أكثر) هدف كل منهما للسيطرة على سلوك الأخر </a:t>
            </a:r>
            <a:r>
              <a:rPr lang="ar-EG" sz="1800" b="0" dirty="0">
                <a:solidFill>
                  <a:prstClr val="black"/>
                </a:solidFill>
                <a:latin typeface="Calibri"/>
              </a:rPr>
              <a:t>. </a:t>
            </a:r>
          </a:p>
          <a:p>
            <a:pPr marL="0" lvl="0" indent="0" algn="r" rtl="1">
              <a:spcBef>
                <a:spcPts val="0"/>
              </a:spcBef>
            </a:pPr>
            <a:r>
              <a:rPr lang="ar-EG" sz="1800" b="0" dirty="0">
                <a:solidFill>
                  <a:prstClr val="black"/>
                </a:solidFill>
                <a:latin typeface="Calibri"/>
              </a:rPr>
              <a:t>أما ما "مكفار لاند" ( </a:t>
            </a:r>
            <a:r>
              <a:rPr lang="en-US" sz="1800" b="0" dirty="0">
                <a:solidFill>
                  <a:prstClr val="black"/>
                </a:solidFill>
                <a:latin typeface="Calibri"/>
              </a:rPr>
              <a:t> </a:t>
            </a:r>
            <a:r>
              <a:rPr lang="en-US" sz="1800" b="0" dirty="0" err="1">
                <a:solidFill>
                  <a:prstClr val="black"/>
                </a:solidFill>
                <a:latin typeface="Calibri"/>
              </a:rPr>
              <a:t>Macfar</a:t>
            </a:r>
            <a:r>
              <a:rPr lang="en-US" sz="1800" b="0" dirty="0">
                <a:solidFill>
                  <a:prstClr val="black"/>
                </a:solidFill>
                <a:latin typeface="Calibri"/>
              </a:rPr>
              <a:t> land) </a:t>
            </a:r>
            <a:r>
              <a:rPr lang="ar-EG" sz="1800" b="0" dirty="0">
                <a:solidFill>
                  <a:prstClr val="black"/>
                </a:solidFill>
                <a:latin typeface="Calibri"/>
              </a:rPr>
              <a:t>فعرف الاتصال بالصورة التالية :</a:t>
            </a:r>
          </a:p>
          <a:p>
            <a:pPr marL="0" lvl="0" indent="0" algn="r" rtl="1">
              <a:spcBef>
                <a:spcPts val="0"/>
              </a:spcBef>
            </a:pPr>
            <a:r>
              <a:rPr lang="ar-EG" sz="1800" b="0" dirty="0">
                <a:solidFill>
                  <a:prstClr val="black"/>
                </a:solidFill>
                <a:latin typeface="Calibri"/>
              </a:rPr>
              <a:t>" الاتصال بشكل واسع عملية تفاعل ذات مغزى بين الأفراد.</a:t>
            </a:r>
          </a:p>
          <a:p>
            <a:pPr marL="0" lvl="0" indent="0" algn="r" rtl="1">
              <a:spcBef>
                <a:spcPts val="0"/>
              </a:spcBef>
            </a:pPr>
            <a:r>
              <a:rPr lang="ar-EG" sz="1800" b="0" dirty="0">
                <a:solidFill>
                  <a:prstClr val="black"/>
                </a:solidFill>
                <a:latin typeface="Calibri"/>
              </a:rPr>
              <a:t>تستخدم كلمة الاتصال بمعاني متعددة تتدرج من التفاعل بين الأفراد إلى استخدام شبكات الاتصال التكنولوجية، بل وحت وسائل المواصلات المتقدمة والمتطورة . ويؤكد ذلك أيضا على أن الاتصال يحدث عندما يتبادل الأفراد المعلومات، أي عندما يتبادلون الرسائل فيما بينهم يعرف الاتصال في إطار علم الاجتماع بأنه : عملية تفاعل بين طرفين، وضرورة من ضرورات استمرارية الحياة الاجتماعية لتحقيق التكامل الاجتماعي ."</a:t>
            </a:r>
          </a:p>
          <a:p>
            <a:pPr marL="0" lvl="0" indent="0" algn="r" rtl="1">
              <a:spcBef>
                <a:spcPts val="0"/>
              </a:spcBef>
            </a:pPr>
            <a:endParaRPr lang="ar-EG" sz="1800" b="0" dirty="0">
              <a:solidFill>
                <a:prstClr val="black"/>
              </a:solidFill>
              <a:latin typeface="Calibri"/>
            </a:endParaRPr>
          </a:p>
          <a:p>
            <a:pPr algn="r" eaLnBrk="0" hangingPunct="0">
              <a:spcBef>
                <a:spcPct val="0"/>
              </a:spcBef>
              <a:buFont typeface="Wingdings" pitchFamily="2" charset="2"/>
              <a:buNone/>
            </a:pPr>
            <a:endParaRPr lang="en-US" sz="1600" dirty="0"/>
          </a:p>
        </p:txBody>
      </p:sp>
    </p:spTree>
    <p:extLst>
      <p:ext uri="{BB962C8B-B14F-4D97-AF65-F5344CB8AC3E}">
        <p14:creationId xmlns:p14="http://schemas.microsoft.com/office/powerpoint/2010/main" val="1270530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228600" y="76200"/>
            <a:ext cx="8305800" cy="1143000"/>
          </a:xfrm>
        </p:spPr>
        <p:txBody>
          <a:bodyPr/>
          <a:lstStyle/>
          <a:p>
            <a:pPr algn="ctr"/>
            <a:r>
              <a:rPr lang="ar-EG" sz="3200" b="1" cap="none" dirty="0">
                <a:solidFill>
                  <a:prstClr val="black"/>
                </a:solidFill>
                <a:latin typeface="Calibri"/>
                <a:ea typeface="Times New Roman"/>
                <a:cs typeface="Times New Roman"/>
              </a:rPr>
              <a:t>و من هذا يمكننا الوصول إلى تعريف مبسط للاتصال على أنه:</a:t>
            </a:r>
            <a:endParaRPr lang="en-US" sz="3200" b="1" dirty="0"/>
          </a:p>
        </p:txBody>
      </p:sp>
      <p:sp>
        <p:nvSpPr>
          <p:cNvPr id="135171" name="Rectangle 3"/>
          <p:cNvSpPr>
            <a:spLocks noGrp="1" noChangeArrowheads="1"/>
          </p:cNvSpPr>
          <p:nvPr>
            <p:ph idx="1"/>
          </p:nvPr>
        </p:nvSpPr>
        <p:spPr>
          <a:xfrm>
            <a:off x="914400" y="1600200"/>
            <a:ext cx="7772400" cy="4495800"/>
          </a:xfrm>
        </p:spPr>
        <p:txBody>
          <a:bodyPr>
            <a:normAutofit/>
          </a:bodyPr>
          <a:lstStyle/>
          <a:p>
            <a:pPr algn="r"/>
            <a:r>
              <a:rPr lang="ar-EG" sz="2800" b="0" dirty="0" smtClean="0">
                <a:solidFill>
                  <a:prstClr val="black"/>
                </a:solidFill>
                <a:latin typeface="Calibri"/>
                <a:ea typeface="Times New Roman"/>
                <a:cs typeface="Times New Roman"/>
              </a:rPr>
              <a:t>« </a:t>
            </a:r>
            <a:r>
              <a:rPr lang="ar-EG" sz="2800" b="0" dirty="0">
                <a:solidFill>
                  <a:prstClr val="black"/>
                </a:solidFill>
                <a:latin typeface="Calibri"/>
                <a:ea typeface="Times New Roman"/>
                <a:cs typeface="Times New Roman"/>
              </a:rPr>
              <a:t>کشف العناصر الضرورية والدقيقة التي لها من خلال علاقة المؤسسة بين مختلف الأفراد الداخلية كالعمال، الموظفين،.....)والخارجية (الموردين، الزبائن، البنوك.......)</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وعليه تشتمل عملية الاتصال على أربعة عناصر أساسية هي </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المرسل: وهو الجهة التي تقدم الرسالة .</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المرسل إليه: وهو الجهة التي تستقبل الرسالة .</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الرسالة: وهي عبارة عن رموز أو كلمات أو صوت أو صورة تفيد معن معين.</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الطريقة التي يتم بها إرسال الرسالة .</a:t>
            </a:r>
            <a:br>
              <a:rPr lang="ar-EG" sz="2800" b="0" dirty="0">
                <a:solidFill>
                  <a:prstClr val="black"/>
                </a:solidFill>
                <a:latin typeface="Calibri"/>
                <a:ea typeface="Times New Roman"/>
                <a:cs typeface="Times New Roman"/>
              </a:rPr>
            </a:br>
            <a:r>
              <a:rPr lang="ar-EG" sz="2800" b="0" dirty="0">
                <a:solidFill>
                  <a:prstClr val="black"/>
                </a:solidFill>
                <a:latin typeface="Calibri"/>
                <a:ea typeface="Times New Roman"/>
                <a:cs typeface="Times New Roman"/>
              </a:rPr>
              <a:t>قناة الرسالة: وهي إن أكبر</a:t>
            </a:r>
            <a:endParaRPr lang="en-US" sz="2800" dirty="0">
              <a:effectLst/>
            </a:endParaRPr>
          </a:p>
        </p:txBody>
      </p:sp>
      <p:pic>
        <p:nvPicPr>
          <p:cNvPr id="135172" name="Picture 4" descr="bd06142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81413" y="4572000"/>
            <a:ext cx="1779587" cy="1685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1226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228600" y="76200"/>
            <a:ext cx="8305800" cy="1143000"/>
          </a:xfrm>
        </p:spPr>
        <p:txBody>
          <a:bodyPr/>
          <a:lstStyle/>
          <a:p>
            <a:pPr lvl="0" algn="ctr" rtl="1">
              <a:spcBef>
                <a:spcPts val="0"/>
              </a:spcBef>
            </a:pPr>
            <a:r>
              <a:rPr lang="ar-EG" sz="3600" b="1" cap="none" dirty="0">
                <a:solidFill>
                  <a:prstClr val="black"/>
                </a:solidFill>
                <a:latin typeface="Calibri"/>
                <a:ea typeface="+mn-ea"/>
                <a:cs typeface="Arial"/>
              </a:rPr>
              <a:t>- أهمية الاتصالات الإدارية</a:t>
            </a:r>
          </a:p>
        </p:txBody>
      </p:sp>
      <p:sp>
        <p:nvSpPr>
          <p:cNvPr id="137219" name="Rectangle 3"/>
          <p:cNvSpPr>
            <a:spLocks noGrp="1" noChangeArrowheads="1"/>
          </p:cNvSpPr>
          <p:nvPr>
            <p:ph idx="1"/>
          </p:nvPr>
        </p:nvSpPr>
        <p:spPr/>
        <p:txBody>
          <a:bodyPr>
            <a:normAutofit fontScale="92500" lnSpcReduction="20000"/>
          </a:bodyPr>
          <a:lstStyle/>
          <a:p>
            <a:pPr>
              <a:buFont typeface="Wingdings" pitchFamily="2" charset="2"/>
              <a:buNone/>
            </a:pPr>
            <a:endParaRPr lang="en-US" sz="1000" dirty="0"/>
          </a:p>
          <a:p>
            <a:pPr marL="0" lvl="0" indent="0" algn="r" rtl="1">
              <a:spcBef>
                <a:spcPts val="0"/>
              </a:spcBef>
            </a:pPr>
            <a:r>
              <a:rPr lang="ar-EG" sz="2000" dirty="0">
                <a:solidFill>
                  <a:prstClr val="black"/>
                </a:solidFill>
                <a:latin typeface="Calibri"/>
              </a:rPr>
              <a:t>إذا كان الاتصال هاما في حياة الفرد العادي فإنه لا يقل أهمية في حياة المنظمات صغيرها وكبيرها. إن معظم مشكلاتنا اليوم كما يقول عبد الباقي ليست في عالم الأشياء و لكن في عالم الأشخاص و فشل للإنسان كان وما يزال هو عدم القدرة على التعاون مع الأخرين و فهمه إنما مشكلة اتصال. لذا الأكاديميون كما أوردا جرينبرج و بارون أن الاتصالات هي الغراء و الصمغ الاجتماعي الذي يستخدم لتحقيق التماسك بين أجزاء المنظمة تحسين مستواها. يقول تشستر برنارد </a:t>
            </a:r>
            <a:r>
              <a:rPr lang="en-US" sz="2000" dirty="0">
                <a:solidFill>
                  <a:prstClr val="black"/>
                </a:solidFill>
                <a:latin typeface="Calibri"/>
              </a:rPr>
              <a:t> Cheater Bernard </a:t>
            </a:r>
            <a:r>
              <a:rPr lang="ar-EG" sz="2000" dirty="0">
                <a:solidFill>
                  <a:prstClr val="black"/>
                </a:solidFill>
                <a:latin typeface="Calibri"/>
              </a:rPr>
              <a:t> رئيس شركة نيوجرسي بل للهاتف </a:t>
            </a:r>
            <a:r>
              <a:rPr lang="en-US" sz="2000" dirty="0">
                <a:solidFill>
                  <a:prstClr val="black"/>
                </a:solidFill>
                <a:latin typeface="Calibri"/>
              </a:rPr>
              <a:t>New Jersey Bell Telephone </a:t>
            </a:r>
            <a:r>
              <a:rPr lang="ar-EG" sz="2000" dirty="0">
                <a:solidFill>
                  <a:prstClr val="black"/>
                </a:solidFill>
                <a:latin typeface="Calibri"/>
              </a:rPr>
              <a:t>الأسبق كما أشارا جرينبرج و بارون إن هيكل المنظمة و انتشارها و مجال عملها تتحدد بواسطة أدوات و أساليب الاتصال بما. و لا يرى جرينبرج و بارون أن هناك مبالغة في عبارة تشستر برنارد إذا ما علمنا أن مديري الشركات أوقات عملهم في عملية الاتصالات. و يمكن قياس مدى أهمية الاتصالات عندما يتضح لنا أن التجارب أثبتت كما يقول الباقي أن عدالة الإدارة في معاملة موظفيها ليس كافيا في حد ذاته إذا لم يصحب ذلك شرح وافي و تفسر کامل لتوجهاتهما مما يقطع الطريق على مروجي الشائعات أي القدرة على تحقيق اتصال فعال. أيضا كما أوضح حمود إن التطور و النمو الكبير في المنظمات و اتساع أتزايد أحجامها و بالتالي ابتعاد قيادات الإدارات العليا عن الإدارات التنفيذية أسهم بشكل كبير </a:t>
            </a:r>
            <a:r>
              <a:rPr lang="ar-EG" sz="2000" dirty="0" smtClean="0">
                <a:solidFill>
                  <a:prstClr val="black"/>
                </a:solidFill>
                <a:latin typeface="Calibri"/>
              </a:rPr>
              <a:t>في</a:t>
            </a:r>
            <a:endParaRPr lang="ar-EG" sz="2000" dirty="0">
              <a:solidFill>
                <a:prstClr val="black"/>
              </a:solidFill>
              <a:latin typeface="Calibri"/>
            </a:endParaRPr>
          </a:p>
        </p:txBody>
      </p:sp>
      <p:pic>
        <p:nvPicPr>
          <p:cNvPr id="137220" name="Picture 4" descr="pe01709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5105400"/>
            <a:ext cx="16002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15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685800" y="0"/>
            <a:ext cx="7772400" cy="1143000"/>
          </a:xfrm>
        </p:spPr>
        <p:txBody>
          <a:bodyPr/>
          <a:lstStyle/>
          <a:p>
            <a:pPr lvl="0" algn="ctr" rtl="1">
              <a:spcBef>
                <a:spcPts val="0"/>
              </a:spcBef>
            </a:pPr>
            <a:r>
              <a:rPr lang="ar-EG" sz="3600" b="1" cap="none" dirty="0">
                <a:solidFill>
                  <a:prstClr val="black"/>
                </a:solidFill>
                <a:latin typeface="Calibri"/>
                <a:ea typeface="+mn-ea"/>
                <a:cs typeface="Arial"/>
              </a:rPr>
              <a:t> أهداف الاتصال:</a:t>
            </a:r>
            <a:r>
              <a:rPr lang="ar-EG" sz="1800" cap="none" dirty="0">
                <a:solidFill>
                  <a:prstClr val="black"/>
                </a:solidFill>
                <a:latin typeface="Calibri"/>
                <a:ea typeface="+mn-ea"/>
                <a:cs typeface="Arial"/>
              </a:rPr>
              <a:t/>
            </a:r>
            <a:br>
              <a:rPr lang="ar-EG" sz="1800" cap="none" dirty="0">
                <a:solidFill>
                  <a:prstClr val="black"/>
                </a:solidFill>
                <a:latin typeface="Calibri"/>
                <a:ea typeface="+mn-ea"/>
                <a:cs typeface="Arial"/>
              </a:rPr>
            </a:br>
            <a:endParaRPr lang="en-US" dirty="0"/>
          </a:p>
        </p:txBody>
      </p:sp>
      <p:sp>
        <p:nvSpPr>
          <p:cNvPr id="93187" name="Rectangle 3"/>
          <p:cNvSpPr>
            <a:spLocks noGrp="1" noChangeArrowheads="1"/>
          </p:cNvSpPr>
          <p:nvPr>
            <p:ph idx="1"/>
          </p:nvPr>
        </p:nvSpPr>
        <p:spPr>
          <a:xfrm>
            <a:off x="685800" y="914400"/>
            <a:ext cx="8001000" cy="4495800"/>
          </a:xfrm>
        </p:spPr>
        <p:txBody>
          <a:bodyPr>
            <a:normAutofit lnSpcReduction="10000"/>
          </a:bodyPr>
          <a:lstStyle/>
          <a:p>
            <a:pPr marL="0" lvl="0" indent="0" algn="r" rtl="1">
              <a:spcBef>
                <a:spcPts val="0"/>
              </a:spcBef>
            </a:pPr>
            <a:r>
              <a:rPr lang="ar-EG" sz="2800" b="0" dirty="0">
                <a:solidFill>
                  <a:prstClr val="black"/>
                </a:solidFill>
                <a:latin typeface="Calibri"/>
              </a:rPr>
              <a:t>إن هدف الاتصال الرئيسي هو إحداث تأثير على النشاطات المختلفة وذلك لخدمة مصلحة المؤسسة، وعملية الاتصال في المؤسسة ضرورية، من أجل تزويد العاملين بالمعلومات الضرورية للقيام بأعمالهم، ومن أجل تطوير وتحسين المواقف والاتجاهات للأفراد، وبشكل يكفل التنسيق والإنجاز والرضى عن الأعمال، وكذلك تحقيق الحاجات النفسية والاجتماعية للعاملين بالإضافة إلى أن الاتصال يسهل انسياب هذه المعلومات والنتائج التي تسفر عن معالجتها . و نلخص الأهداف المتعلقة بالاتصال في النقاط التالية :</a:t>
            </a:r>
          </a:p>
          <a:p>
            <a:pPr marL="0" lvl="0" indent="0" algn="r" rtl="1">
              <a:spcBef>
                <a:spcPts val="0"/>
              </a:spcBef>
            </a:pPr>
            <a:r>
              <a:rPr lang="ar-EG" sz="2800" b="0" dirty="0">
                <a:solidFill>
                  <a:prstClr val="black"/>
                </a:solidFill>
                <a:latin typeface="Calibri"/>
              </a:rPr>
              <a:t>•	الأخبار والإعلام.</a:t>
            </a:r>
          </a:p>
          <a:p>
            <a:pPr marL="0" lvl="0" indent="0" algn="r" rtl="1">
              <a:spcBef>
                <a:spcPts val="0"/>
              </a:spcBef>
            </a:pPr>
            <a:r>
              <a:rPr lang="ar-EG" sz="2800" b="0" dirty="0">
                <a:solidFill>
                  <a:prstClr val="black"/>
                </a:solidFill>
                <a:latin typeface="Calibri"/>
              </a:rPr>
              <a:t>•	الإعداد لتقبل التغيير.</a:t>
            </a:r>
          </a:p>
          <a:p>
            <a:pPr marL="0" lvl="0" indent="0" algn="r" rtl="1">
              <a:spcBef>
                <a:spcPts val="0"/>
              </a:spcBef>
            </a:pPr>
            <a:r>
              <a:rPr lang="ar-EG" sz="2800" b="0" dirty="0">
                <a:solidFill>
                  <a:prstClr val="black"/>
                </a:solidFill>
                <a:latin typeface="Calibri"/>
              </a:rPr>
              <a:t>•	توضیح و تصحيح المعلومات والأداء.</a:t>
            </a:r>
          </a:p>
          <a:p>
            <a:pPr algn="r" eaLnBrk="0" hangingPunct="0">
              <a:spcBef>
                <a:spcPct val="0"/>
              </a:spcBef>
              <a:buFont typeface="Wingdings" pitchFamily="2" charset="2"/>
              <a:buNone/>
            </a:pPr>
            <a:endParaRPr lang="en-US" dirty="0">
              <a:effectLst/>
            </a:endParaRPr>
          </a:p>
        </p:txBody>
      </p:sp>
      <p:pic>
        <p:nvPicPr>
          <p:cNvPr id="93188" name="Picture 4" descr="pe0175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14400" y="4386263"/>
            <a:ext cx="2493963" cy="24717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686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1079679" y="228600"/>
            <a:ext cx="7520940" cy="777240"/>
          </a:xfrm>
        </p:spPr>
        <p:txBody>
          <a:bodyPr/>
          <a:lstStyle/>
          <a:p>
            <a:pPr lvl="0" algn="ctr" rtl="1">
              <a:spcBef>
                <a:spcPts val="0"/>
              </a:spcBef>
            </a:pPr>
            <a:r>
              <a:rPr lang="ar-EG" sz="3600" b="1" cap="none" dirty="0">
                <a:solidFill>
                  <a:prstClr val="black"/>
                </a:solidFill>
                <a:latin typeface="Calibri"/>
                <a:ea typeface="+mn-ea"/>
                <a:cs typeface="Arial"/>
              </a:rPr>
              <a:t>معوقات الاتصال الإداري:</a:t>
            </a:r>
            <a:r>
              <a:rPr lang="ar-EG" sz="1800" u="sng" cap="none" dirty="0">
                <a:solidFill>
                  <a:prstClr val="black"/>
                </a:solidFill>
                <a:latin typeface="Calibri"/>
                <a:ea typeface="+mn-ea"/>
                <a:cs typeface="Arial"/>
              </a:rPr>
              <a:t/>
            </a:r>
            <a:br>
              <a:rPr lang="ar-EG" sz="1800" u="sng" cap="none" dirty="0">
                <a:solidFill>
                  <a:prstClr val="black"/>
                </a:solidFill>
                <a:latin typeface="Calibri"/>
                <a:ea typeface="+mn-ea"/>
                <a:cs typeface="Arial"/>
              </a:rPr>
            </a:br>
            <a:endParaRPr lang="en-US" dirty="0"/>
          </a:p>
        </p:txBody>
      </p:sp>
      <p:sp>
        <p:nvSpPr>
          <p:cNvPr id="139267" name="Rectangle 3"/>
          <p:cNvSpPr>
            <a:spLocks noGrp="1" noChangeArrowheads="1"/>
          </p:cNvSpPr>
          <p:nvPr>
            <p:ph idx="1"/>
          </p:nvPr>
        </p:nvSpPr>
        <p:spPr>
          <a:xfrm>
            <a:off x="822960" y="1100628"/>
            <a:ext cx="7520940" cy="4538172"/>
          </a:xfrm>
        </p:spPr>
        <p:txBody>
          <a:bodyPr>
            <a:normAutofit fontScale="70000" lnSpcReduction="20000"/>
          </a:bodyPr>
          <a:lstStyle/>
          <a:p>
            <a:pPr algn="ctr">
              <a:buFont typeface="Wingdings" pitchFamily="2" charset="2"/>
              <a:buNone/>
            </a:pPr>
            <a:endParaRPr lang="en-US" sz="1600" dirty="0">
              <a:effectLst/>
            </a:endParaRPr>
          </a:p>
          <a:p>
            <a:pPr marL="0" lvl="0" indent="0" algn="r" rtl="1">
              <a:spcBef>
                <a:spcPts val="0"/>
              </a:spcBef>
            </a:pPr>
            <a:r>
              <a:rPr lang="ar-SA" sz="3800" dirty="0">
                <a:effectLst/>
                <a:latin typeface="+mj-lt"/>
              </a:rPr>
              <a:t>   </a:t>
            </a:r>
            <a:r>
              <a:rPr lang="ar-EG" sz="3800" dirty="0">
                <a:solidFill>
                  <a:prstClr val="black"/>
                </a:solidFill>
                <a:latin typeface="+mj-lt"/>
              </a:rPr>
              <a:t>إن إدراك المديرين المعوقات الاتصالات الإدارية يسهل عليهم معرفة هذه المعوقات و بالتالي تجاوزها لكي يتم تحقيق الاتصال الفعال و من هذه المعوقات الآني :- </a:t>
            </a:r>
          </a:p>
          <a:p>
            <a:pPr marL="0" lvl="0" indent="0" algn="r" rtl="1">
              <a:spcBef>
                <a:spcPts val="0"/>
              </a:spcBef>
            </a:pPr>
            <a:r>
              <a:rPr lang="ar-EG" sz="3600" b="0" u="sng" dirty="0">
                <a:solidFill>
                  <a:prstClr val="black"/>
                </a:solidFill>
                <a:latin typeface="Calibri"/>
              </a:rPr>
              <a:t>معوقات شخصية: </a:t>
            </a:r>
          </a:p>
          <a:p>
            <a:pPr marL="0" lvl="0" indent="0" algn="r" rtl="1">
              <a:spcBef>
                <a:spcPts val="0"/>
              </a:spcBef>
            </a:pPr>
            <a:r>
              <a:rPr lang="ar-EG" sz="3200" b="0" dirty="0">
                <a:solidFill>
                  <a:prstClr val="black"/>
                </a:solidFill>
                <a:latin typeface="Calibri"/>
              </a:rPr>
              <a:t>م</a:t>
            </a:r>
            <a:r>
              <a:rPr lang="ar-EG" sz="3200" dirty="0">
                <a:solidFill>
                  <a:prstClr val="black"/>
                </a:solidFill>
                <a:latin typeface="Calibri"/>
              </a:rPr>
              <a:t>ثل عدم القدرة على التعبير الجيد و اختيار ألفاظ مبهمة كما أوردا آل علي و الموسوي و غلبة الغموض و عدم إصغاء العاملين و اختلاف قدراتهم و مداركهم العقلية نتيجة الفروق الفردية.</a:t>
            </a:r>
          </a:p>
          <a:p>
            <a:pPr marL="0" lvl="0" indent="0" algn="r" rtl="1">
              <a:spcBef>
                <a:spcPts val="0"/>
              </a:spcBef>
            </a:pPr>
            <a:r>
              <a:rPr lang="ar-EG" sz="3600" b="0" u="sng" dirty="0">
                <a:solidFill>
                  <a:prstClr val="black"/>
                </a:solidFill>
                <a:latin typeface="Calibri"/>
              </a:rPr>
              <a:t> معوقات تنظيمية: </a:t>
            </a:r>
          </a:p>
          <a:p>
            <a:pPr marL="0" lvl="0" indent="0" algn="r" rtl="1">
              <a:spcBef>
                <a:spcPts val="0"/>
              </a:spcBef>
            </a:pPr>
            <a:r>
              <a:rPr lang="ar-EG" sz="3000" dirty="0">
                <a:solidFill>
                  <a:prstClr val="black"/>
                </a:solidFill>
                <a:latin typeface="Calibri"/>
              </a:rPr>
              <a:t>مثل كبر حجم نطاق الإشراف وكثرة المستويات الإدارية كما يقول الشيخ التي تنقل الرسالة مما يؤثر على وصول المعلومات بطريقة صحيحة, أضف إلى ذلك عدم وجود هيكل تنظيمي كما يشير حمود يؤدي إلى وضوح الاختصاصات الصلاحيات ، أيضا غباب السياسة الواضحة لنظام الاتصالات في المنظمة التي توضح أهداف الاتصالات الإدارية في المنظمة تساعد على تحديد السلطة و الصلاحيات و المسؤوليات و تمنع التداخل بين الوحدات التنظيمية.</a:t>
            </a:r>
          </a:p>
          <a:p>
            <a:pPr algn="r">
              <a:buFont typeface="Wingdings" pitchFamily="2" charset="2"/>
              <a:buNone/>
            </a:pPr>
            <a:endParaRPr lang="en-US" dirty="0">
              <a:effectLst/>
            </a:endParaRPr>
          </a:p>
        </p:txBody>
      </p:sp>
    </p:spTree>
    <p:extLst>
      <p:ext uri="{BB962C8B-B14F-4D97-AF65-F5344CB8AC3E}">
        <p14:creationId xmlns:p14="http://schemas.microsoft.com/office/powerpoint/2010/main" val="309884217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1.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5.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4205</Words>
  <Application>Microsoft Office PowerPoint</Application>
  <PresentationFormat>On-screen Show (4:3)</PresentationFormat>
  <Paragraphs>246</Paragraphs>
  <Slides>20</Slides>
  <Notes>16</Notes>
  <HiddenSlides>0</HiddenSlides>
  <MMClips>0</MMClips>
  <ScaleCrop>false</ScaleCrop>
  <HeadingPairs>
    <vt:vector size="4" baseType="variant">
      <vt:variant>
        <vt:lpstr>Theme</vt:lpstr>
      </vt:variant>
      <vt:variant>
        <vt:i4>6</vt:i4>
      </vt:variant>
      <vt:variant>
        <vt:lpstr>Slide Titles</vt:lpstr>
      </vt:variant>
      <vt:variant>
        <vt:i4>20</vt:i4>
      </vt:variant>
    </vt:vector>
  </HeadingPairs>
  <TitlesOfParts>
    <vt:vector size="26" baseType="lpstr">
      <vt:lpstr>Office Theme</vt:lpstr>
      <vt:lpstr>Adjacency</vt:lpstr>
      <vt:lpstr>1_Adjacency</vt:lpstr>
      <vt:lpstr>2_Adjacency</vt:lpstr>
      <vt:lpstr>Angles</vt:lpstr>
      <vt:lpstr>Trek</vt:lpstr>
      <vt:lpstr>         جامعة بنها كلية التربية الرياضية للبنين </vt:lpstr>
      <vt:lpstr>قسم الإدارة الرياضية والترويح الفرقة الرابعة-  مقرر  الأسس العلمية للإدارة الرياضية 2</vt:lpstr>
      <vt:lpstr>تحت إشراف</vt:lpstr>
      <vt:lpstr>الاتصالات الإدارية وأهميها</vt:lpstr>
      <vt:lpstr>أولا/ ماهية الاتصال الإداري:</vt:lpstr>
      <vt:lpstr>و من هذا يمكننا الوصول إلى تعريف مبسط للاتصال على أنه:</vt:lpstr>
      <vt:lpstr>- أهمية الاتصالات الإدارية</vt:lpstr>
      <vt:lpstr> أهداف الاتصال: </vt:lpstr>
      <vt:lpstr>معوقات الاتصال الإداري: </vt:lpstr>
      <vt:lpstr>تابع معوقات الإتصال </vt:lpstr>
      <vt:lpstr>ماهية عملية اتخاذ القرار : </vt:lpstr>
      <vt:lpstr>أنواع القرارات الإدارية :</vt:lpstr>
      <vt:lpstr>تابع أنواع القرارات الإدارية</vt:lpstr>
      <vt:lpstr>مراحل اتخاذ القرارات </vt:lpstr>
      <vt:lpstr>تابع مراحل اتخاذ القرارات </vt:lpstr>
      <vt:lpstr>وتتم عملية المفاضلة بين البدائل المتاحة واختيار البديل الأنسب وفقا لمعايير و اعتبارات موضوعية يستند إليها المدير في عملية الاختيار وأهم هذه المعايير :-  </vt:lpstr>
      <vt:lpstr>تابع مراحل اتخاذ القرارات </vt:lpstr>
      <vt:lpstr>أهمية الاتصالات الإدارية في عملية اتخاذ القرارات في المؤسسة</vt:lpstr>
      <vt:lpstr>التوصيات والمتطلبات: </vt:lpstr>
      <vt:lpstr>النهاية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dc:title>
  <dc:creator>EL WASEET</dc:creator>
  <cp:lastModifiedBy>pc</cp:lastModifiedBy>
  <cp:revision>19</cp:revision>
  <dcterms:created xsi:type="dcterms:W3CDTF">2006-08-16T00:00:00Z</dcterms:created>
  <dcterms:modified xsi:type="dcterms:W3CDTF">2020-03-31T07:28:46Z</dcterms:modified>
</cp:coreProperties>
</file>