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 id="2147483696" r:id="rId5"/>
    <p:sldMasterId id="2147483708" r:id="rId6"/>
  </p:sld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3238" autoAdjust="0"/>
  </p:normalViewPr>
  <p:slideViewPr>
    <p:cSldViewPr>
      <p:cViewPr varScale="1">
        <p:scale>
          <a:sx n="74" d="100"/>
          <a:sy n="74" d="100"/>
        </p:scale>
        <p:origin x="-126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3"/>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6"/>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6"/>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8"/>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836071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651411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5"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5"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397501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763388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8" name="Footer Placeholder 7"/>
          <p:cNvSpPr>
            <a:spLocks noGrp="1"/>
          </p:cNvSpPr>
          <p:nvPr>
            <p:ph type="ftr" sz="quarter" idx="11"/>
          </p:nvPr>
        </p:nvSpPr>
        <p:spPr/>
        <p:txBody>
          <a:bodyPr/>
          <a:lstStyle/>
          <a:p>
            <a:endParaRPr lang="en-US">
              <a:solidFill>
                <a:srgbClr val="DFDCB7"/>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57958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4" name="Footer Placeholder 3"/>
          <p:cNvSpPr>
            <a:spLocks noGrp="1"/>
          </p:cNvSpPr>
          <p:nvPr>
            <p:ph type="ftr" sz="quarter" idx="11"/>
          </p:nvPr>
        </p:nvSpPr>
        <p:spPr/>
        <p:txBody>
          <a:bodyPr/>
          <a:lstStyle/>
          <a:p>
            <a:endParaRPr lang="en-US">
              <a:solidFill>
                <a:srgbClr val="DFDCB7"/>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078541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3" name="Footer Placeholder 2"/>
          <p:cNvSpPr>
            <a:spLocks noGrp="1"/>
          </p:cNvSpPr>
          <p:nvPr>
            <p:ph type="ftr" sz="quarter" idx="11"/>
          </p:nvPr>
        </p:nvSpPr>
        <p:spPr/>
        <p:txBody>
          <a:bodyPr/>
          <a:lstStyle/>
          <a:p>
            <a:endParaRPr lang="en-US">
              <a:solidFill>
                <a:srgbClr val="DFDCB7"/>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313356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803"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04099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solidFill>
                <a:srgbClr val="DFDCB7"/>
              </a:solidFill>
            </a:endParaRPr>
          </a:p>
        </p:txBody>
      </p:sp>
    </p:spTree>
    <p:extLst>
      <p:ext uri="{BB962C8B-B14F-4D97-AF65-F5344CB8AC3E}">
        <p14:creationId xmlns:p14="http://schemas.microsoft.com/office/powerpoint/2010/main" val="28024380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298991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6"/>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46"/>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2821829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8"/>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021811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4675204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5"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5"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6695389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794250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8" name="Footer Placeholder 7"/>
          <p:cNvSpPr>
            <a:spLocks noGrp="1"/>
          </p:cNvSpPr>
          <p:nvPr>
            <p:ph type="ftr" sz="quarter" idx="11"/>
          </p:nvPr>
        </p:nvSpPr>
        <p:spPr/>
        <p:txBody>
          <a:bodyPr/>
          <a:lstStyle/>
          <a:p>
            <a:endParaRPr lang="en-US">
              <a:solidFill>
                <a:srgbClr val="DFDCB7"/>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95317152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4" name="Footer Placeholder 3"/>
          <p:cNvSpPr>
            <a:spLocks noGrp="1"/>
          </p:cNvSpPr>
          <p:nvPr>
            <p:ph type="ftr" sz="quarter" idx="11"/>
          </p:nvPr>
        </p:nvSpPr>
        <p:spPr/>
        <p:txBody>
          <a:bodyPr/>
          <a:lstStyle/>
          <a:p>
            <a:endParaRPr lang="en-US">
              <a:solidFill>
                <a:srgbClr val="DFDCB7"/>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4108409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3" name="Footer Placeholder 2"/>
          <p:cNvSpPr>
            <a:spLocks noGrp="1"/>
          </p:cNvSpPr>
          <p:nvPr>
            <p:ph type="ftr" sz="quarter" idx="11"/>
          </p:nvPr>
        </p:nvSpPr>
        <p:spPr/>
        <p:txBody>
          <a:bodyPr/>
          <a:lstStyle/>
          <a:p>
            <a:endParaRPr lang="en-US">
              <a:solidFill>
                <a:srgbClr val="DFDCB7"/>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10065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8"/>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803"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0364074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solidFill>
                <a:srgbClr val="DFDCB7"/>
              </a:solidFill>
            </a:endParaRPr>
          </a:p>
        </p:txBody>
      </p:sp>
    </p:spTree>
    <p:extLst>
      <p:ext uri="{BB962C8B-B14F-4D97-AF65-F5344CB8AC3E}">
        <p14:creationId xmlns:p14="http://schemas.microsoft.com/office/powerpoint/2010/main" val="22643365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9710160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6"/>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46"/>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7287945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8"/>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9340237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89696999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5"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5"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308117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024234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8" name="Footer Placeholder 7"/>
          <p:cNvSpPr>
            <a:spLocks noGrp="1"/>
          </p:cNvSpPr>
          <p:nvPr>
            <p:ph type="ftr" sz="quarter" idx="11"/>
          </p:nvPr>
        </p:nvSpPr>
        <p:spPr/>
        <p:txBody>
          <a:bodyPr/>
          <a:lstStyle/>
          <a:p>
            <a:endParaRPr lang="en-US">
              <a:solidFill>
                <a:srgbClr val="DFDCB7"/>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851927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4" name="Footer Placeholder 3"/>
          <p:cNvSpPr>
            <a:spLocks noGrp="1"/>
          </p:cNvSpPr>
          <p:nvPr>
            <p:ph type="ftr" sz="quarter" idx="11"/>
          </p:nvPr>
        </p:nvSpPr>
        <p:spPr/>
        <p:txBody>
          <a:bodyPr/>
          <a:lstStyle/>
          <a:p>
            <a:endParaRPr lang="en-US">
              <a:solidFill>
                <a:srgbClr val="DFDCB7"/>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98892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31-Mar-20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3" name="Footer Placeholder 2"/>
          <p:cNvSpPr>
            <a:spLocks noGrp="1"/>
          </p:cNvSpPr>
          <p:nvPr>
            <p:ph type="ftr" sz="quarter" idx="11"/>
          </p:nvPr>
        </p:nvSpPr>
        <p:spPr/>
        <p:txBody>
          <a:bodyPr/>
          <a:lstStyle/>
          <a:p>
            <a:endParaRPr lang="en-US">
              <a:solidFill>
                <a:srgbClr val="DFDCB7"/>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831459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803"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968583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solidFill>
                <a:srgbClr val="DFDCB7"/>
              </a:solidFill>
            </a:endParaRPr>
          </a:p>
        </p:txBody>
      </p:sp>
    </p:spTree>
    <p:extLst>
      <p:ext uri="{BB962C8B-B14F-4D97-AF65-F5344CB8AC3E}">
        <p14:creationId xmlns:p14="http://schemas.microsoft.com/office/powerpoint/2010/main" val="189758927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5269383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6"/>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46"/>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4325642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D51C086-D20A-418A-ADD4-E6B49A0A31E5}" type="datetimeFigureOut">
              <a:rPr lang="en-GB" smtClean="0">
                <a:solidFill>
                  <a:prstClr val="black">
                    <a:tint val="75000"/>
                  </a:prstClr>
                </a:solidFill>
              </a:rPr>
              <a:pPr/>
              <a:t>31/03/2020</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7EE5D189-6727-489A-8490-2CC01AB8AA1A}"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19550092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D51C086-D20A-418A-ADD4-E6B49A0A31E5}" type="datetimeFigureOut">
              <a:rPr lang="en-GB" smtClean="0">
                <a:solidFill>
                  <a:prstClr val="black">
                    <a:tint val="75000"/>
                  </a:prstClr>
                </a:solidFill>
              </a:rPr>
              <a:pPr/>
              <a:t>31/03/2020</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7EE5D189-6727-489A-8490-2CC01AB8AA1A}"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35876491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51C086-D20A-418A-ADD4-E6B49A0A31E5}" type="datetimeFigureOut">
              <a:rPr lang="en-GB" smtClean="0">
                <a:solidFill>
                  <a:prstClr val="black">
                    <a:tint val="75000"/>
                  </a:prstClr>
                </a:solidFill>
              </a:rPr>
              <a:pPr/>
              <a:t>31/03/2020</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7EE5D189-6727-489A-8490-2CC01AB8AA1A}"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03399749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D51C086-D20A-418A-ADD4-E6B49A0A31E5}" type="datetimeFigureOut">
              <a:rPr lang="en-GB" smtClean="0">
                <a:solidFill>
                  <a:prstClr val="black">
                    <a:tint val="75000"/>
                  </a:prstClr>
                </a:solidFill>
              </a:rPr>
              <a:pPr/>
              <a:t>31/03/2020</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7EE5D189-6727-489A-8490-2CC01AB8AA1A}"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10823301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D51C086-D20A-418A-ADD4-E6B49A0A31E5}" type="datetimeFigureOut">
              <a:rPr lang="en-GB" smtClean="0">
                <a:solidFill>
                  <a:prstClr val="black">
                    <a:tint val="75000"/>
                  </a:prstClr>
                </a:solidFill>
              </a:rPr>
              <a:pPr/>
              <a:t>31/03/2020</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7EE5D189-6727-489A-8490-2CC01AB8AA1A}"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585443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31-Mar-20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D51C086-D20A-418A-ADD4-E6B49A0A31E5}" type="datetimeFigureOut">
              <a:rPr lang="en-GB" smtClean="0">
                <a:solidFill>
                  <a:prstClr val="black">
                    <a:tint val="75000"/>
                  </a:prstClr>
                </a:solidFill>
              </a:rPr>
              <a:pPr/>
              <a:t>31/03/2020</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7EE5D189-6727-489A-8490-2CC01AB8AA1A}"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3572345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51C086-D20A-418A-ADD4-E6B49A0A31E5}" type="datetimeFigureOut">
              <a:rPr lang="en-GB" smtClean="0">
                <a:solidFill>
                  <a:prstClr val="black">
                    <a:tint val="75000"/>
                  </a:prstClr>
                </a:solidFill>
              </a:rPr>
              <a:pPr/>
              <a:t>31/03/2020</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7EE5D189-6727-489A-8490-2CC01AB8AA1A}"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0076664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51C086-D20A-418A-ADD4-E6B49A0A31E5}" type="datetimeFigureOut">
              <a:rPr lang="en-GB" smtClean="0">
                <a:solidFill>
                  <a:prstClr val="black">
                    <a:tint val="75000"/>
                  </a:prstClr>
                </a:solidFill>
              </a:rPr>
              <a:pPr/>
              <a:t>31/03/2020</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7EE5D189-6727-489A-8490-2CC01AB8AA1A}"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70428430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51C086-D20A-418A-ADD4-E6B49A0A31E5}" type="datetimeFigureOut">
              <a:rPr lang="en-GB" smtClean="0">
                <a:solidFill>
                  <a:prstClr val="black">
                    <a:tint val="75000"/>
                  </a:prstClr>
                </a:solidFill>
              </a:rPr>
              <a:pPr/>
              <a:t>31/03/2020</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7EE5D189-6727-489A-8490-2CC01AB8AA1A}"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81730442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D51C086-D20A-418A-ADD4-E6B49A0A31E5}" type="datetimeFigureOut">
              <a:rPr lang="en-GB" smtClean="0">
                <a:solidFill>
                  <a:prstClr val="black">
                    <a:tint val="75000"/>
                  </a:prstClr>
                </a:solidFill>
              </a:rPr>
              <a:pPr/>
              <a:t>31/03/2020</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7EE5D189-6727-489A-8490-2CC01AB8AA1A}"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09267472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D51C086-D20A-418A-ADD4-E6B49A0A31E5}" type="datetimeFigureOut">
              <a:rPr lang="en-GB" smtClean="0">
                <a:solidFill>
                  <a:prstClr val="black">
                    <a:tint val="75000"/>
                  </a:prstClr>
                </a:solidFill>
              </a:rPr>
              <a:pPr/>
              <a:t>31/03/2020</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7EE5D189-6727-489A-8490-2CC01AB8AA1A}"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52328393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07" tIns="45704" rIns="91407" bIns="45704" anchor="t" compatLnSpc="1"/>
          <a:lstStyle/>
          <a:p>
            <a:pPr defTabSz="801259"/>
            <a:endParaRPr lang="en-US" sz="1600">
              <a:solidFill>
                <a:prstClr val="black"/>
              </a:solidFill>
              <a:cs typeface="Arial" charset="0"/>
            </a:endParaRPr>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038" indent="0" algn="ctr">
              <a:buNone/>
            </a:lvl2pPr>
            <a:lvl3pPr marL="914076" indent="0" algn="ctr">
              <a:buNone/>
            </a:lvl3pPr>
            <a:lvl4pPr marL="1371112" indent="0" algn="ctr">
              <a:buNone/>
            </a:lvl4pPr>
            <a:lvl5pPr marL="1828149" indent="0" algn="ctr">
              <a:buNone/>
            </a:lvl5pPr>
            <a:lvl6pPr marL="2285188" indent="0" algn="ctr">
              <a:buNone/>
            </a:lvl6pPr>
            <a:lvl7pPr marL="2742226" indent="0" algn="ctr">
              <a:buNone/>
            </a:lvl7pPr>
            <a:lvl8pPr marL="3199264" indent="0" algn="ctr">
              <a:buNone/>
            </a:lvl8pPr>
            <a:lvl9pPr marL="3656301"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2" name="Footer Placeholder 1"/>
          <p:cNvSpPr>
            <a:spLocks noGrp="1"/>
          </p:cNvSpPr>
          <p:nvPr>
            <p:ph type="ftr" sz="quarter" idx="11"/>
          </p:nvPr>
        </p:nvSpPr>
        <p:spPr/>
        <p:txBody>
          <a:bodyPr/>
          <a:lstStyle/>
          <a:p>
            <a:endParaRPr lang="en-US">
              <a:solidFill>
                <a:srgbClr val="F0A22E">
                  <a:shade val="75000"/>
                </a:srgbClr>
              </a:solidFill>
            </a:endParaRPr>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3775278939"/>
      </p:ext>
    </p:extLst>
  </p:cSld>
  <p:clrMapOvr>
    <a:masterClrMapping/>
  </p:clrMapOvr>
  <p:transition>
    <p:dissolve/>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19" name="Footer Placeholder 18"/>
          <p:cNvSpPr>
            <a:spLocks noGrp="1"/>
          </p:cNvSpPr>
          <p:nvPr>
            <p:ph type="ftr" sz="quarter" idx="11"/>
          </p:nvPr>
        </p:nvSpPr>
        <p:spPr>
          <a:xfrm>
            <a:off x="3581403" y="76200"/>
            <a:ext cx="2895600" cy="288925"/>
          </a:xfrm>
        </p:spPr>
        <p:txBody>
          <a:bodyPr/>
          <a:lstStyle/>
          <a:p>
            <a:endParaRPr lang="en-US">
              <a:solidFill>
                <a:srgbClr val="F0A22E">
                  <a:shade val="75000"/>
                </a:srgbClr>
              </a:solidFill>
            </a:endParaRPr>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3189334105"/>
      </p:ext>
    </p:extLst>
  </p:cSld>
  <p:clrMapOvr>
    <a:masterClrMapping/>
  </p:clrMapOvr>
  <p:transition>
    <p:dissolve/>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5"/>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07" tIns="45704" rIns="91407" bIns="45704" anchor="t" compatLnSpc="1"/>
          <a:lstStyle/>
          <a:p>
            <a:pPr defTabSz="801259"/>
            <a:endParaRPr lang="en-US" sz="1600">
              <a:solidFill>
                <a:prstClr val="white"/>
              </a:solidFill>
              <a:cs typeface="Arial" charset="0"/>
            </a:endParaRPr>
          </a:p>
        </p:txBody>
      </p:sp>
      <p:sp>
        <p:nvSpPr>
          <p:cNvPr id="6" name="Text Placeholder 5"/>
          <p:cNvSpPr>
            <a:spLocks noGrp="1"/>
          </p:cNvSpPr>
          <p:nvPr>
            <p:ph type="body" idx="1"/>
          </p:nvPr>
        </p:nvSpPr>
        <p:spPr>
          <a:xfrm>
            <a:off x="381000" y="1676404"/>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11" name="Footer Placeholder 10"/>
          <p:cNvSpPr>
            <a:spLocks noGrp="1"/>
          </p:cNvSpPr>
          <p:nvPr>
            <p:ph type="ftr" sz="quarter" idx="11"/>
          </p:nvPr>
        </p:nvSpPr>
        <p:spPr/>
        <p:txBody>
          <a:bodyPr/>
          <a:lstStyle/>
          <a:p>
            <a:endParaRPr lang="en-US">
              <a:solidFill>
                <a:srgbClr val="F0A22E">
                  <a:shade val="75000"/>
                </a:srgbClr>
              </a:solidFill>
            </a:endParaRPr>
          </a:p>
        </p:txBody>
      </p:sp>
      <p:sp>
        <p:nvSpPr>
          <p:cNvPr id="16" name="Slide Number Placeholder 15"/>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
        <p:nvSpPr>
          <p:cNvPr id="8" name="Title 7"/>
          <p:cNvSpPr>
            <a:spLocks noGrp="1"/>
          </p:cNvSpPr>
          <p:nvPr>
            <p:ph type="title"/>
          </p:nvPr>
        </p:nvSpPr>
        <p:spPr>
          <a:xfrm>
            <a:off x="180475" y="2947089"/>
            <a:ext cx="8686800" cy="1184825"/>
          </a:xfrm>
        </p:spPr>
        <p:txBody>
          <a:bodyPr rtlCol="0" anchor="t"/>
          <a:lstStyle>
            <a:lvl1pPr algn="r">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2234324960"/>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2"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10" name="Footer Placeholder 9"/>
          <p:cNvSpPr>
            <a:spLocks noGrp="1"/>
          </p:cNvSpPr>
          <p:nvPr>
            <p:ph type="ftr" sz="quarter" idx="11"/>
          </p:nvPr>
        </p:nvSpPr>
        <p:spPr/>
        <p:txBody>
          <a:bodyPr/>
          <a:lstStyle/>
          <a:p>
            <a:endParaRPr lang="en-US">
              <a:solidFill>
                <a:srgbClr val="F0A22E">
                  <a:shade val="75000"/>
                </a:srgbClr>
              </a:solidFill>
            </a:endParaRPr>
          </a:p>
        </p:txBody>
      </p:sp>
      <p:sp>
        <p:nvSpPr>
          <p:cNvPr id="31" name="Slide Number Placeholder 30"/>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529275576"/>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31-Mar-20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9"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41"/>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41"/>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6" name="Footer Placeholder 5"/>
          <p:cNvSpPr>
            <a:spLocks noGrp="1"/>
          </p:cNvSpPr>
          <p:nvPr>
            <p:ph type="ftr" sz="quarter" idx="11"/>
          </p:nvPr>
        </p:nvSpPr>
        <p:spPr/>
        <p:txBody>
          <a:bodyPr/>
          <a:lstStyle/>
          <a:p>
            <a:endParaRPr lang="en-US">
              <a:solidFill>
                <a:srgbClr val="F0A22E">
                  <a:shade val="75000"/>
                </a:srgbClr>
              </a:solidFill>
            </a:endParaRPr>
          </a:p>
        </p:txBody>
      </p:sp>
      <p:sp>
        <p:nvSpPr>
          <p:cNvPr id="7" name="Slide Number Placeholder 6"/>
          <p:cNvSpPr>
            <a:spLocks noGrp="1"/>
          </p:cNvSpPr>
          <p:nvPr>
            <p:ph type="sldNum" sz="quarter" idx="12"/>
          </p:nvPr>
        </p:nvSpPr>
        <p:spPr>
          <a:xfrm>
            <a:off x="8229601" y="6477000"/>
            <a:ext cx="762000" cy="246888"/>
          </a:xfrm>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07" tIns="45704" rIns="91407" bIns="45704" anchor="t" compatLnSpc="1"/>
          <a:lstStyle/>
          <a:p>
            <a:pPr defTabSz="801259"/>
            <a:endParaRPr lang="en-US" sz="1600">
              <a:solidFill>
                <a:prstClr val="black"/>
              </a:solidFill>
              <a:cs typeface="Arial" charset="0"/>
            </a:endParaRPr>
          </a:p>
        </p:txBody>
      </p:sp>
    </p:spTree>
    <p:extLst>
      <p:ext uri="{BB962C8B-B14F-4D97-AF65-F5344CB8AC3E}">
        <p14:creationId xmlns:p14="http://schemas.microsoft.com/office/powerpoint/2010/main" val="1810338934"/>
      </p:ext>
    </p:extLst>
  </p:cSld>
  <p:clrMapOvr>
    <a:masterClrMapping/>
  </p:clrMapOvr>
  <p:transition>
    <p:dissolve/>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21" name="Footer Placeholder 20"/>
          <p:cNvSpPr>
            <a:spLocks noGrp="1"/>
          </p:cNvSpPr>
          <p:nvPr>
            <p:ph type="ftr" sz="quarter" idx="11"/>
          </p:nvPr>
        </p:nvSpPr>
        <p:spPr/>
        <p:txBody>
          <a:bodyPr/>
          <a:lstStyle/>
          <a:p>
            <a:endParaRPr lang="en-US">
              <a:solidFill>
                <a:srgbClr val="F0A22E">
                  <a:shade val="75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1699291767"/>
      </p:ext>
    </p:extLst>
  </p:cSld>
  <p:clrMapOvr>
    <a:masterClrMapping/>
  </p:clrMapOvr>
  <p:transition>
    <p:dissolve/>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24" name="Footer Placeholder 23"/>
          <p:cNvSpPr>
            <a:spLocks noGrp="1"/>
          </p:cNvSpPr>
          <p:nvPr>
            <p:ph type="ftr" sz="quarter" idx="11"/>
          </p:nvPr>
        </p:nvSpPr>
        <p:spPr/>
        <p:txBody>
          <a:bodyPr/>
          <a:lstStyle/>
          <a:p>
            <a:endParaRPr lang="en-US">
              <a:solidFill>
                <a:srgbClr val="F0A22E">
                  <a:shade val="75000"/>
                </a:srgb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1974393747"/>
      </p:ext>
    </p:extLst>
  </p:cSld>
  <p:clrMapOvr>
    <a:masterClrMapping/>
  </p:clrMapOvr>
  <p:transition>
    <p:dissolve/>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21"/>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07" tIns="45704" rIns="91407" bIns="45704" anchor="t" compatLnSpc="1"/>
          <a:lstStyle/>
          <a:p>
            <a:pPr defTabSz="801259"/>
            <a:endParaRPr lang="en-US" sz="1600">
              <a:solidFill>
                <a:prstClr val="black"/>
              </a:solidFill>
              <a:cs typeface="Arial" charset="0"/>
            </a:endParaRPr>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4"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29" name="Footer Placeholder 28"/>
          <p:cNvSpPr>
            <a:spLocks noGrp="1"/>
          </p:cNvSpPr>
          <p:nvPr>
            <p:ph type="ftr" sz="quarter" idx="11"/>
          </p:nvPr>
        </p:nvSpPr>
        <p:spPr/>
        <p:txBody>
          <a:bodyPr/>
          <a:lstStyle/>
          <a:p>
            <a:endParaRPr lang="en-US">
              <a:solidFill>
                <a:srgbClr val="F0A22E">
                  <a:shade val="75000"/>
                </a:srgb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1238484864"/>
      </p:ext>
    </p:extLst>
  </p:cSld>
  <p:clrMapOvr>
    <a:masterClrMapping/>
  </p:clrMapOvr>
  <p:transition>
    <p:dissolve/>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5" name="Footer Placeholder 4"/>
          <p:cNvSpPr>
            <a:spLocks noGrp="1"/>
          </p:cNvSpPr>
          <p:nvPr>
            <p:ph type="ftr" sz="quarter" idx="11"/>
          </p:nvPr>
        </p:nvSpPr>
        <p:spPr/>
        <p:txBody>
          <a:bodyPr/>
          <a:lstStyle/>
          <a:p>
            <a:endParaRPr lang="en-US">
              <a:solidFill>
                <a:srgbClr val="F0A22E">
                  <a:shade val="75000"/>
                </a:srgbClr>
              </a:solidFill>
            </a:endParaRPr>
          </a:p>
        </p:txBody>
      </p:sp>
      <p:sp>
        <p:nvSpPr>
          <p:cNvPr id="31" name="Slide Number Placeholder 30"/>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690"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extLst>
      <p:ext uri="{BB962C8B-B14F-4D97-AF65-F5344CB8AC3E}">
        <p14:creationId xmlns:p14="http://schemas.microsoft.com/office/powerpoint/2010/main" val="2415132454"/>
      </p:ext>
    </p:extLst>
  </p:cSld>
  <p:clrMapOvr>
    <a:masterClrMapping/>
  </p:clrMapOvr>
  <p:transition>
    <p:dissolve/>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5" name="Footer Placeholder 4"/>
          <p:cNvSpPr>
            <a:spLocks noGrp="1"/>
          </p:cNvSpPr>
          <p:nvPr>
            <p:ph type="ftr" sz="quarter" idx="11"/>
          </p:nvPr>
        </p:nvSpPr>
        <p:spPr/>
        <p:txBody>
          <a:bodyPr/>
          <a:lstStyle/>
          <a:p>
            <a:endParaRPr lang="en-US">
              <a:solidFill>
                <a:srgbClr val="F0A22E">
                  <a:shade val="75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2991152095"/>
      </p:ext>
    </p:extLst>
  </p:cSld>
  <p:clrMapOvr>
    <a:masterClrMapping/>
  </p:clrMapOvr>
  <p:transition>
    <p:dissolve/>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9"/>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1" y="549279"/>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5" name="Footer Placeholder 4"/>
          <p:cNvSpPr>
            <a:spLocks noGrp="1"/>
          </p:cNvSpPr>
          <p:nvPr>
            <p:ph type="ftr" sz="quarter" idx="11"/>
          </p:nvPr>
        </p:nvSpPr>
        <p:spPr/>
        <p:txBody>
          <a:bodyPr/>
          <a:lstStyle/>
          <a:p>
            <a:endParaRPr lang="en-US">
              <a:solidFill>
                <a:srgbClr val="F0A22E">
                  <a:shade val="75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2634748625"/>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31-Mar-20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8"/>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31-Mar-20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31-Mar-20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4.jpe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8"/>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31-Mar-20</a:t>
            </a:fld>
            <a:endParaRPr lang="en-US"/>
          </a:p>
        </p:txBody>
      </p:sp>
      <p:sp>
        <p:nvSpPr>
          <p:cNvPr id="5" name="Footer Placeholder 4"/>
          <p:cNvSpPr>
            <a:spLocks noGrp="1"/>
          </p:cNvSpPr>
          <p:nvPr>
            <p:ph type="ftr" sz="quarter" idx="3"/>
          </p:nvPr>
        </p:nvSpPr>
        <p:spPr>
          <a:xfrm>
            <a:off x="3124200" y="6356358"/>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8"/>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6F15528-21DE-4FAA-801E-634DDDAF4B2B}" type="slidenum">
              <a:rPr lang="en-US" smtClean="0"/>
              <a:pPr/>
              <a:t>‹#›</a:t>
            </a:fld>
            <a:endParaRPr lang="en-US"/>
          </a:p>
        </p:txBody>
      </p:sp>
      <p:sp>
        <p:nvSpPr>
          <p:cNvPr id="5" name="Footer Placeholder 4"/>
          <p:cNvSpPr>
            <a:spLocks noGrp="1"/>
          </p:cNvSpPr>
          <p:nvPr>
            <p:ph type="ftr" sz="quarter" idx="3"/>
          </p:nvPr>
        </p:nvSpPr>
        <p:spPr>
          <a:xfrm rot="16200000">
            <a:off x="7586914"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solidFill>
                <a:srgbClr val="DFDCB7"/>
              </a:solidFill>
            </a:endParaRPr>
          </a:p>
        </p:txBody>
      </p:sp>
      <p:sp>
        <p:nvSpPr>
          <p:cNvPr id="4" name="Date Placeholder 3"/>
          <p:cNvSpPr>
            <a:spLocks noGrp="1"/>
          </p:cNvSpPr>
          <p:nvPr>
            <p:ph type="dt" sz="half" idx="2"/>
          </p:nvPr>
        </p:nvSpPr>
        <p:spPr>
          <a:xfrm rot="16200000">
            <a:off x="7551355"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D8BD707-D9CF-40AE-B4C6-C98DA3205C09}" type="datetimeFigureOut">
              <a:rPr lang="en-US" smtClean="0">
                <a:solidFill>
                  <a:srgbClr val="DFDCB7"/>
                </a:solidFill>
              </a:rPr>
              <a:pPr/>
              <a:t>31-Mar-20</a:t>
            </a:fld>
            <a:endParaRPr lang="en-US">
              <a:solidFill>
                <a:srgbClr val="DFDCB7"/>
              </a:solidFill>
            </a:endParaRPr>
          </a:p>
        </p:txBody>
      </p:sp>
    </p:spTree>
    <p:extLst>
      <p:ext uri="{BB962C8B-B14F-4D97-AF65-F5344CB8AC3E}">
        <p14:creationId xmlns:p14="http://schemas.microsoft.com/office/powerpoint/2010/main" val="17062212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6F15528-21DE-4FAA-801E-634DDDAF4B2B}" type="slidenum">
              <a:rPr lang="en-US" smtClean="0"/>
              <a:pPr/>
              <a:t>‹#›</a:t>
            </a:fld>
            <a:endParaRPr lang="en-US"/>
          </a:p>
        </p:txBody>
      </p:sp>
      <p:sp>
        <p:nvSpPr>
          <p:cNvPr id="5" name="Footer Placeholder 4"/>
          <p:cNvSpPr>
            <a:spLocks noGrp="1"/>
          </p:cNvSpPr>
          <p:nvPr>
            <p:ph type="ftr" sz="quarter" idx="3"/>
          </p:nvPr>
        </p:nvSpPr>
        <p:spPr>
          <a:xfrm rot="16200000">
            <a:off x="7586914"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solidFill>
                <a:srgbClr val="DFDCB7"/>
              </a:solidFill>
            </a:endParaRPr>
          </a:p>
        </p:txBody>
      </p:sp>
      <p:sp>
        <p:nvSpPr>
          <p:cNvPr id="4" name="Date Placeholder 3"/>
          <p:cNvSpPr>
            <a:spLocks noGrp="1"/>
          </p:cNvSpPr>
          <p:nvPr>
            <p:ph type="dt" sz="half" idx="2"/>
          </p:nvPr>
        </p:nvSpPr>
        <p:spPr>
          <a:xfrm rot="16200000">
            <a:off x="7551355"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D8BD707-D9CF-40AE-B4C6-C98DA3205C09}" type="datetimeFigureOut">
              <a:rPr lang="en-US" smtClean="0">
                <a:solidFill>
                  <a:srgbClr val="DFDCB7"/>
                </a:solidFill>
              </a:rPr>
              <a:pPr/>
              <a:t>31-Mar-20</a:t>
            </a:fld>
            <a:endParaRPr lang="en-US">
              <a:solidFill>
                <a:srgbClr val="DFDCB7"/>
              </a:solidFill>
            </a:endParaRPr>
          </a:p>
        </p:txBody>
      </p:sp>
    </p:spTree>
    <p:extLst>
      <p:ext uri="{BB962C8B-B14F-4D97-AF65-F5344CB8AC3E}">
        <p14:creationId xmlns:p14="http://schemas.microsoft.com/office/powerpoint/2010/main" val="326587455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6F15528-21DE-4FAA-801E-634DDDAF4B2B}" type="slidenum">
              <a:rPr lang="en-US" smtClean="0"/>
              <a:pPr/>
              <a:t>‹#›</a:t>
            </a:fld>
            <a:endParaRPr lang="en-US"/>
          </a:p>
        </p:txBody>
      </p:sp>
      <p:sp>
        <p:nvSpPr>
          <p:cNvPr id="5" name="Footer Placeholder 4"/>
          <p:cNvSpPr>
            <a:spLocks noGrp="1"/>
          </p:cNvSpPr>
          <p:nvPr>
            <p:ph type="ftr" sz="quarter" idx="3"/>
          </p:nvPr>
        </p:nvSpPr>
        <p:spPr>
          <a:xfrm rot="16200000">
            <a:off x="7586914"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solidFill>
                <a:srgbClr val="DFDCB7"/>
              </a:solidFill>
            </a:endParaRPr>
          </a:p>
        </p:txBody>
      </p:sp>
      <p:sp>
        <p:nvSpPr>
          <p:cNvPr id="4" name="Date Placeholder 3"/>
          <p:cNvSpPr>
            <a:spLocks noGrp="1"/>
          </p:cNvSpPr>
          <p:nvPr>
            <p:ph type="dt" sz="half" idx="2"/>
          </p:nvPr>
        </p:nvSpPr>
        <p:spPr>
          <a:xfrm rot="16200000">
            <a:off x="7551355"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D8BD707-D9CF-40AE-B4C6-C98DA3205C09}" type="datetimeFigureOut">
              <a:rPr lang="en-US" smtClean="0">
                <a:solidFill>
                  <a:srgbClr val="DFDCB7"/>
                </a:solidFill>
              </a:rPr>
              <a:pPr/>
              <a:t>31-Mar-20</a:t>
            </a:fld>
            <a:endParaRPr lang="en-US">
              <a:solidFill>
                <a:srgbClr val="DFDCB7"/>
              </a:solidFill>
            </a:endParaRPr>
          </a:p>
        </p:txBody>
      </p:sp>
    </p:spTree>
    <p:extLst>
      <p:ext uri="{BB962C8B-B14F-4D97-AF65-F5344CB8AC3E}">
        <p14:creationId xmlns:p14="http://schemas.microsoft.com/office/powerpoint/2010/main" val="159956462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51C086-D20A-418A-ADD4-E6B49A0A31E5}" type="datetimeFigureOut">
              <a:rPr lang="en-GB" smtClean="0">
                <a:solidFill>
                  <a:prstClr val="black">
                    <a:tint val="75000"/>
                  </a:prstClr>
                </a:solidFill>
              </a:rPr>
              <a:pPr/>
              <a:t>31/03/2020</a:t>
            </a:fld>
            <a:endParaRPr lang="en-GB">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E5D189-6727-489A-8490-2CC01AB8AA1A}"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92162693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07" tIns="45704" rIns="91407" bIns="45704" anchor="t" compatLnSpc="1"/>
          <a:lstStyle/>
          <a:p>
            <a:pPr defTabSz="801259"/>
            <a:endParaRPr lang="en-US" sz="1600">
              <a:solidFill>
                <a:prstClr val="black"/>
              </a:solidFill>
              <a:cs typeface="Arial" charset="0"/>
            </a:endParaRPr>
          </a:p>
        </p:txBody>
      </p:sp>
      <p:sp>
        <p:nvSpPr>
          <p:cNvPr id="8" name="Text Placeholder 7"/>
          <p:cNvSpPr>
            <a:spLocks noGrp="1"/>
          </p:cNvSpPr>
          <p:nvPr>
            <p:ph type="body" idx="1"/>
          </p:nvPr>
        </p:nvSpPr>
        <p:spPr>
          <a:xfrm>
            <a:off x="304800" y="1554166"/>
            <a:ext cx="8686800" cy="4525963"/>
          </a:xfrm>
          <a:prstGeom prst="rect">
            <a:avLst/>
          </a:prstGeom>
        </p:spPr>
        <p:txBody>
          <a:bodyPr vert="horz" lIns="91407" tIns="45704" rIns="91407" bIns="45704">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2" y="76200"/>
            <a:ext cx="2514600" cy="288925"/>
          </a:xfrm>
          <a:prstGeom prst="rect">
            <a:avLst/>
          </a:prstGeom>
        </p:spPr>
        <p:txBody>
          <a:bodyPr vert="horz" lIns="91407" tIns="45704" rIns="91407" bIns="45704"/>
          <a:lstStyle>
            <a:lvl1pPr algn="l" eaLnBrk="1" latinLnBrk="0" hangingPunct="1">
              <a:defRPr kumimoji="0" sz="1200">
                <a:solidFill>
                  <a:schemeClr val="accent1">
                    <a:shade val="75000"/>
                  </a:schemeClr>
                </a:solidFill>
              </a:defRPr>
            </a:lvl1pPr>
          </a:lstStyle>
          <a:p>
            <a:pPr defTabSz="801259"/>
            <a:fld id="{1D8BD707-D9CF-40AE-B4C6-C98DA3205C09}" type="datetimeFigureOut">
              <a:rPr lang="en-US" smtClean="0">
                <a:solidFill>
                  <a:srgbClr val="F0A22E">
                    <a:shade val="75000"/>
                  </a:srgbClr>
                </a:solidFill>
                <a:cs typeface="Arial" charset="0"/>
              </a:rPr>
              <a:pPr defTabSz="801259"/>
              <a:t>31-Mar-20</a:t>
            </a:fld>
            <a:endParaRPr lang="en-US">
              <a:solidFill>
                <a:srgbClr val="F0A22E">
                  <a:shade val="75000"/>
                </a:srgbClr>
              </a:solidFill>
              <a:cs typeface="Arial" charset="0"/>
            </a:endParaRPr>
          </a:p>
        </p:txBody>
      </p:sp>
      <p:sp>
        <p:nvSpPr>
          <p:cNvPr id="28" name="Footer Placeholder 27"/>
          <p:cNvSpPr>
            <a:spLocks noGrp="1"/>
          </p:cNvSpPr>
          <p:nvPr>
            <p:ph type="ftr" sz="quarter" idx="3"/>
          </p:nvPr>
        </p:nvSpPr>
        <p:spPr>
          <a:xfrm>
            <a:off x="3124203" y="76200"/>
            <a:ext cx="3352800" cy="288925"/>
          </a:xfrm>
          <a:prstGeom prst="rect">
            <a:avLst/>
          </a:prstGeom>
        </p:spPr>
        <p:txBody>
          <a:bodyPr vert="horz" lIns="91407" tIns="45704" rIns="91407" bIns="45704"/>
          <a:lstStyle>
            <a:lvl1pPr algn="r" eaLnBrk="1" latinLnBrk="0" hangingPunct="1">
              <a:defRPr kumimoji="0" sz="1200">
                <a:solidFill>
                  <a:schemeClr val="accent1">
                    <a:shade val="75000"/>
                  </a:schemeClr>
                </a:solidFill>
              </a:defRPr>
            </a:lvl1pPr>
          </a:lstStyle>
          <a:p>
            <a:pPr defTabSz="801259"/>
            <a:endParaRPr lang="en-US">
              <a:solidFill>
                <a:srgbClr val="F0A22E">
                  <a:shade val="75000"/>
                </a:srgbClr>
              </a:solidFill>
              <a:cs typeface="Arial" charset="0"/>
            </a:endParaRPr>
          </a:p>
        </p:txBody>
      </p:sp>
      <p:sp>
        <p:nvSpPr>
          <p:cNvPr id="5" name="Slide Number Placeholder 4"/>
          <p:cNvSpPr>
            <a:spLocks noGrp="1"/>
          </p:cNvSpPr>
          <p:nvPr>
            <p:ph type="sldNum" sz="quarter" idx="4"/>
          </p:nvPr>
        </p:nvSpPr>
        <p:spPr>
          <a:xfrm>
            <a:off x="8229601" y="6477000"/>
            <a:ext cx="762000" cy="244475"/>
          </a:xfrm>
          <a:prstGeom prst="rect">
            <a:avLst/>
          </a:prstGeom>
        </p:spPr>
        <p:txBody>
          <a:bodyPr vert="horz" lIns="91407" tIns="45704" rIns="91407" bIns="45704"/>
          <a:lstStyle>
            <a:lvl1pPr algn="r" eaLnBrk="1" latinLnBrk="0" hangingPunct="1">
              <a:defRPr kumimoji="0" sz="1200">
                <a:solidFill>
                  <a:schemeClr val="accent1">
                    <a:shade val="75000"/>
                  </a:schemeClr>
                </a:solidFill>
              </a:defRPr>
            </a:lvl1pPr>
          </a:lstStyle>
          <a:p>
            <a:pPr defTabSz="801259"/>
            <a:fld id="{B6F15528-21DE-4FAA-801E-634DDDAF4B2B}" type="slidenum">
              <a:rPr lang="en-US" smtClean="0">
                <a:solidFill>
                  <a:srgbClr val="F0A22E">
                    <a:shade val="75000"/>
                  </a:srgbClr>
                </a:solidFill>
                <a:cs typeface="Arial" charset="0"/>
              </a:rPr>
              <a:pPr defTabSz="801259"/>
              <a:t>‹#›</a:t>
            </a:fld>
            <a:endParaRPr lang="en-US">
              <a:solidFill>
                <a:srgbClr val="F0A22E">
                  <a:shade val="75000"/>
                </a:srgbClr>
              </a:solidFill>
              <a:cs typeface="Arial" charset="0"/>
            </a:endParaRPr>
          </a:p>
        </p:txBody>
      </p:sp>
      <p:sp>
        <p:nvSpPr>
          <p:cNvPr id="10" name="Title Placeholder 9"/>
          <p:cNvSpPr>
            <a:spLocks noGrp="1"/>
          </p:cNvSpPr>
          <p:nvPr>
            <p:ph type="title"/>
          </p:nvPr>
        </p:nvSpPr>
        <p:spPr>
          <a:xfrm>
            <a:off x="304800" y="457200"/>
            <a:ext cx="8686800" cy="838200"/>
          </a:xfrm>
          <a:prstGeom prst="rect">
            <a:avLst/>
          </a:prstGeom>
        </p:spPr>
        <p:txBody>
          <a:bodyPr vert="horz" lIns="91407" tIns="45704" rIns="91407" bIns="45704"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07" tIns="45704" rIns="91407" bIns="45704" anchor="t" compatLnSpc="1"/>
          <a:lstStyle/>
          <a:p>
            <a:pPr defTabSz="801259"/>
            <a:endParaRPr lang="en-US" sz="1600">
              <a:solidFill>
                <a:prstClr val="black"/>
              </a:solidFill>
              <a:cs typeface="Arial" charset="0"/>
            </a:endParaRPr>
          </a:p>
        </p:txBody>
      </p:sp>
      <p:sp>
        <p:nvSpPr>
          <p:cNvPr id="12" name="Straight Connector 11"/>
          <p:cNvSpPr>
            <a:spLocks noChangeShapeType="1"/>
          </p:cNvSpPr>
          <p:nvPr/>
        </p:nvSpPr>
        <p:spPr bwMode="auto">
          <a:xfrm>
            <a:off x="514350" y="105798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07" tIns="45704" rIns="91407" bIns="45704" anchor="t" compatLnSpc="1"/>
          <a:lstStyle/>
          <a:p>
            <a:pPr defTabSz="801259"/>
            <a:endParaRPr lang="en-US" sz="1600">
              <a:solidFill>
                <a:prstClr val="black"/>
              </a:solidFill>
              <a:cs typeface="Arial" charset="0"/>
            </a:endParaRPr>
          </a:p>
        </p:txBody>
      </p:sp>
    </p:spTree>
    <p:extLst>
      <p:ext uri="{BB962C8B-B14F-4D97-AF65-F5344CB8AC3E}">
        <p14:creationId xmlns:p14="http://schemas.microsoft.com/office/powerpoint/2010/main" val="361759864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p:dissolve/>
  </p:transition>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779" indent="-342779"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686" indent="-2856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2593" indent="-228518"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599632" indent="-228518"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6669" indent="-228518"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3706" indent="-228518"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0744" indent="-228518"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7780" indent="-228518"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4820" indent="-228518"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038" algn="r" rtl="1" eaLnBrk="1" latinLnBrk="0" hangingPunct="1">
        <a:defRPr kumimoji="0" kern="1200">
          <a:solidFill>
            <a:schemeClr val="tx1"/>
          </a:solidFill>
          <a:latin typeface="+mn-lt"/>
          <a:ea typeface="+mn-ea"/>
          <a:cs typeface="+mn-cs"/>
        </a:defRPr>
      </a:lvl2pPr>
      <a:lvl3pPr marL="914076" algn="r" rtl="1" eaLnBrk="1" latinLnBrk="0" hangingPunct="1">
        <a:defRPr kumimoji="0" kern="1200">
          <a:solidFill>
            <a:schemeClr val="tx1"/>
          </a:solidFill>
          <a:latin typeface="+mn-lt"/>
          <a:ea typeface="+mn-ea"/>
          <a:cs typeface="+mn-cs"/>
        </a:defRPr>
      </a:lvl3pPr>
      <a:lvl4pPr marL="1371112" algn="r" rtl="1" eaLnBrk="1" latinLnBrk="0" hangingPunct="1">
        <a:defRPr kumimoji="0" kern="1200">
          <a:solidFill>
            <a:schemeClr val="tx1"/>
          </a:solidFill>
          <a:latin typeface="+mn-lt"/>
          <a:ea typeface="+mn-ea"/>
          <a:cs typeface="+mn-cs"/>
        </a:defRPr>
      </a:lvl4pPr>
      <a:lvl5pPr marL="1828149" algn="r" rtl="1" eaLnBrk="1" latinLnBrk="0" hangingPunct="1">
        <a:defRPr kumimoji="0" kern="1200">
          <a:solidFill>
            <a:schemeClr val="tx1"/>
          </a:solidFill>
          <a:latin typeface="+mn-lt"/>
          <a:ea typeface="+mn-ea"/>
          <a:cs typeface="+mn-cs"/>
        </a:defRPr>
      </a:lvl5pPr>
      <a:lvl6pPr marL="2285188" algn="r" rtl="1" eaLnBrk="1" latinLnBrk="0" hangingPunct="1">
        <a:defRPr kumimoji="0" kern="1200">
          <a:solidFill>
            <a:schemeClr val="tx1"/>
          </a:solidFill>
          <a:latin typeface="+mn-lt"/>
          <a:ea typeface="+mn-ea"/>
          <a:cs typeface="+mn-cs"/>
        </a:defRPr>
      </a:lvl6pPr>
      <a:lvl7pPr marL="2742226" algn="r" rtl="1" eaLnBrk="1" latinLnBrk="0" hangingPunct="1">
        <a:defRPr kumimoji="0" kern="1200">
          <a:solidFill>
            <a:schemeClr val="tx1"/>
          </a:solidFill>
          <a:latin typeface="+mn-lt"/>
          <a:ea typeface="+mn-ea"/>
          <a:cs typeface="+mn-cs"/>
        </a:defRPr>
      </a:lvl7pPr>
      <a:lvl8pPr marL="3199264" algn="r" rtl="1" eaLnBrk="1" latinLnBrk="0" hangingPunct="1">
        <a:defRPr kumimoji="0" kern="1200">
          <a:solidFill>
            <a:schemeClr val="tx1"/>
          </a:solidFill>
          <a:latin typeface="+mn-lt"/>
          <a:ea typeface="+mn-ea"/>
          <a:cs typeface="+mn-cs"/>
        </a:defRPr>
      </a:lvl8pPr>
      <a:lvl9pPr marL="3656301"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12.xml"/><Relationship Id="rId1" Type="http://schemas.openxmlformats.org/officeDocument/2006/relationships/tags" Target="../tags/tag1.xml"/><Relationship Id="rId5" Type="http://schemas.microsoft.com/office/2007/relationships/hdphoto" Target="../media/hdphoto1.wdp"/><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35.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457200"/>
            <a:ext cx="7772400" cy="5334000"/>
          </a:xfrm>
        </p:spPr>
        <p:txBody>
          <a:bodyPr>
            <a:noAutofit/>
          </a:bodyPr>
          <a:lstStyle/>
          <a:p>
            <a:pPr algn="ctr" rtl="1"/>
            <a:r>
              <a:rPr lang="ar-EG" sz="7200" b="1" dirty="0" smtClean="0">
                <a:latin typeface="Arabic Typesetting" pitchFamily="66" charset="-78"/>
                <a:cs typeface="Arabic Typesetting" pitchFamily="66" charset="-78"/>
              </a:rPr>
              <a:t/>
            </a:r>
            <a:br>
              <a:rPr lang="ar-EG" sz="7200" b="1" dirty="0" smtClean="0">
                <a:latin typeface="Arabic Typesetting" pitchFamily="66" charset="-78"/>
                <a:cs typeface="Arabic Typesetting" pitchFamily="66" charset="-78"/>
              </a:rPr>
            </a:br>
            <a:r>
              <a:rPr lang="ar-EG" sz="7200" b="1" dirty="0">
                <a:latin typeface="Arabic Typesetting" pitchFamily="66" charset="-78"/>
                <a:cs typeface="Arabic Typesetting" pitchFamily="66" charset="-78"/>
              </a:rPr>
              <a:t/>
            </a:r>
            <a:br>
              <a:rPr lang="ar-EG" sz="7200" b="1" dirty="0">
                <a:latin typeface="Arabic Typesetting" pitchFamily="66" charset="-78"/>
                <a:cs typeface="Arabic Typesetting" pitchFamily="66" charset="-78"/>
              </a:rPr>
            </a:br>
            <a:r>
              <a:rPr lang="ar-EG" sz="7200" b="1" dirty="0" smtClean="0">
                <a:latin typeface="Arabic Typesetting" pitchFamily="66" charset="-78"/>
                <a:cs typeface="Arabic Typesetting" pitchFamily="66" charset="-78"/>
              </a:rPr>
              <a:t/>
            </a:r>
            <a:br>
              <a:rPr lang="ar-EG" sz="7200" b="1" dirty="0" smtClean="0">
                <a:latin typeface="Arabic Typesetting" pitchFamily="66" charset="-78"/>
                <a:cs typeface="Arabic Typesetting" pitchFamily="66" charset="-78"/>
              </a:rPr>
            </a:br>
            <a:r>
              <a:rPr lang="ar-EG" sz="7200" b="1" dirty="0">
                <a:latin typeface="Arabic Typesetting" pitchFamily="66" charset="-78"/>
                <a:cs typeface="Arabic Typesetting" pitchFamily="66" charset="-78"/>
              </a:rPr>
              <a:t/>
            </a:r>
            <a:br>
              <a:rPr lang="ar-EG" sz="7200" b="1" dirty="0">
                <a:latin typeface="Arabic Typesetting" pitchFamily="66" charset="-78"/>
                <a:cs typeface="Arabic Typesetting" pitchFamily="66" charset="-78"/>
              </a:rPr>
            </a:br>
            <a:r>
              <a:rPr lang="ar-EG" sz="7200" b="1" dirty="0" smtClean="0">
                <a:latin typeface="Arabic Typesetting" pitchFamily="66" charset="-78"/>
                <a:cs typeface="Arabic Typesetting" pitchFamily="66" charset="-78"/>
              </a:rPr>
              <a:t/>
            </a:r>
            <a:br>
              <a:rPr lang="ar-EG" sz="7200" b="1" dirty="0" smtClean="0">
                <a:latin typeface="Arabic Typesetting" pitchFamily="66" charset="-78"/>
                <a:cs typeface="Arabic Typesetting" pitchFamily="66" charset="-78"/>
              </a:rPr>
            </a:br>
            <a:r>
              <a:rPr lang="ar-EG" sz="7200" b="1" dirty="0">
                <a:latin typeface="Arabic Typesetting" pitchFamily="66" charset="-78"/>
                <a:cs typeface="Arabic Typesetting" pitchFamily="66" charset="-78"/>
              </a:rPr>
              <a:t/>
            </a:r>
            <a:br>
              <a:rPr lang="ar-EG" sz="7200" b="1" dirty="0">
                <a:latin typeface="Arabic Typesetting" pitchFamily="66" charset="-78"/>
                <a:cs typeface="Arabic Typesetting" pitchFamily="66" charset="-78"/>
              </a:rPr>
            </a:br>
            <a:r>
              <a:rPr lang="ar-EG" sz="7200" b="1" dirty="0" smtClean="0">
                <a:latin typeface="Arabic Typesetting" pitchFamily="66" charset="-78"/>
                <a:cs typeface="Arabic Typesetting" pitchFamily="66" charset="-78"/>
              </a:rPr>
              <a:t/>
            </a:r>
            <a:br>
              <a:rPr lang="ar-EG" sz="7200" b="1" dirty="0" smtClean="0">
                <a:latin typeface="Arabic Typesetting" pitchFamily="66" charset="-78"/>
                <a:cs typeface="Arabic Typesetting" pitchFamily="66" charset="-78"/>
              </a:rPr>
            </a:br>
            <a:r>
              <a:rPr lang="ar-EG" sz="7200" b="1" dirty="0">
                <a:latin typeface="Arabic Typesetting" pitchFamily="66" charset="-78"/>
                <a:cs typeface="Arabic Typesetting" pitchFamily="66" charset="-78"/>
              </a:rPr>
              <a:t/>
            </a:r>
            <a:br>
              <a:rPr lang="ar-EG" sz="7200" b="1" dirty="0">
                <a:latin typeface="Arabic Typesetting" pitchFamily="66" charset="-78"/>
                <a:cs typeface="Arabic Typesetting" pitchFamily="66" charset="-78"/>
              </a:rPr>
            </a:br>
            <a:r>
              <a:rPr lang="ar-EG" sz="7200" b="1" dirty="0" smtClean="0">
                <a:latin typeface="Arabic Typesetting" pitchFamily="66" charset="-78"/>
                <a:cs typeface="Arabic Typesetting" pitchFamily="66" charset="-78"/>
              </a:rPr>
              <a:t/>
            </a:r>
            <a:br>
              <a:rPr lang="ar-EG" sz="7200" b="1" dirty="0" smtClean="0">
                <a:latin typeface="Arabic Typesetting" pitchFamily="66" charset="-78"/>
                <a:cs typeface="Arabic Typesetting" pitchFamily="66" charset="-78"/>
              </a:rPr>
            </a:br>
            <a:r>
              <a:rPr lang="ar-EG" sz="7200" b="1" dirty="0" smtClean="0">
                <a:latin typeface="Arabic Typesetting" pitchFamily="66" charset="-78"/>
                <a:cs typeface="Arabic Typesetting" pitchFamily="66" charset="-78"/>
              </a:rPr>
              <a:t>جامعة بنها</a:t>
            </a:r>
            <a:br>
              <a:rPr lang="ar-EG" sz="7200" b="1" dirty="0" smtClean="0">
                <a:latin typeface="Arabic Typesetting" pitchFamily="66" charset="-78"/>
                <a:cs typeface="Arabic Typesetting" pitchFamily="66" charset="-78"/>
              </a:rPr>
            </a:br>
            <a:r>
              <a:rPr lang="ar-EG" sz="7200" b="1" dirty="0" smtClean="0">
                <a:latin typeface="Arabic Typesetting" pitchFamily="66" charset="-78"/>
                <a:cs typeface="Arabic Typesetting" pitchFamily="66" charset="-78"/>
              </a:rPr>
              <a:t>كلية </a:t>
            </a:r>
            <a:r>
              <a:rPr lang="ar-EG" sz="7200" b="1" dirty="0">
                <a:latin typeface="Arabic Typesetting" pitchFamily="66" charset="-78"/>
                <a:cs typeface="Arabic Typesetting" pitchFamily="66" charset="-78"/>
              </a:rPr>
              <a:t>التربية الرياضية </a:t>
            </a:r>
            <a:r>
              <a:rPr lang="ar-EG" sz="7200" b="1" dirty="0" smtClean="0">
                <a:latin typeface="Arabic Typesetting" pitchFamily="66" charset="-78"/>
                <a:cs typeface="Arabic Typesetting" pitchFamily="66" charset="-78"/>
              </a:rPr>
              <a:t>للبنين</a:t>
            </a:r>
            <a:br>
              <a:rPr lang="ar-EG" sz="7200" b="1" dirty="0" smtClean="0">
                <a:latin typeface="Arabic Typesetting" pitchFamily="66" charset="-78"/>
                <a:cs typeface="Arabic Typesetting" pitchFamily="66" charset="-78"/>
              </a:rPr>
            </a:br>
            <a:endParaRPr lang="ar-EG" sz="7200" b="1" dirty="0">
              <a:latin typeface="Arabic Typesetting" pitchFamily="66" charset="-78"/>
              <a:cs typeface="Arabic Typesetting" pitchFamily="66" charset="-78"/>
            </a:endParaRPr>
          </a:p>
        </p:txBody>
      </p:sp>
      <p:pic>
        <p:nvPicPr>
          <p:cNvPr id="1026" name="Picture 2" descr="C:\Users\DR MOHAMED ELNAGAR\Desktop\index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2" y="762001"/>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DR MOHAMED ELNAGAR\Desktop\index.png"/>
          <p:cNvPicPr>
            <a:picLocks noChangeAspect="1" noChangeArrowheads="1"/>
          </p:cNvPicPr>
          <p:nvPr/>
        </p:nvPicPr>
        <p:blipFill>
          <a:blip r:embed="rId4">
            <a:extLst>
              <a:ext uri="{BEBA8EAE-BF5A-486C-A8C5-ECC9F3942E4B}">
                <a14:imgProps xmlns:a14="http://schemas.microsoft.com/office/drawing/2010/main">
                  <a14:imgLayer r:embed="rId5">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5410200" y="749691"/>
            <a:ext cx="2590800" cy="1762125"/>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628378494"/>
      </p:ext>
    </p:extLst>
  </p:cSld>
  <p:clrMapOvr>
    <a:masterClrMapping/>
  </p:clrMapOvr>
  <mc:AlternateContent xmlns:mc="http://schemas.openxmlformats.org/markup-compatibility/2006" xmlns:p14="http://schemas.microsoft.com/office/powerpoint/2010/main">
    <mc:Choice Requires="p14">
      <p:transition spd="slow" p14:dur="2000" advTm="8835"/>
    </mc:Choice>
    <mc:Fallback xmlns="">
      <p:transition spd="slow" advTm="883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rtl="1">
              <a:lnSpc>
                <a:spcPct val="115000"/>
              </a:lnSpc>
              <a:spcAft>
                <a:spcPts val="1000"/>
              </a:spcAft>
            </a:pPr>
            <a:r>
              <a:rPr lang="ar-EG" b="1"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تنفيذ اللقاءات (الإجتماعات):</a:t>
            </a:r>
            <a:r>
              <a:rPr lang="en-GB" sz="3200" dirty="0" smtClean="0">
                <a:effectLst/>
                <a:latin typeface="Calibri" panose="020F0502020204030204" pitchFamily="34" charset="0"/>
                <a:ea typeface="Calibri" panose="020F0502020204030204" pitchFamily="34" charset="0"/>
                <a:cs typeface="Arial" panose="020B0604020202020204" pitchFamily="34" charset="0"/>
              </a:rPr>
              <a:t/>
            </a:r>
            <a:br>
              <a:rPr lang="en-GB" sz="3200" dirty="0" smtClean="0">
                <a:effectLst/>
                <a:latin typeface="Calibri" panose="020F0502020204030204" pitchFamily="34" charset="0"/>
                <a:ea typeface="Calibri" panose="020F0502020204030204" pitchFamily="34" charset="0"/>
                <a:cs typeface="Arial" panose="020B0604020202020204" pitchFamily="34" charset="0"/>
              </a:rPr>
            </a:br>
            <a:endParaRPr lang="en-GB" dirty="0"/>
          </a:p>
        </p:txBody>
      </p:sp>
      <p:sp>
        <p:nvSpPr>
          <p:cNvPr id="3" name="Subtitle 2"/>
          <p:cNvSpPr>
            <a:spLocks noGrp="1"/>
          </p:cNvSpPr>
          <p:nvPr>
            <p:ph type="subTitle" idx="1"/>
          </p:nvPr>
        </p:nvSpPr>
        <p:spPr/>
        <p:txBody>
          <a:bodyPr/>
          <a:lstStyle/>
          <a:p>
            <a:pPr algn="r" rtl="1">
              <a:lnSpc>
                <a:spcPct val="115000"/>
              </a:lnSpc>
              <a:spcAft>
                <a:spcPts val="1000"/>
              </a:spcAft>
            </a:pPr>
            <a:r>
              <a:rPr lang="ar-EG" sz="3200" dirty="0">
                <a:solidFill>
                  <a:srgbClr val="00B0F0"/>
                </a:solidFill>
                <a:latin typeface="Calibri" panose="020F0502020204030204" pitchFamily="34" charset="0"/>
                <a:ea typeface="Calibri" panose="020F0502020204030204" pitchFamily="34" charset="0"/>
              </a:rPr>
              <a:t>يمكن أن تراعى النقاط التالية في تنفيذ الإجتماعات لضمان حسن سيرها، والحصول على إنتاجية عالية لها، ومن هذه النقاط:</a:t>
            </a:r>
            <a:endParaRPr lang="en-GB" dirty="0" smtClean="0">
              <a:effectLst/>
              <a:latin typeface="Calibri" panose="020F0502020204030204" pitchFamily="34" charset="0"/>
              <a:ea typeface="Calibri" panose="020F050202020403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27096343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
            <a:ext cx="9144000" cy="7175298"/>
          </a:xfrm>
          <a:prstGeom prst="rect">
            <a:avLst/>
          </a:prstGeom>
        </p:spPr>
        <p:txBody>
          <a:bodyPr wrap="square">
            <a:spAutoFit/>
          </a:bodyPr>
          <a:lstStyle/>
          <a:p>
            <a:pPr algn="r" rtl="1">
              <a:lnSpc>
                <a:spcPct val="115000"/>
              </a:lnSpc>
              <a:spcAft>
                <a:spcPts val="1000"/>
              </a:spcAft>
            </a:pPr>
            <a:r>
              <a:rPr lang="ar-EG" sz="2800" dirty="0">
                <a:solidFill>
                  <a:prstClr val="black"/>
                </a:solidFill>
                <a:ea typeface="Calibri" panose="020F0502020204030204" pitchFamily="34" charset="0"/>
              </a:rPr>
              <a:t>1- يحدد زمان ومكان اللقاء بشكل واضح ومحدد ويوضع من الإشارات والتوضيحات ما يضمن سهولة الوصول إلى مكان الإجتماع.</a:t>
            </a:r>
            <a:endParaRPr lang="en-GB" sz="20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2800" dirty="0">
                <a:solidFill>
                  <a:prstClr val="black"/>
                </a:solidFill>
                <a:ea typeface="Calibri" panose="020F0502020204030204" pitchFamily="34" charset="0"/>
              </a:rPr>
              <a:t>2- يلتزم بالإبتداء والإنتهاء لبنود جدول الأعمال، وللإجتماع بشكل عام في الوقت المحدد.</a:t>
            </a:r>
            <a:endParaRPr lang="en-GB" sz="20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2800" dirty="0">
                <a:solidFill>
                  <a:prstClr val="black"/>
                </a:solidFill>
                <a:ea typeface="Calibri" panose="020F0502020204030204" pitchFamily="34" charset="0"/>
              </a:rPr>
              <a:t>3- يترأس الرئيس الإجتماع ويوضح ذلك ويعلن بشكل واضح.</a:t>
            </a:r>
            <a:endParaRPr lang="en-GB" sz="20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2800" dirty="0">
                <a:solidFill>
                  <a:prstClr val="black"/>
                </a:solidFill>
                <a:ea typeface="Calibri" panose="020F0502020204030204" pitchFamily="34" charset="0"/>
              </a:rPr>
              <a:t>4- توضح أسماء المشاركين وصفاتهم من خلال الباجات الشخصية واللوحات الموضحة على المقاعد، ويتوجب توفر العناصر النظامية (لجنة نظام) التي توضح ذلك للمشاركين وتضمن حصول كل منهم على ما يلزمه.</a:t>
            </a:r>
            <a:endParaRPr lang="en-GB" sz="20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2800" dirty="0">
                <a:solidFill>
                  <a:prstClr val="black"/>
                </a:solidFill>
                <a:ea typeface="Calibri" panose="020F0502020204030204" pitchFamily="34" charset="0"/>
              </a:rPr>
              <a:t>5- يتم توزيع الأدوار والأوقات بشكل علمي وعملي ومرن يراعى فيه إحترام المشاركين وقدراتهم ومكانتهم من طرف، ووقت الإجتماع وبنود جدول الأعمال من طرف آخر.</a:t>
            </a:r>
            <a:endParaRPr lang="en-GB" sz="20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2800" dirty="0">
                <a:solidFill>
                  <a:prstClr val="black"/>
                </a:solidFill>
                <a:ea typeface="Calibri" panose="020F0502020204030204" pitchFamily="34" charset="0"/>
              </a:rPr>
              <a:t>6- يتوجب إختيار الطريقة المناسبة للجلوس أثناء الإجتماع طبقاً لعدد المشاركين وهدف الإجتماع ونوعه ومدته الزمنية.</a:t>
            </a:r>
            <a:endParaRPr lang="en-GB" sz="2000" dirty="0">
              <a:solidFill>
                <a:prstClr val="black"/>
              </a:solidFill>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78767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lnSpc>
                <a:spcPct val="115000"/>
              </a:lnSpc>
              <a:spcAft>
                <a:spcPts val="1000"/>
              </a:spcAft>
            </a:pPr>
            <a:r>
              <a:rPr lang="ar-EG"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تراعى الأمور التالية بدقة وإيجابية أثناء إنعقاد الإجتماع:</a:t>
            </a:r>
            <a:r>
              <a:rPr lang="en-GB" sz="3200" dirty="0" smtClean="0">
                <a:effectLst/>
                <a:latin typeface="Calibri" panose="020F0502020204030204" pitchFamily="34" charset="0"/>
                <a:ea typeface="Calibri" panose="020F0502020204030204" pitchFamily="34" charset="0"/>
                <a:cs typeface="Arial" panose="020B0604020202020204" pitchFamily="34" charset="0"/>
              </a:rPr>
              <a:t/>
            </a:r>
            <a:br>
              <a:rPr lang="en-GB" sz="3200" dirty="0" smtClean="0">
                <a:effectLst/>
                <a:latin typeface="Calibri" panose="020F0502020204030204" pitchFamily="34" charset="0"/>
                <a:ea typeface="Calibri" panose="020F0502020204030204" pitchFamily="34" charset="0"/>
                <a:cs typeface="Arial" panose="020B0604020202020204" pitchFamily="34" charset="0"/>
              </a:rPr>
            </a:br>
            <a:endParaRPr lang="en-GB" dirty="0"/>
          </a:p>
        </p:txBody>
      </p:sp>
      <p:sp>
        <p:nvSpPr>
          <p:cNvPr id="3" name="Content Placeholder 2"/>
          <p:cNvSpPr>
            <a:spLocks noGrp="1"/>
          </p:cNvSpPr>
          <p:nvPr>
            <p:ph sz="half" idx="1"/>
          </p:nvPr>
        </p:nvSpPr>
        <p:spPr/>
        <p:txBody>
          <a:bodyPr>
            <a:normAutofit fontScale="85000" lnSpcReduction="20000"/>
          </a:bodyPr>
          <a:lstStyle/>
          <a:p>
            <a:pPr marL="0" indent="0" algn="r" rtl="1">
              <a:lnSpc>
                <a:spcPct val="115000"/>
              </a:lnSpc>
              <a:spcAft>
                <a:spcPts val="1000"/>
              </a:spcAft>
              <a:buNone/>
            </a:pPr>
            <a:r>
              <a:rPr lang="ar-EG" dirty="0" smtClean="0">
                <a:latin typeface="Calibri" panose="020F0502020204030204" pitchFamily="34" charset="0"/>
                <a:ea typeface="Calibri" panose="020F0502020204030204" pitchFamily="34" charset="0"/>
              </a:rPr>
              <a:t>4- </a:t>
            </a:r>
            <a:r>
              <a:rPr lang="ar-EG" dirty="0">
                <a:latin typeface="Calibri" panose="020F0502020204030204" pitchFamily="34" charset="0"/>
                <a:ea typeface="Calibri" panose="020F0502020204030204" pitchFamily="34" charset="0"/>
              </a:rPr>
              <a:t>وضوح الصوت ومناسبة شدته من حيث العلو والخفض لجميع المشاركين في الإجتماع</a:t>
            </a:r>
            <a:r>
              <a:rPr lang="ar-EG" dirty="0" smtClean="0">
                <a:latin typeface="Calibri" panose="020F0502020204030204" pitchFamily="34" charset="0"/>
                <a:ea typeface="Calibri" panose="020F0502020204030204" pitchFamily="34" charset="0"/>
              </a:rPr>
              <a:t>.</a:t>
            </a:r>
            <a:endParaRPr lang="ar-EG" sz="2000" dirty="0">
              <a:latin typeface="Calibri" panose="020F0502020204030204" pitchFamily="34" charset="0"/>
              <a:ea typeface="Calibri" panose="020F0502020204030204" pitchFamily="34" charset="0"/>
              <a:cs typeface="Arial" panose="020B0604020202020204" pitchFamily="34" charset="0"/>
            </a:endParaRPr>
          </a:p>
          <a:p>
            <a:pPr marL="0" indent="0" algn="r" rtl="1">
              <a:lnSpc>
                <a:spcPct val="115000"/>
              </a:lnSpc>
              <a:spcAft>
                <a:spcPts val="1000"/>
              </a:spcAft>
              <a:buNone/>
            </a:pPr>
            <a:r>
              <a:rPr lang="ar-EG" dirty="0" smtClean="0">
                <a:latin typeface="Calibri" panose="020F0502020204030204" pitchFamily="34" charset="0"/>
                <a:ea typeface="Calibri" panose="020F0502020204030204" pitchFamily="34" charset="0"/>
                <a:cs typeface="Arial" panose="020B0604020202020204" pitchFamily="34" charset="0"/>
              </a:rPr>
              <a:t>5-</a:t>
            </a:r>
            <a:r>
              <a:rPr lang="ar-EG" sz="4200" dirty="0" smtClean="0">
                <a:latin typeface="Calibri" panose="020F0502020204030204" pitchFamily="34" charset="0"/>
                <a:ea typeface="Calibri" panose="020F0502020204030204" pitchFamily="34" charset="0"/>
              </a:rPr>
              <a:t> </a:t>
            </a:r>
            <a:r>
              <a:rPr lang="ar-EG" dirty="0">
                <a:latin typeface="Calibri" panose="020F0502020204030204" pitchFamily="34" charset="0"/>
                <a:ea typeface="Calibri" panose="020F0502020204030204" pitchFamily="34" charset="0"/>
              </a:rPr>
              <a:t>الحرص على إتخاذ القرارات المناسبة- ما أمكن- إزاء نقاط جدول الأعمال، والحذر من ترك الأمور أمام نهايات مفتوحة للنقاش بعيدة عن الدقة والضبط والإيجابية </a:t>
            </a:r>
            <a:r>
              <a:rPr lang="ar-EG" dirty="0" smtClean="0">
                <a:latin typeface="Calibri" panose="020F0502020204030204" pitchFamily="34" charset="0"/>
                <a:ea typeface="Calibri" panose="020F0502020204030204" pitchFamily="34" charset="0"/>
              </a:rPr>
              <a:t>العملية.</a:t>
            </a:r>
            <a:endParaRPr lang="ar-EG" sz="2000" dirty="0">
              <a:latin typeface="Calibri" panose="020F0502020204030204" pitchFamily="34" charset="0"/>
              <a:ea typeface="Calibri" panose="020F0502020204030204" pitchFamily="34" charset="0"/>
              <a:cs typeface="Arial" panose="020B0604020202020204" pitchFamily="34" charset="0"/>
            </a:endParaRPr>
          </a:p>
          <a:p>
            <a:pPr marL="0" indent="0" algn="r" rtl="1">
              <a:lnSpc>
                <a:spcPct val="115000"/>
              </a:lnSpc>
              <a:spcAft>
                <a:spcPts val="1000"/>
              </a:spcAft>
              <a:buNone/>
            </a:pPr>
            <a:r>
              <a:rPr lang="ar-EG" dirty="0" smtClean="0">
                <a:latin typeface="Calibri" panose="020F0502020204030204" pitchFamily="34" charset="0"/>
                <a:ea typeface="Calibri" panose="020F0502020204030204" pitchFamily="34" charset="0"/>
              </a:rPr>
              <a:t>6- يلتزم </a:t>
            </a:r>
            <a:r>
              <a:rPr lang="ar-EG" dirty="0">
                <a:latin typeface="Calibri" panose="020F0502020204030204" pitchFamily="34" charset="0"/>
                <a:ea typeface="Calibri" panose="020F0502020204030204" pitchFamily="34" charset="0"/>
              </a:rPr>
              <a:t>بأدب الحوار والناقشة، والبعد عن الجدل بعدم إفساح المجال له وإحترام الآراء المطروحة وعدم تحقير أي رأي.</a:t>
            </a:r>
            <a:endParaRPr lang="en-GB" sz="2000" dirty="0" smtClean="0">
              <a:effectLst/>
              <a:latin typeface="Calibri" panose="020F0502020204030204" pitchFamily="34" charset="0"/>
              <a:ea typeface="Calibri" panose="020F0502020204030204" pitchFamily="34" charset="0"/>
              <a:cs typeface="Arial" panose="020B0604020202020204" pitchFamily="34" charset="0"/>
            </a:endParaRPr>
          </a:p>
          <a:p>
            <a:endParaRPr lang="en-GB" dirty="0"/>
          </a:p>
        </p:txBody>
      </p:sp>
      <p:sp>
        <p:nvSpPr>
          <p:cNvPr id="4" name="Content Placeholder 3"/>
          <p:cNvSpPr>
            <a:spLocks noGrp="1"/>
          </p:cNvSpPr>
          <p:nvPr>
            <p:ph sz="half" idx="2"/>
          </p:nvPr>
        </p:nvSpPr>
        <p:spPr/>
        <p:txBody>
          <a:bodyPr>
            <a:normAutofit fontScale="85000" lnSpcReduction="20000"/>
          </a:bodyPr>
          <a:lstStyle/>
          <a:p>
            <a:pPr marL="0" indent="0" algn="r" rtl="1">
              <a:lnSpc>
                <a:spcPct val="115000"/>
              </a:lnSpc>
              <a:spcAft>
                <a:spcPts val="1000"/>
              </a:spcAft>
              <a:buNone/>
            </a:pPr>
            <a:r>
              <a:rPr lang="ar-EG" dirty="0">
                <a:latin typeface="Calibri" panose="020F0502020204030204" pitchFamily="34" charset="0"/>
                <a:ea typeface="Calibri" panose="020F0502020204030204" pitchFamily="34" charset="0"/>
              </a:rPr>
              <a:t>1- الجلسة المريحة أثناء الإجتماع ولجميع المشاركين من حيث الراحة البدنية والنفسية، والإضاءة والتهوية أو (الدفء أثناء الشتاء والتكييف أثناء الصيف).</a:t>
            </a:r>
            <a:endParaRPr lang="en-GB" sz="20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gn="r" rtl="1">
              <a:lnSpc>
                <a:spcPct val="115000"/>
              </a:lnSpc>
              <a:spcAft>
                <a:spcPts val="1000"/>
              </a:spcAft>
              <a:buNone/>
            </a:pPr>
            <a:r>
              <a:rPr lang="ar-EG" dirty="0">
                <a:latin typeface="Calibri" panose="020F0502020204030204" pitchFamily="34" charset="0"/>
                <a:ea typeface="Calibri" panose="020F0502020204030204" pitchFamily="34" charset="0"/>
              </a:rPr>
              <a:t>2- مراعاة آداب الحديث والإستماع ودرجة الإهتمام بالمتحدث والمستمعين من حيث التوزيع العادل للنظرات بالنسبة للمتحدث تجاه المستمعين وعدم تركيز الحديث باتجاه واحد.</a:t>
            </a:r>
            <a:endParaRPr lang="en-GB" sz="20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gn="r" rtl="1">
              <a:lnSpc>
                <a:spcPct val="115000"/>
              </a:lnSpc>
              <a:spcAft>
                <a:spcPts val="1000"/>
              </a:spcAft>
              <a:buNone/>
            </a:pPr>
            <a:r>
              <a:rPr lang="ar-EG" dirty="0">
                <a:latin typeface="Calibri" panose="020F0502020204030204" pitchFamily="34" charset="0"/>
                <a:ea typeface="Calibri" panose="020F0502020204030204" pitchFamily="34" charset="0"/>
              </a:rPr>
              <a:t>3- ضبط وقت الحديث والمشاركات والتعقيبات، وأوقات الفقرات ووقت الإبتداء والإنتهاء.</a:t>
            </a:r>
            <a:endParaRPr lang="en-GB" sz="2000" dirty="0" smtClean="0">
              <a:effectLst/>
              <a:latin typeface="Calibri" panose="020F0502020204030204" pitchFamily="34" charset="0"/>
              <a:ea typeface="Calibri" panose="020F050202020403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34314600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
            <a:ext cx="9144000" cy="5396862"/>
          </a:xfrm>
          <a:prstGeom prst="rect">
            <a:avLst/>
          </a:prstGeom>
        </p:spPr>
        <p:txBody>
          <a:bodyPr wrap="square">
            <a:spAutoFit/>
          </a:bodyPr>
          <a:lstStyle/>
          <a:p>
            <a:pPr algn="r" rtl="1">
              <a:lnSpc>
                <a:spcPct val="115000"/>
              </a:lnSpc>
              <a:spcAft>
                <a:spcPts val="1000"/>
              </a:spcAft>
            </a:pPr>
            <a:r>
              <a:rPr lang="ar-EG" sz="2400" dirty="0" smtClean="0">
                <a:solidFill>
                  <a:prstClr val="black"/>
                </a:solidFill>
                <a:ea typeface="Calibri" panose="020F0502020204030204" pitchFamily="34" charset="0"/>
              </a:rPr>
              <a:t>7- يلتزم </a:t>
            </a:r>
            <a:r>
              <a:rPr lang="ar-EG" sz="2400" dirty="0">
                <a:solidFill>
                  <a:prstClr val="black"/>
                </a:solidFill>
                <a:ea typeface="Calibri" panose="020F0502020204030204" pitchFamily="34" charset="0"/>
              </a:rPr>
              <a:t>بتأمين اللوازم الضرورية لنجاح الإجتماع قبل بدئه، مثل لوازم التعارف (باجات، بطاقات)، التسجيل، وسائل العرض (</a:t>
            </a:r>
            <a:r>
              <a:rPr lang="en-US" sz="2400" dirty="0" smtClean="0">
                <a:solidFill>
                  <a:prstClr val="black"/>
                </a:solidFill>
                <a:ea typeface="Calibri" panose="020F0502020204030204" pitchFamily="34" charset="0"/>
                <a:cs typeface="Arial" panose="020B0604020202020204" pitchFamily="34" charset="0"/>
              </a:rPr>
              <a:t>Data show</a:t>
            </a:r>
            <a:r>
              <a:rPr lang="ar-EG" sz="2400" dirty="0">
                <a:solidFill>
                  <a:prstClr val="black"/>
                </a:solidFill>
                <a:ea typeface="Calibri" panose="020F0502020204030204" pitchFamily="34" charset="0"/>
              </a:rPr>
              <a:t>) وتجهيز الشرائح (إن لزمت) لكل متحدث، والقرطاسية، والإرشادات واللوحات الإرشادية، ولوازم الطعام والشراب اللازم، والإضاءة المناسبة، والأوراق والأقلام واللوح الأبيض إذا لزم، وغير ذلك</a:t>
            </a:r>
            <a:r>
              <a:rPr lang="ar-EG" sz="2400" dirty="0" smtClean="0">
                <a:solidFill>
                  <a:prstClr val="black"/>
                </a:solidFill>
                <a:ea typeface="Calibri" panose="020F0502020204030204" pitchFamily="34" charset="0"/>
              </a:rPr>
              <a:t>...</a:t>
            </a:r>
            <a:r>
              <a:rPr lang="ar-EG" sz="2400" dirty="0">
                <a:solidFill>
                  <a:prstClr val="black"/>
                </a:solidFill>
                <a:ea typeface="Calibri" panose="020F0502020204030204" pitchFamily="34" charset="0"/>
              </a:rPr>
              <a:t> </a:t>
            </a:r>
            <a:r>
              <a:rPr lang="ar-EG" sz="2400" dirty="0" smtClean="0">
                <a:solidFill>
                  <a:prstClr val="black"/>
                </a:solidFill>
                <a:ea typeface="Calibri" panose="020F0502020204030204" pitchFamily="34" charset="0"/>
              </a:rPr>
              <a:t>8</a:t>
            </a:r>
          </a:p>
          <a:p>
            <a:pPr algn="r" rtl="1">
              <a:lnSpc>
                <a:spcPct val="115000"/>
              </a:lnSpc>
              <a:spcAft>
                <a:spcPts val="1000"/>
              </a:spcAft>
            </a:pPr>
            <a:r>
              <a:rPr lang="ar-EG" sz="2400" dirty="0" smtClean="0">
                <a:solidFill>
                  <a:prstClr val="black"/>
                </a:solidFill>
                <a:ea typeface="Calibri" panose="020F0502020204030204" pitchFamily="34" charset="0"/>
              </a:rPr>
              <a:t>8- </a:t>
            </a:r>
            <a:r>
              <a:rPr lang="ar-EG" sz="2400" dirty="0">
                <a:solidFill>
                  <a:prstClr val="black"/>
                </a:solidFill>
                <a:ea typeface="Calibri" panose="020F0502020204030204" pitchFamily="34" charset="0"/>
              </a:rPr>
              <a:t>يعهد إلى مقرر (مقررين) الإجتماع لتدوين المداولات والقرارات بالإستعانة بالأدوات المساعدة في ذلك، لإعداد محضر الإجتماع أو التقرير الختامي له بطريقة عملية وعلمية ومتخصصة، وتراعى فيه الدقة والموضوعية والشمول والوضوح.</a:t>
            </a:r>
            <a:endParaRPr lang="en-GB" sz="24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2400" dirty="0">
                <a:solidFill>
                  <a:prstClr val="black"/>
                </a:solidFill>
                <a:ea typeface="Calibri" panose="020F0502020204030204" pitchFamily="34" charset="0"/>
              </a:rPr>
              <a:t>9- يحرص على إبقاء أجواء الإحترام والهيبة للإجتماع، وألا يكون خروج عن النسق الطبيعي وهدف الإجتماع، وأدب الحوار، وضرورة الإستئذان للحديث والدخول والخروج، والحذر من فقدان النصاب الأساسي للحضور حتى يضمن إستمرار إنعقاد الإجتماع وهيبة القرارات والمداولات الصادرة عنه.</a:t>
            </a:r>
            <a:endParaRPr lang="en-GB" sz="24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endParaRPr lang="en-GB" sz="1400" dirty="0">
              <a:solidFill>
                <a:prstClr val="black"/>
              </a:solidFill>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74020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lnSpc>
                <a:spcPct val="115000"/>
              </a:lnSpc>
              <a:spcAft>
                <a:spcPts val="1000"/>
              </a:spcAft>
            </a:pPr>
            <a:r>
              <a:rPr lang="ar-EG" b="1"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ضوابط نجاح الإجتماعات:</a:t>
            </a:r>
            <a:r>
              <a:rPr lang="en-GB" sz="2000" dirty="0" smtClean="0">
                <a:effectLst/>
                <a:latin typeface="Calibri" panose="020F0502020204030204" pitchFamily="34" charset="0"/>
                <a:ea typeface="Calibri" panose="020F0502020204030204" pitchFamily="34" charset="0"/>
                <a:cs typeface="Arial" panose="020B0604020202020204" pitchFamily="34" charset="0"/>
              </a:rPr>
              <a:t/>
            </a:r>
            <a:br>
              <a:rPr lang="en-GB" sz="2000" dirty="0" smtClean="0">
                <a:effectLst/>
                <a:latin typeface="Calibri" panose="020F0502020204030204" pitchFamily="34" charset="0"/>
                <a:ea typeface="Calibri" panose="020F0502020204030204" pitchFamily="34" charset="0"/>
                <a:cs typeface="Arial" panose="020B0604020202020204" pitchFamily="34" charset="0"/>
              </a:rPr>
            </a:br>
            <a:endParaRPr lang="en-GB" dirty="0"/>
          </a:p>
        </p:txBody>
      </p:sp>
      <p:sp>
        <p:nvSpPr>
          <p:cNvPr id="3" name="Text Placeholder 2"/>
          <p:cNvSpPr>
            <a:spLocks noGrp="1"/>
          </p:cNvSpPr>
          <p:nvPr>
            <p:ph type="body" idx="1"/>
          </p:nvPr>
        </p:nvSpPr>
        <p:spPr/>
        <p:txBody>
          <a:bodyPr>
            <a:normAutofit/>
          </a:bodyPr>
          <a:lstStyle/>
          <a:p>
            <a:pPr lvl="0" algn="r" rtl="1">
              <a:lnSpc>
                <a:spcPct val="115000"/>
              </a:lnSpc>
              <a:spcAft>
                <a:spcPts val="1000"/>
              </a:spcAft>
            </a:pPr>
            <a:r>
              <a:rPr lang="ar-EG" sz="2000" b="0" dirty="0">
                <a:solidFill>
                  <a:prstClr val="black"/>
                </a:solidFill>
                <a:latin typeface="Calibri" panose="020F0502020204030204" pitchFamily="34" charset="0"/>
                <a:ea typeface="Calibri" panose="020F0502020204030204" pitchFamily="34" charset="0"/>
              </a:rPr>
              <a:t>5- الحرية والحيوية والشفافية وغياب النجوى والجيوب والإستقطابات</a:t>
            </a:r>
            <a:r>
              <a:rPr lang="ar-EG" sz="2000" b="0" dirty="0" smtClean="0">
                <a:solidFill>
                  <a:prstClr val="black"/>
                </a:solidFill>
                <a:latin typeface="Calibri" panose="020F0502020204030204" pitchFamily="34" charset="0"/>
                <a:ea typeface="Calibri" panose="020F0502020204030204" pitchFamily="34" charset="0"/>
              </a:rPr>
              <a:t>.</a:t>
            </a:r>
            <a:endParaRPr lang="en-GB" sz="1400" b="0" dirty="0">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sp>
        <p:nvSpPr>
          <p:cNvPr id="4" name="Content Placeholder 3"/>
          <p:cNvSpPr>
            <a:spLocks noGrp="1"/>
          </p:cNvSpPr>
          <p:nvPr>
            <p:ph sz="half" idx="2"/>
          </p:nvPr>
        </p:nvSpPr>
        <p:spPr/>
        <p:txBody>
          <a:bodyPr>
            <a:normAutofit fontScale="85000" lnSpcReduction="20000"/>
          </a:bodyPr>
          <a:lstStyle/>
          <a:p>
            <a:pPr marL="0" lvl="0" indent="0" algn="r" rtl="1">
              <a:lnSpc>
                <a:spcPct val="115000"/>
              </a:lnSpc>
              <a:spcAft>
                <a:spcPts val="1000"/>
              </a:spcAft>
              <a:buNone/>
            </a:pPr>
            <a:r>
              <a:rPr lang="ar-EG" sz="2600" dirty="0" smtClean="0">
                <a:latin typeface="Calibri" panose="020F0502020204030204" pitchFamily="34" charset="0"/>
                <a:ea typeface="Calibri" panose="020F0502020204030204" pitchFamily="34" charset="0"/>
              </a:rPr>
              <a:t>6- </a:t>
            </a:r>
            <a:r>
              <a:rPr lang="ar-EG" sz="2600" dirty="0" smtClean="0">
                <a:solidFill>
                  <a:prstClr val="black"/>
                </a:solidFill>
                <a:latin typeface="Calibri" panose="020F0502020204030204" pitchFamily="34" charset="0"/>
                <a:ea typeface="Calibri" panose="020F0502020204030204" pitchFamily="34" charset="0"/>
              </a:rPr>
              <a:t>سهولة </a:t>
            </a:r>
            <a:r>
              <a:rPr lang="ar-EG" sz="2600" dirty="0">
                <a:solidFill>
                  <a:prstClr val="black"/>
                </a:solidFill>
                <a:latin typeface="Calibri" panose="020F0502020204030204" pitchFamily="34" charset="0"/>
                <a:ea typeface="Calibri" panose="020F0502020204030204" pitchFamily="34" charset="0"/>
              </a:rPr>
              <a:t>الأداء وعدم وجود التعقيدات والجمود والبعد عن المراء والخصومة، والحرص على الإحترام المتبادل لوجهات النظر</a:t>
            </a:r>
            <a:r>
              <a:rPr lang="ar-EG" sz="2600" dirty="0" smtClean="0">
                <a:solidFill>
                  <a:prstClr val="black"/>
                </a:solidFill>
                <a:latin typeface="Calibri" panose="020F0502020204030204" pitchFamily="34" charset="0"/>
                <a:ea typeface="Calibri" panose="020F0502020204030204" pitchFamily="34" charset="0"/>
              </a:rPr>
              <a:t>.</a:t>
            </a:r>
            <a:endParaRPr lang="ar-EG" dirty="0" smtClean="0">
              <a:latin typeface="Calibri" panose="020F0502020204030204" pitchFamily="34" charset="0"/>
              <a:ea typeface="Calibri" panose="020F0502020204030204" pitchFamily="34" charset="0"/>
            </a:endParaRPr>
          </a:p>
          <a:p>
            <a:pPr marL="0" indent="0" algn="r" rtl="1">
              <a:lnSpc>
                <a:spcPct val="115000"/>
              </a:lnSpc>
              <a:spcAft>
                <a:spcPts val="1000"/>
              </a:spcAft>
              <a:buNone/>
            </a:pPr>
            <a:r>
              <a:rPr lang="ar-EG" dirty="0" smtClean="0">
                <a:latin typeface="Calibri" panose="020F0502020204030204" pitchFamily="34" charset="0"/>
                <a:ea typeface="Calibri" panose="020F0502020204030204" pitchFamily="34" charset="0"/>
              </a:rPr>
              <a:t>7-الشعور </a:t>
            </a:r>
            <a:r>
              <a:rPr lang="ar-EG" dirty="0">
                <a:latin typeface="Calibri" panose="020F0502020204030204" pitchFamily="34" charset="0"/>
                <a:ea typeface="Calibri" panose="020F0502020204030204" pitchFamily="34" charset="0"/>
              </a:rPr>
              <a:t>بالإنجاز، وتقديم إنجازات حقيقية وحلول عملية فعالة.</a:t>
            </a:r>
            <a:endParaRPr lang="en-GB" sz="20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gn="r" rtl="1">
              <a:lnSpc>
                <a:spcPct val="115000"/>
              </a:lnSpc>
              <a:spcAft>
                <a:spcPts val="1000"/>
              </a:spcAft>
              <a:buNone/>
            </a:pPr>
            <a:r>
              <a:rPr lang="ar-EG" dirty="0" smtClean="0">
                <a:latin typeface="Calibri" panose="020F0502020204030204" pitchFamily="34" charset="0"/>
                <a:ea typeface="Calibri" panose="020F0502020204030204" pitchFamily="34" charset="0"/>
              </a:rPr>
              <a:t>8-العدالة </a:t>
            </a:r>
            <a:r>
              <a:rPr lang="ar-EG" dirty="0">
                <a:latin typeface="Calibri" panose="020F0502020204030204" pitchFamily="34" charset="0"/>
                <a:ea typeface="Calibri" panose="020F0502020204030204" pitchFamily="34" charset="0"/>
              </a:rPr>
              <a:t>والإنصاف وعدم </a:t>
            </a:r>
            <a:r>
              <a:rPr lang="ar-EG" dirty="0" smtClean="0">
                <a:latin typeface="Calibri" panose="020F0502020204030204" pitchFamily="34" charset="0"/>
                <a:ea typeface="Calibri" panose="020F0502020204030204" pitchFamily="34" charset="0"/>
              </a:rPr>
              <a:t>التطفيف.</a:t>
            </a:r>
            <a:endParaRPr lang="ar-EG" sz="2000" dirty="0">
              <a:latin typeface="Calibri" panose="020F0502020204030204" pitchFamily="34" charset="0"/>
              <a:ea typeface="Calibri" panose="020F0502020204030204" pitchFamily="34" charset="0"/>
              <a:cs typeface="Arial" panose="020B0604020202020204" pitchFamily="34" charset="0"/>
            </a:endParaRPr>
          </a:p>
          <a:p>
            <a:pPr marL="0" indent="0" algn="r" rtl="1">
              <a:lnSpc>
                <a:spcPct val="115000"/>
              </a:lnSpc>
              <a:spcAft>
                <a:spcPts val="1000"/>
              </a:spcAft>
              <a:buNone/>
            </a:pPr>
            <a:r>
              <a:rPr lang="ar-EG" dirty="0" smtClean="0">
                <a:latin typeface="Calibri" panose="020F0502020204030204" pitchFamily="34" charset="0"/>
                <a:ea typeface="Calibri" panose="020F0502020204030204" pitchFamily="34" charset="0"/>
              </a:rPr>
              <a:t>9-حسن </a:t>
            </a:r>
            <a:r>
              <a:rPr lang="ar-EG" dirty="0">
                <a:latin typeface="Calibri" panose="020F0502020204030204" pitchFamily="34" charset="0"/>
                <a:ea typeface="Calibri" panose="020F0502020204030204" pitchFamily="34" charset="0"/>
              </a:rPr>
              <a:t>المتابعة ووضوح آليات التنفيذ وأدواته مع المرونة العملية في ذلك</a:t>
            </a:r>
            <a:r>
              <a:rPr lang="ar-EG" dirty="0" smtClean="0">
                <a:latin typeface="Calibri" panose="020F0502020204030204" pitchFamily="34" charset="0"/>
                <a:ea typeface="Calibri" panose="020F0502020204030204" pitchFamily="34" charset="0"/>
              </a:rPr>
              <a:t>.</a:t>
            </a:r>
          </a:p>
          <a:p>
            <a:pPr marL="0" indent="0" algn="r" rtl="1">
              <a:lnSpc>
                <a:spcPct val="115000"/>
              </a:lnSpc>
              <a:spcAft>
                <a:spcPts val="1000"/>
              </a:spcAft>
              <a:buNone/>
            </a:pPr>
            <a:endParaRPr lang="en-GB" sz="2000" dirty="0" smtClean="0">
              <a:effectLst/>
              <a:latin typeface="Calibri" panose="020F0502020204030204" pitchFamily="34" charset="0"/>
              <a:ea typeface="Calibri" panose="020F0502020204030204" pitchFamily="34" charset="0"/>
              <a:cs typeface="Arial" panose="020B0604020202020204" pitchFamily="34" charset="0"/>
            </a:endParaRPr>
          </a:p>
          <a:p>
            <a:endParaRPr lang="en-GB" dirty="0"/>
          </a:p>
        </p:txBody>
      </p:sp>
      <p:sp>
        <p:nvSpPr>
          <p:cNvPr id="5" name="Text Placeholder 4"/>
          <p:cNvSpPr>
            <a:spLocks noGrp="1"/>
          </p:cNvSpPr>
          <p:nvPr>
            <p:ph type="body" sz="quarter" idx="3"/>
          </p:nvPr>
        </p:nvSpPr>
        <p:spPr/>
        <p:txBody>
          <a:bodyPr>
            <a:normAutofit fontScale="92500" lnSpcReduction="10000"/>
          </a:bodyPr>
          <a:lstStyle/>
          <a:p>
            <a:pPr algn="r" rtl="1">
              <a:lnSpc>
                <a:spcPct val="115000"/>
              </a:lnSpc>
              <a:spcAft>
                <a:spcPts val="1000"/>
              </a:spcAft>
            </a:pPr>
            <a:r>
              <a:rPr lang="ar-EG" dirty="0">
                <a:solidFill>
                  <a:srgbClr val="7030A0"/>
                </a:solidFill>
                <a:latin typeface="Calibri" panose="020F0502020204030204" pitchFamily="34" charset="0"/>
                <a:ea typeface="Calibri" panose="020F0502020204030204" pitchFamily="34" charset="0"/>
              </a:rPr>
              <a:t>يمكن زيادة عوامل نجاح الإجتماع بتواجد وتوفر العناصر التالية</a:t>
            </a:r>
            <a:r>
              <a:rPr lang="ar-EG" dirty="0" smtClean="0">
                <a:solidFill>
                  <a:srgbClr val="7030A0"/>
                </a:solidFill>
                <a:latin typeface="Calibri" panose="020F0502020204030204" pitchFamily="34" charset="0"/>
                <a:ea typeface="Calibri" panose="020F0502020204030204" pitchFamily="34" charset="0"/>
              </a:rPr>
              <a:t>:</a:t>
            </a:r>
            <a:endParaRPr lang="en-GB" sz="1600" dirty="0" smtClean="0">
              <a:effectLst/>
              <a:latin typeface="Calibri" panose="020F0502020204030204" pitchFamily="34" charset="0"/>
              <a:ea typeface="Calibri" panose="020F0502020204030204" pitchFamily="34" charset="0"/>
              <a:cs typeface="Arial" panose="020B0604020202020204" pitchFamily="34" charset="0"/>
            </a:endParaRPr>
          </a:p>
        </p:txBody>
      </p:sp>
      <p:sp>
        <p:nvSpPr>
          <p:cNvPr id="6" name="Content Placeholder 5"/>
          <p:cNvSpPr>
            <a:spLocks noGrp="1"/>
          </p:cNvSpPr>
          <p:nvPr>
            <p:ph sz="quarter" idx="4"/>
          </p:nvPr>
        </p:nvSpPr>
        <p:spPr/>
        <p:txBody>
          <a:bodyPr>
            <a:normAutofit fontScale="62500" lnSpcReduction="20000"/>
          </a:bodyPr>
          <a:lstStyle/>
          <a:p>
            <a:pPr marL="0" indent="0" algn="r" rtl="1">
              <a:lnSpc>
                <a:spcPct val="115000"/>
              </a:lnSpc>
              <a:spcAft>
                <a:spcPts val="1000"/>
              </a:spcAft>
              <a:buNone/>
            </a:pPr>
            <a:r>
              <a:rPr lang="ar-EG" sz="3800" dirty="0" smtClean="0">
                <a:latin typeface="Calibri" panose="020F0502020204030204" pitchFamily="34" charset="0"/>
                <a:ea typeface="Calibri" panose="020F0502020204030204" pitchFamily="34" charset="0"/>
              </a:rPr>
              <a:t>1- </a:t>
            </a:r>
            <a:r>
              <a:rPr lang="ar-EG" sz="3800" dirty="0">
                <a:latin typeface="Calibri" panose="020F0502020204030204" pitchFamily="34" charset="0"/>
                <a:ea typeface="Calibri" panose="020F0502020204030204" pitchFamily="34" charset="0"/>
              </a:rPr>
              <a:t>الزمان والمكان المناسبين للمشاركين.</a:t>
            </a:r>
            <a:endParaRPr lang="en-GB" sz="3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gn="r" rtl="1">
              <a:lnSpc>
                <a:spcPct val="115000"/>
              </a:lnSpc>
              <a:spcAft>
                <a:spcPts val="1000"/>
              </a:spcAft>
              <a:buNone/>
            </a:pPr>
            <a:r>
              <a:rPr lang="ar-EG" sz="3600" dirty="0">
                <a:latin typeface="Calibri" panose="020F0502020204030204" pitchFamily="34" charset="0"/>
                <a:ea typeface="Calibri" panose="020F0502020204030204" pitchFamily="34" charset="0"/>
              </a:rPr>
              <a:t>2- ضمان حضور جميع المدعوين أو أغلبهم، بإتباع آلية تبليغ مناسبة وجذابة مع ضرورة أن تكون الدعوة للإجتماع مبكرة لإفساح المجال أمام الجميع لترتيب أوضاعهم وأوقاتهم وإرتباطاتهم.</a:t>
            </a:r>
            <a:endParaRPr lang="en-GB" sz="29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gn="r" rtl="1">
              <a:lnSpc>
                <a:spcPct val="115000"/>
              </a:lnSpc>
              <a:spcAft>
                <a:spcPts val="1000"/>
              </a:spcAft>
              <a:buNone/>
            </a:pPr>
            <a:r>
              <a:rPr lang="ar-EG" sz="3300" dirty="0">
                <a:latin typeface="Calibri" panose="020F0502020204030204" pitchFamily="34" charset="0"/>
                <a:ea typeface="Calibri" panose="020F0502020204030204" pitchFamily="34" charset="0"/>
              </a:rPr>
              <a:t>3- وضوح المطلوب وتحديد هدف الإجتماع وعدم وجود أمور غامضة.</a:t>
            </a:r>
            <a:endParaRPr lang="en-GB" sz="2500" dirty="0" smtClean="0">
              <a:effectLst/>
              <a:latin typeface="Calibri" panose="020F0502020204030204" pitchFamily="34" charset="0"/>
              <a:ea typeface="Calibri" panose="020F0502020204030204" pitchFamily="34" charset="0"/>
              <a:cs typeface="Arial" panose="020B0604020202020204" pitchFamily="34" charset="0"/>
            </a:endParaRPr>
          </a:p>
          <a:p>
            <a:pPr marL="0" lvl="0" indent="0" algn="r" rtl="1">
              <a:lnSpc>
                <a:spcPct val="115000"/>
              </a:lnSpc>
              <a:spcAft>
                <a:spcPts val="1000"/>
              </a:spcAft>
              <a:buNone/>
            </a:pPr>
            <a:r>
              <a:rPr lang="ar-EG" sz="3200" dirty="0" smtClean="0">
                <a:solidFill>
                  <a:prstClr val="black"/>
                </a:solidFill>
                <a:latin typeface="Calibri" panose="020F0502020204030204" pitchFamily="34" charset="0"/>
                <a:ea typeface="Calibri" panose="020F0502020204030204" pitchFamily="34" charset="0"/>
              </a:rPr>
              <a:t>4-إحترام </a:t>
            </a:r>
            <a:r>
              <a:rPr lang="ar-EG" sz="3200" dirty="0">
                <a:solidFill>
                  <a:prstClr val="black"/>
                </a:solidFill>
                <a:latin typeface="Calibri" panose="020F0502020204030204" pitchFamily="34" charset="0"/>
                <a:ea typeface="Calibri" panose="020F0502020204030204" pitchFamily="34" charset="0"/>
              </a:rPr>
              <a:t>عقول وقدرات المشاركين جميعاً.</a:t>
            </a:r>
            <a:endParaRPr lang="en-GB" sz="2200" dirty="0">
              <a:solidFill>
                <a:prstClr val="black"/>
              </a:solidFill>
              <a:latin typeface="Calibri" panose="020F0502020204030204" pitchFamily="34" charset="0"/>
              <a:ea typeface="Calibri" panose="020F050202020403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37525845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lnSpc>
                <a:spcPct val="115000"/>
              </a:lnSpc>
              <a:spcAft>
                <a:spcPts val="1000"/>
              </a:spcAft>
            </a:pPr>
            <a:r>
              <a:rPr lang="ar-EG" b="1"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استراتيجيات التهيؤ للاجتماع</a:t>
            </a:r>
            <a:r>
              <a:rPr lang="en-GB" sz="2400" dirty="0" smtClean="0">
                <a:effectLst/>
                <a:latin typeface="Calibri" panose="020F0502020204030204" pitchFamily="34" charset="0"/>
                <a:ea typeface="Calibri" panose="020F0502020204030204" pitchFamily="34" charset="0"/>
                <a:cs typeface="Arial" panose="020B0604020202020204" pitchFamily="34" charset="0"/>
              </a:rPr>
              <a:t/>
            </a:r>
            <a:br>
              <a:rPr lang="en-GB" sz="2400" dirty="0" smtClean="0">
                <a:effectLst/>
                <a:latin typeface="Calibri" panose="020F0502020204030204" pitchFamily="34" charset="0"/>
                <a:ea typeface="Calibri" panose="020F0502020204030204" pitchFamily="34" charset="0"/>
                <a:cs typeface="Arial" panose="020B0604020202020204" pitchFamily="34" charset="0"/>
              </a:rPr>
            </a:br>
            <a:endParaRPr lang="en-GB" dirty="0"/>
          </a:p>
        </p:txBody>
      </p:sp>
      <p:sp>
        <p:nvSpPr>
          <p:cNvPr id="3" name="Content Placeholder 2"/>
          <p:cNvSpPr>
            <a:spLocks noGrp="1"/>
          </p:cNvSpPr>
          <p:nvPr>
            <p:ph idx="1"/>
          </p:nvPr>
        </p:nvSpPr>
        <p:spPr/>
        <p:txBody>
          <a:bodyPr/>
          <a:lstStyle/>
          <a:p>
            <a:pPr algn="r" rtl="1">
              <a:lnSpc>
                <a:spcPct val="115000"/>
              </a:lnSpc>
              <a:spcAft>
                <a:spcPts val="1000"/>
              </a:spcAft>
            </a:pPr>
            <a:r>
              <a:rPr lang="ar-EG" dirty="0">
                <a:latin typeface="Calibri" panose="020F0502020204030204" pitchFamily="34" charset="0"/>
                <a:ea typeface="Calibri" panose="020F0502020204030204" pitchFamily="34" charset="0"/>
              </a:rPr>
              <a:t>من الضروري هنا أن نشير إلى ثلاث استراتيجيات مهمة يمكن الاخذ بهم قبل بدء الاجتماع وخاصة عندما تكون هناك أطراف أخرى من خارج المنظمة أو الإدارة يمكن أن يشاركوا في الاجتماع ، وهذه الاستراتيجيات هي على النحو التالي</a:t>
            </a:r>
            <a:endParaRPr lang="en-GB" sz="1800" dirty="0" smtClean="0">
              <a:effectLst/>
              <a:latin typeface="Calibri" panose="020F0502020204030204" pitchFamily="34" charset="0"/>
              <a:ea typeface="Calibri" panose="020F050202020403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2466974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
            <a:ext cx="9144000" cy="5405582"/>
          </a:xfrm>
          <a:prstGeom prst="rect">
            <a:avLst/>
          </a:prstGeom>
        </p:spPr>
        <p:txBody>
          <a:bodyPr wrap="square">
            <a:spAutoFit/>
          </a:bodyPr>
          <a:lstStyle/>
          <a:p>
            <a:pPr algn="r" rtl="1">
              <a:lnSpc>
                <a:spcPct val="115000"/>
              </a:lnSpc>
              <a:spcAft>
                <a:spcPts val="1000"/>
              </a:spcAft>
            </a:pPr>
            <a:r>
              <a:rPr lang="ar-EG" sz="2400" b="1" dirty="0">
                <a:solidFill>
                  <a:srgbClr val="7030A0"/>
                </a:solidFill>
                <a:ea typeface="Calibri" panose="020F0502020204030204" pitchFamily="34" charset="0"/>
              </a:rPr>
              <a:t>• تحديد مسار الاجتماع</a:t>
            </a:r>
            <a:r>
              <a:rPr lang="ar-EG" sz="2400" dirty="0">
                <a:solidFill>
                  <a:srgbClr val="7030A0"/>
                </a:solidFill>
                <a:ea typeface="Calibri" panose="020F0502020204030204" pitchFamily="34" charset="0"/>
              </a:rPr>
              <a:t> </a:t>
            </a:r>
            <a:r>
              <a:rPr lang="ar-EG" sz="2400" b="1" dirty="0">
                <a:solidFill>
                  <a:srgbClr val="7030A0"/>
                </a:solidFill>
                <a:ea typeface="Calibri" panose="020F0502020204030204" pitchFamily="34" charset="0"/>
              </a:rPr>
              <a:t>: </a:t>
            </a:r>
            <a:endParaRPr lang="en-GB" sz="2400" dirty="0" smtClean="0">
              <a:solidFill>
                <a:srgbClr val="7030A0"/>
              </a:solidFill>
              <a:ea typeface="Calibri" panose="020F0502020204030204" pitchFamily="34" charset="0"/>
              <a:cs typeface="Arial" panose="020B0604020202020204" pitchFamily="34" charset="0"/>
            </a:endParaRPr>
          </a:p>
          <a:p>
            <a:pPr algn="r" rtl="1">
              <a:lnSpc>
                <a:spcPct val="115000"/>
              </a:lnSpc>
              <a:spcAft>
                <a:spcPts val="1000"/>
              </a:spcAft>
            </a:pPr>
            <a:r>
              <a:rPr lang="ar-EG" sz="2400" dirty="0">
                <a:solidFill>
                  <a:prstClr val="black"/>
                </a:solidFill>
                <a:ea typeface="Calibri" panose="020F0502020204030204" pitchFamily="34" charset="0"/>
              </a:rPr>
              <a:t>الحرص على التحضير الجيد للاجتماع وذلك بأخذ زمام المبادرة بقيادة الاجتماع بدلاً من أن يقودها المجتمعون إلى مناقشة وإقرار الموضوعات التي يرغبون فيها ، لذا يتوجب على قائد الاجتماع تدوين النقاط التي يرغب في طرحها أمام كل بند في جدول أعمال الاجتماع .</a:t>
            </a:r>
            <a:endParaRPr lang="en-GB" sz="24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2400" b="1" dirty="0">
                <a:solidFill>
                  <a:srgbClr val="7030A0"/>
                </a:solidFill>
                <a:ea typeface="Calibri" panose="020F0502020204030204" pitchFamily="34" charset="0"/>
              </a:rPr>
              <a:t> • اجتماع ما قبل الاجتماع</a:t>
            </a:r>
            <a:r>
              <a:rPr lang="ar-EG" sz="2400" dirty="0">
                <a:solidFill>
                  <a:srgbClr val="7030A0"/>
                </a:solidFill>
                <a:ea typeface="Calibri" panose="020F0502020204030204" pitchFamily="34" charset="0"/>
              </a:rPr>
              <a:t> </a:t>
            </a:r>
            <a:r>
              <a:rPr lang="ar-EG" sz="2400" b="1" dirty="0">
                <a:solidFill>
                  <a:srgbClr val="7030A0"/>
                </a:solidFill>
                <a:ea typeface="Calibri" panose="020F0502020204030204" pitchFamily="34" charset="0"/>
              </a:rPr>
              <a:t>:</a:t>
            </a:r>
            <a:endParaRPr lang="en-GB" sz="2400" dirty="0" smtClean="0">
              <a:solidFill>
                <a:srgbClr val="7030A0"/>
              </a:solidFill>
              <a:ea typeface="Calibri" panose="020F0502020204030204" pitchFamily="34" charset="0"/>
              <a:cs typeface="Arial" panose="020B0604020202020204" pitchFamily="34" charset="0"/>
            </a:endParaRPr>
          </a:p>
          <a:p>
            <a:pPr algn="r" rtl="1">
              <a:lnSpc>
                <a:spcPct val="115000"/>
              </a:lnSpc>
              <a:spcAft>
                <a:spcPts val="1000"/>
              </a:spcAft>
            </a:pPr>
            <a:r>
              <a:rPr lang="ar-EG" sz="2400" dirty="0">
                <a:solidFill>
                  <a:prstClr val="black"/>
                </a:solidFill>
                <a:ea typeface="Calibri" panose="020F0502020204030204" pitchFamily="34" charset="0"/>
              </a:rPr>
              <a:t>وذلك بعقد الاجتماع المسبق مع بعض الأعضاء قبل بداية الاجتماع الحقيقي هؤلاء الأشخاص قد يكونون من الأشخاص المؤيدين أو </a:t>
            </a:r>
            <a:r>
              <a:rPr lang="ar-EG" sz="2400" dirty="0" smtClean="0">
                <a:solidFill>
                  <a:prstClr val="black"/>
                </a:solidFill>
                <a:ea typeface="Calibri" panose="020F0502020204030204" pitchFamily="34" charset="0"/>
              </a:rPr>
              <a:t>المعارضين </a:t>
            </a:r>
            <a:r>
              <a:rPr lang="ar-EG" sz="2400" dirty="0">
                <a:solidFill>
                  <a:prstClr val="black"/>
                </a:solidFill>
                <a:ea typeface="Calibri" panose="020F0502020204030204" pitchFamily="34" charset="0"/>
              </a:rPr>
              <a:t>له ، وفي كلتا الحالتين فإنه بهذا الاجتماع يسعى أي كسب تأييدهم لبعض الموضوعات أو تحييدهم أو اختيار توجهاتهم في النقاش .</a:t>
            </a:r>
            <a:endParaRPr lang="en-GB" sz="24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2400" b="1" dirty="0">
                <a:solidFill>
                  <a:srgbClr val="7030A0"/>
                </a:solidFill>
                <a:ea typeface="Calibri" panose="020F0502020204030204" pitchFamily="34" charset="0"/>
              </a:rPr>
              <a:t> • فهم المشاركين الآخرين :</a:t>
            </a:r>
            <a:endParaRPr lang="en-GB" sz="2400" dirty="0" smtClean="0">
              <a:solidFill>
                <a:srgbClr val="7030A0"/>
              </a:solidFill>
              <a:ea typeface="Calibri" panose="020F0502020204030204" pitchFamily="34" charset="0"/>
              <a:cs typeface="Arial" panose="020B0604020202020204" pitchFamily="34" charset="0"/>
            </a:endParaRPr>
          </a:p>
          <a:p>
            <a:pPr algn="r" rtl="1">
              <a:lnSpc>
                <a:spcPct val="115000"/>
              </a:lnSpc>
              <a:spcAft>
                <a:spcPts val="1000"/>
              </a:spcAft>
            </a:pPr>
            <a:r>
              <a:rPr lang="ar-EG" sz="2400" dirty="0">
                <a:solidFill>
                  <a:prstClr val="black"/>
                </a:solidFill>
                <a:ea typeface="Calibri" panose="020F0502020204030204" pitchFamily="34" charset="0"/>
              </a:rPr>
              <a:t> يتوجب على قائد الاجتماع الاهتمام بالمشاركين من حيث معرفة مدى اهتمامهم بموضوعات الاجتماع وخبراتهم . </a:t>
            </a:r>
            <a:endParaRPr lang="en-GB" sz="2400" dirty="0">
              <a:solidFill>
                <a:prstClr val="black"/>
              </a:solidFill>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079757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lnSpc>
                <a:spcPct val="115000"/>
              </a:lnSpc>
              <a:spcAft>
                <a:spcPts val="1000"/>
              </a:spcAft>
            </a:pPr>
            <a:r>
              <a:rPr lang="ar-EG" b="1"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نصائح تجنبك الوقوع في الاخطاءخلال الاجتماعات</a:t>
            </a:r>
            <a:r>
              <a:rPr lang="en-GB" sz="2400" dirty="0" smtClean="0">
                <a:effectLst/>
                <a:latin typeface="Calibri" panose="020F0502020204030204" pitchFamily="34" charset="0"/>
                <a:ea typeface="Calibri" panose="020F0502020204030204" pitchFamily="34" charset="0"/>
                <a:cs typeface="Arial" panose="020B0604020202020204" pitchFamily="34" charset="0"/>
              </a:rPr>
              <a:t/>
            </a:r>
            <a:br>
              <a:rPr lang="en-GB" sz="2400" dirty="0" smtClean="0">
                <a:effectLst/>
                <a:latin typeface="Calibri" panose="020F0502020204030204" pitchFamily="34" charset="0"/>
                <a:ea typeface="Calibri" panose="020F0502020204030204" pitchFamily="34" charset="0"/>
                <a:cs typeface="Arial" panose="020B0604020202020204" pitchFamily="34" charset="0"/>
              </a:rPr>
            </a:br>
            <a:endParaRPr lang="en-GB" dirty="0"/>
          </a:p>
        </p:txBody>
      </p:sp>
      <p:sp>
        <p:nvSpPr>
          <p:cNvPr id="3" name="Content Placeholder 2"/>
          <p:cNvSpPr>
            <a:spLocks noGrp="1"/>
          </p:cNvSpPr>
          <p:nvPr>
            <p:ph idx="1"/>
          </p:nvPr>
        </p:nvSpPr>
        <p:spPr/>
        <p:txBody>
          <a:bodyPr/>
          <a:lstStyle/>
          <a:p>
            <a:pPr algn="r" rtl="1">
              <a:lnSpc>
                <a:spcPct val="115000"/>
              </a:lnSpc>
              <a:spcAft>
                <a:spcPts val="1000"/>
              </a:spcAft>
            </a:pPr>
            <a:r>
              <a:rPr lang="ar-EG" dirty="0">
                <a:latin typeface="Calibri" panose="020F0502020204030204" pitchFamily="34" charset="0"/>
                <a:ea typeface="Calibri" panose="020F0502020204030204" pitchFamily="34" charset="0"/>
              </a:rPr>
              <a:t>يتم خلال الاجتماعات مناقشه اهم البنود والقرارات المصيريه المتعلقه بالعمل              لذالك يسود الاجتماع جو من الجديه والحزم واي خطا يرتكب من الموظفين قد        يهدد مستقبلهم المهني لذالك يجب الالتزام بالبروتوكولات المتعارف عليها خلال الاجتماع  فيما يلي سنقدم 6 نصائح تجنبك من الوقوع ف الاخطاء خلال الاجتماع</a:t>
            </a:r>
            <a:endParaRPr lang="en-GB" sz="1800" dirty="0" smtClean="0">
              <a:effectLst/>
              <a:latin typeface="Calibri" panose="020F0502020204030204" pitchFamily="34" charset="0"/>
              <a:ea typeface="Calibri" panose="020F050202020403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816377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
            <a:ext cx="9144000" cy="6255046"/>
          </a:xfrm>
          <a:prstGeom prst="rect">
            <a:avLst/>
          </a:prstGeom>
        </p:spPr>
        <p:txBody>
          <a:bodyPr wrap="square">
            <a:spAutoFit/>
          </a:bodyPr>
          <a:lstStyle/>
          <a:p>
            <a:pPr algn="r" rtl="1">
              <a:lnSpc>
                <a:spcPct val="115000"/>
              </a:lnSpc>
              <a:spcAft>
                <a:spcPts val="1000"/>
              </a:spcAft>
            </a:pPr>
            <a:r>
              <a:rPr lang="ar-EG" sz="2400" b="1" dirty="0">
                <a:solidFill>
                  <a:srgbClr val="7030A0"/>
                </a:solidFill>
                <a:ea typeface="Calibri" panose="020F0502020204030204" pitchFamily="34" charset="0"/>
              </a:rPr>
              <a:t>اولا : </a:t>
            </a:r>
            <a:endParaRPr lang="en-GB" sz="24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2400" dirty="0">
                <a:solidFill>
                  <a:prstClr val="black"/>
                </a:solidFill>
                <a:ea typeface="Calibri" panose="020F0502020204030204" pitchFamily="34" charset="0"/>
              </a:rPr>
              <a:t>الاهتمام بالمظهر العام تقول الدراسات ان 94% من الناس يحكمون علي ما يرونه خلال 30 ثانيه وتحديدا ف اول 10 ثواني ولذالك يجب تجنب ارتداء الملابس الغير مناسبه  للاجتماع وارتداء الملابس الرسميه الانيقه خلال الاجتماع</a:t>
            </a:r>
            <a:endParaRPr lang="en-GB" sz="24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2400" b="1" dirty="0">
                <a:solidFill>
                  <a:srgbClr val="7030A0"/>
                </a:solidFill>
                <a:ea typeface="Calibri" panose="020F0502020204030204" pitchFamily="34" charset="0"/>
              </a:rPr>
              <a:t>ثانيا : </a:t>
            </a:r>
            <a:endParaRPr lang="en-GB" sz="24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2400" dirty="0">
                <a:solidFill>
                  <a:prstClr val="black"/>
                </a:solidFill>
                <a:ea typeface="Calibri" panose="020F0502020204030204" pitchFamily="34" charset="0"/>
              </a:rPr>
              <a:t>الاهتمام بالنظافه الشخصيه ان الاهتمام بالنظافه الشخصيه يعد جزءا لا يتجرا من الاهتمام بالمظهر العام فمن غير اللائق ان تحضر اجتماع ورائحته فمك كريهه او شعرك اشعت غير مسرح او رائحه العرق تنبعث منك لذا احرص علي الاهتمام بنضافتك واحرص علي وضع العطور</a:t>
            </a:r>
            <a:endParaRPr lang="en-GB" sz="24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2400" b="1" dirty="0">
                <a:solidFill>
                  <a:srgbClr val="7030A0"/>
                </a:solidFill>
                <a:ea typeface="Calibri" panose="020F0502020204030204" pitchFamily="34" charset="0"/>
              </a:rPr>
              <a:t>ثالثا :</a:t>
            </a:r>
            <a:endParaRPr lang="en-GB" sz="24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2400" dirty="0">
                <a:solidFill>
                  <a:prstClr val="black"/>
                </a:solidFill>
                <a:ea typeface="Calibri" panose="020F0502020204030204" pitchFamily="34" charset="0"/>
              </a:rPr>
              <a:t> استعد للاجتماع عدم تحضيرك للاجتماع قد يوقعك باخطاء كثيره ولذالك يجب ان تستعد للاجتماع بشكل جيد كان تحديد موضوع الاجتماع اهم البنود التي سيتم طرحها الاهداف التي يجب تحقيقها الاسلوب الذي ستتبعه خلال الاجتماع سيسهل عليك تلاقي الاخطاء</a:t>
            </a:r>
            <a:endParaRPr lang="en-GB" sz="2400" dirty="0">
              <a:solidFill>
                <a:prstClr val="black"/>
              </a:solidFill>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907910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
            <a:ext cx="9144000" cy="7529241"/>
          </a:xfrm>
          <a:prstGeom prst="rect">
            <a:avLst/>
          </a:prstGeom>
        </p:spPr>
        <p:txBody>
          <a:bodyPr wrap="square">
            <a:spAutoFit/>
          </a:bodyPr>
          <a:lstStyle/>
          <a:p>
            <a:pPr algn="r" rtl="1">
              <a:lnSpc>
                <a:spcPct val="115000"/>
              </a:lnSpc>
              <a:spcAft>
                <a:spcPts val="1000"/>
              </a:spcAft>
            </a:pPr>
            <a:r>
              <a:rPr lang="ar-EG" sz="2400" b="1" dirty="0">
                <a:solidFill>
                  <a:srgbClr val="7030A0"/>
                </a:solidFill>
                <a:ea typeface="Calibri" panose="020F0502020204030204" pitchFamily="34" charset="0"/>
              </a:rPr>
              <a:t>رابعا : </a:t>
            </a:r>
            <a:endParaRPr lang="en-GB" sz="24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2400" dirty="0">
                <a:solidFill>
                  <a:prstClr val="black"/>
                </a:solidFill>
                <a:ea typeface="Calibri" panose="020F0502020204030204" pitchFamily="34" charset="0"/>
              </a:rPr>
              <a:t>راعي اداب الحديث يجب ان تظهر احترامك للاخرين من خلال اختيار الكلمات والعبارات الرصينه وعدم مقاطعه المتحدث والاستمتاع والانصات جيدا لكل مايقال خلال الاجتماع وتقبل اراء الاخرين حتي ولو كانت تخالف ارائك كنا يجب افساح المحال للجميع للمشاركه ف </a:t>
            </a:r>
            <a:r>
              <a:rPr lang="ar-EG" sz="2400" dirty="0" smtClean="0">
                <a:solidFill>
                  <a:prstClr val="black"/>
                </a:solidFill>
                <a:ea typeface="Calibri" panose="020F0502020204030204" pitchFamily="34" charset="0"/>
              </a:rPr>
              <a:t>الحديث</a:t>
            </a:r>
            <a:endParaRPr lang="en-GB" sz="24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2400" b="1" dirty="0">
                <a:solidFill>
                  <a:srgbClr val="7030A0"/>
                </a:solidFill>
                <a:ea typeface="Calibri" panose="020F0502020204030204" pitchFamily="34" charset="0"/>
              </a:rPr>
              <a:t>خامسا:</a:t>
            </a:r>
            <a:endParaRPr lang="en-GB" sz="24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2400" dirty="0">
                <a:solidFill>
                  <a:prstClr val="black"/>
                </a:solidFill>
                <a:ea typeface="Calibri" panose="020F0502020204030204" pitchFamily="34" charset="0"/>
              </a:rPr>
              <a:t> لا تاخذ الامور بشكل شخصي يجب ان تفصل بين العمل وعلاقتك مع الاخرين فما يدور خلال الاجتماع من خلافات وتباين في وجهات النظر  يجب ان تبقي في اطار العمل لا تسمح لهذا الاختلافات ان تؤثر علي علاقتك مع الاشخاص واحرص علي عدم اخد الامور بشكل شخصي</a:t>
            </a:r>
            <a:endParaRPr lang="en-GB" sz="24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2400" b="1" dirty="0">
                <a:solidFill>
                  <a:srgbClr val="7030A0"/>
                </a:solidFill>
                <a:ea typeface="Calibri" panose="020F0502020204030204" pitchFamily="34" charset="0"/>
              </a:rPr>
              <a:t>سادسا:</a:t>
            </a:r>
            <a:endParaRPr lang="en-GB" sz="24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2400" dirty="0">
                <a:solidFill>
                  <a:prstClr val="black"/>
                </a:solidFill>
                <a:ea typeface="Calibri" panose="020F0502020204030204" pitchFamily="34" charset="0"/>
              </a:rPr>
              <a:t> اشكر الجميع.سواء تحقيق هدف الاجتماع او لم يتحقق يحب ام تخيي الجميع وتشكر الحاضرين علي جهودهم لان الشكر سيفتح المجال ف المستقبل لدخول باجتماعات اخري كما ان هذا التصرف يدل علي احترامك ومعرفتك لاصول وبروتوكولات العمل واحذر من الانصراف من الاجتماع دون ذلك عزيزي القارئ امامك الان 6 نصائح تجنبك من الوقوع ف الاخطاء خلال الاجتماع احرص علي تطبيق هذه النصائح حتي تتضمن نجاح مستقبلك المهني</a:t>
            </a:r>
            <a:endParaRPr lang="en-GB" sz="2400" dirty="0">
              <a:solidFill>
                <a:prstClr val="black"/>
              </a:solidFill>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48722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7543800" cy="3429000"/>
          </a:xfrm>
        </p:spPr>
        <p:txBody>
          <a:bodyPr/>
          <a:lstStyle/>
          <a:p>
            <a:pPr algn="ctr"/>
            <a:r>
              <a:rPr lang="ar-EG" b="1" dirty="0">
                <a:latin typeface="Arabic Typesetting" pitchFamily="66" charset="-78"/>
                <a:cs typeface="Arabic Typesetting" pitchFamily="66" charset="-78"/>
              </a:rPr>
              <a:t>قسم الإدارة الرياضية والترويح</a:t>
            </a:r>
            <a:br>
              <a:rPr lang="ar-EG" b="1" dirty="0">
                <a:latin typeface="Arabic Typesetting" pitchFamily="66" charset="-78"/>
                <a:cs typeface="Arabic Typesetting" pitchFamily="66" charset="-78"/>
              </a:rPr>
            </a:br>
            <a:r>
              <a:rPr lang="ar-EG" b="1" dirty="0">
                <a:latin typeface="Arabic Typesetting" pitchFamily="66" charset="-78"/>
                <a:cs typeface="Arabic Typesetting" pitchFamily="66" charset="-78"/>
              </a:rPr>
              <a:t>الفرقة </a:t>
            </a:r>
            <a:r>
              <a:rPr lang="ar-EG" b="1" dirty="0" smtClean="0">
                <a:latin typeface="Arabic Typesetting" pitchFamily="66" charset="-78"/>
                <a:cs typeface="Arabic Typesetting" pitchFamily="66" charset="-78"/>
              </a:rPr>
              <a:t>الرابعة-  مقرر </a:t>
            </a:r>
            <a:br>
              <a:rPr lang="ar-EG" b="1" dirty="0" smtClean="0">
                <a:latin typeface="Arabic Typesetting" pitchFamily="66" charset="-78"/>
                <a:cs typeface="Arabic Typesetting" pitchFamily="66" charset="-78"/>
              </a:rPr>
            </a:br>
            <a:r>
              <a:rPr lang="ar-EG" b="1" dirty="0" smtClean="0">
                <a:latin typeface="Arabic Typesetting" pitchFamily="66" charset="-78"/>
                <a:cs typeface="Arabic Typesetting" pitchFamily="66" charset="-78"/>
              </a:rPr>
              <a:t>الأسس العلمية للإدارة الرياضية 2</a:t>
            </a:r>
            <a:endParaRPr lang="ar-EG" dirty="0"/>
          </a:p>
        </p:txBody>
      </p:sp>
    </p:spTree>
    <p:custDataLst>
      <p:tags r:id="rId1"/>
    </p:custDataLst>
    <p:extLst>
      <p:ext uri="{BB962C8B-B14F-4D97-AF65-F5344CB8AC3E}">
        <p14:creationId xmlns:p14="http://schemas.microsoft.com/office/powerpoint/2010/main" val="3600135311"/>
      </p:ext>
    </p:extLst>
  </p:cSld>
  <p:clrMapOvr>
    <a:masterClrMapping/>
  </p:clrMapOvr>
  <mc:AlternateContent xmlns:mc="http://schemas.openxmlformats.org/markup-compatibility/2006" xmlns:p14="http://schemas.microsoft.com/office/powerpoint/2010/main">
    <mc:Choice Requires="p14">
      <p:transition spd="slow" p14:dur="2000" advTm="5696"/>
    </mc:Choice>
    <mc:Fallback xmlns="">
      <p:transition spd="slow" advTm="569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lnSpc>
                <a:spcPct val="115000"/>
              </a:lnSpc>
              <a:spcAft>
                <a:spcPts val="1000"/>
              </a:spcAft>
            </a:pPr>
            <a:r>
              <a:rPr lang="ar-SA" b="1"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اخطاء الاجتماعات القاتله</a:t>
            </a:r>
            <a:r>
              <a:rPr lang="en-GB" sz="2400" dirty="0" smtClean="0">
                <a:effectLst/>
                <a:latin typeface="Calibri" panose="020F0502020204030204" pitchFamily="34" charset="0"/>
                <a:ea typeface="Calibri" panose="020F0502020204030204" pitchFamily="34" charset="0"/>
                <a:cs typeface="Arial" panose="020B0604020202020204" pitchFamily="34" charset="0"/>
              </a:rPr>
              <a:t/>
            </a:r>
            <a:br>
              <a:rPr lang="en-GB" sz="2400" dirty="0" smtClean="0">
                <a:effectLst/>
                <a:latin typeface="Calibri" panose="020F0502020204030204" pitchFamily="34" charset="0"/>
                <a:ea typeface="Calibri" panose="020F0502020204030204" pitchFamily="34" charset="0"/>
                <a:cs typeface="Arial" panose="020B0604020202020204" pitchFamily="34" charset="0"/>
              </a:rPr>
            </a:br>
            <a:endParaRPr lang="en-GB" dirty="0"/>
          </a:p>
        </p:txBody>
      </p:sp>
      <p:sp>
        <p:nvSpPr>
          <p:cNvPr id="3" name="Content Placeholder 2"/>
          <p:cNvSpPr>
            <a:spLocks noGrp="1"/>
          </p:cNvSpPr>
          <p:nvPr>
            <p:ph sz="half" idx="1"/>
          </p:nvPr>
        </p:nvSpPr>
        <p:spPr/>
        <p:txBody>
          <a:bodyPr>
            <a:normAutofit fontScale="62500" lnSpcReduction="20000"/>
          </a:bodyPr>
          <a:lstStyle/>
          <a:p>
            <a:pPr algn="r" rtl="1">
              <a:lnSpc>
                <a:spcPct val="115000"/>
              </a:lnSpc>
              <a:spcAft>
                <a:spcPts val="1000"/>
              </a:spcAft>
            </a:pPr>
            <a:r>
              <a:rPr lang="ar-SA" sz="3600" b="1" dirty="0">
                <a:solidFill>
                  <a:srgbClr val="7030A0"/>
                </a:solidFill>
                <a:latin typeface="Calibri" panose="020F0502020204030204" pitchFamily="34" charset="0"/>
                <a:ea typeface="Calibri" panose="020F0502020204030204" pitchFamily="34" charset="0"/>
              </a:rPr>
              <a:t>عدم التوازن في المشاركه من قبل الاعضاء </a:t>
            </a:r>
            <a:endParaRPr lang="en-GB" sz="20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SA" dirty="0">
                <a:latin typeface="Calibri" panose="020F0502020204030204" pitchFamily="34" charset="0"/>
                <a:ea typeface="Calibri" panose="020F0502020204030204" pitchFamily="34" charset="0"/>
              </a:rPr>
              <a:t>وذلك بسبب بعض المشاركين من قتلة الافكار الذين يسارعون الى نقد فكره قبل ان ياخذ وقت هم في سماعها جيدا والتفكير فيها </a:t>
            </a:r>
            <a:endParaRPr lang="en-GB" sz="20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SA" sz="3600" b="1" dirty="0">
                <a:solidFill>
                  <a:srgbClr val="7030A0"/>
                </a:solidFill>
                <a:latin typeface="Calibri" panose="020F0502020204030204" pitchFamily="34" charset="0"/>
                <a:ea typeface="Calibri" panose="020F0502020204030204" pitchFamily="34" charset="0"/>
              </a:rPr>
              <a:t>فشل الاجتماع في التوصل الى قرارات سليمة</a:t>
            </a:r>
            <a:endParaRPr lang="en-GB" sz="20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SA" dirty="0">
                <a:latin typeface="Calibri" panose="020F0502020204030204" pitchFamily="34" charset="0"/>
                <a:ea typeface="Calibri" panose="020F0502020204030204" pitchFamily="34" charset="0"/>
              </a:rPr>
              <a:t>بسبب عدم التحضير الجيد او ضعف في خلفيه المشاركين او بسبب الخلافات </a:t>
            </a:r>
            <a:endParaRPr lang="en-GB" sz="20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SA" sz="3600" b="1" dirty="0">
                <a:solidFill>
                  <a:srgbClr val="7030A0"/>
                </a:solidFill>
                <a:latin typeface="Calibri" panose="020F0502020204030204" pitchFamily="34" charset="0"/>
                <a:ea typeface="Calibri" panose="020F0502020204030204" pitchFamily="34" charset="0"/>
              </a:rPr>
              <a:t>عدم وضع خطط لتنفيذ القرارات الناتجه عن الاجتماعات </a:t>
            </a:r>
            <a:endParaRPr lang="en-GB" sz="20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SA" dirty="0">
                <a:latin typeface="Calibri" panose="020F0502020204030204" pitchFamily="34" charset="0"/>
                <a:ea typeface="Calibri" panose="020F0502020204030204" pitchFamily="34" charset="0"/>
              </a:rPr>
              <a:t>فما قيمه الاجتماع اذا لم تنفذ قرارات وتوصياته</a:t>
            </a:r>
            <a:endParaRPr lang="en-GB" sz="2000" dirty="0" smtClean="0">
              <a:effectLst/>
              <a:latin typeface="Calibri" panose="020F0502020204030204" pitchFamily="34" charset="0"/>
              <a:ea typeface="Calibri" panose="020F0502020204030204" pitchFamily="34" charset="0"/>
              <a:cs typeface="Arial" panose="020B0604020202020204" pitchFamily="34" charset="0"/>
            </a:endParaRPr>
          </a:p>
          <a:p>
            <a:endParaRPr lang="en-GB" dirty="0"/>
          </a:p>
        </p:txBody>
      </p:sp>
      <p:sp>
        <p:nvSpPr>
          <p:cNvPr id="4" name="Content Placeholder 3"/>
          <p:cNvSpPr>
            <a:spLocks noGrp="1"/>
          </p:cNvSpPr>
          <p:nvPr>
            <p:ph sz="half" idx="2"/>
          </p:nvPr>
        </p:nvSpPr>
        <p:spPr/>
        <p:txBody>
          <a:bodyPr>
            <a:normAutofit fontScale="62500" lnSpcReduction="20000"/>
          </a:bodyPr>
          <a:lstStyle/>
          <a:p>
            <a:pPr algn="r" rtl="1">
              <a:lnSpc>
                <a:spcPct val="115000"/>
              </a:lnSpc>
              <a:spcAft>
                <a:spcPts val="1000"/>
              </a:spcAft>
            </a:pPr>
            <a:r>
              <a:rPr lang="ar-SA" sz="3600" b="1" dirty="0">
                <a:solidFill>
                  <a:srgbClr val="7030A0"/>
                </a:solidFill>
                <a:latin typeface="Calibri" panose="020F0502020204030204" pitchFamily="34" charset="0"/>
                <a:ea typeface="Calibri" panose="020F0502020204030204" pitchFamily="34" charset="0"/>
              </a:rPr>
              <a:t>هدر الوقت والجهد </a:t>
            </a:r>
            <a:endParaRPr lang="en-GB" sz="20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SA" dirty="0">
                <a:latin typeface="Calibri" panose="020F0502020204030204" pitchFamily="34" charset="0"/>
                <a:ea typeface="Calibri" panose="020F0502020204030204" pitchFamily="34" charset="0"/>
              </a:rPr>
              <a:t>قد لا يبدا الاجتماع في الوقت المحدد او ربما يستمر الى ما بعد الوقت المحدد لنهايته ومن الممكن قضاء ساعات طويله واحيانا اياما وشهورا في النقاش دون التوصل الى نتيجه تذكر </a:t>
            </a:r>
            <a:endParaRPr lang="en-GB" sz="20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SA" sz="3600" b="1" dirty="0">
                <a:solidFill>
                  <a:srgbClr val="7030A0"/>
                </a:solidFill>
                <a:latin typeface="Calibri" panose="020F0502020204030204" pitchFamily="34" charset="0"/>
                <a:ea typeface="Calibri" panose="020F0502020204030204" pitchFamily="34" charset="0"/>
              </a:rPr>
              <a:t>جدول اعمال متشتت</a:t>
            </a:r>
            <a:endParaRPr lang="en-GB" sz="20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SA" dirty="0">
                <a:latin typeface="Calibri" panose="020F0502020204030204" pitchFamily="34" charset="0"/>
                <a:ea typeface="Calibri" panose="020F0502020204030204" pitchFamily="34" charset="0"/>
              </a:rPr>
              <a:t>وهذا يؤدي الى اسوء انواع الاجتماعات فهو يمضي بلا هدف وبلا تحضير من قبل كثير من المشاركين مما يجعلهم لا يشاركون فعليا في النقاش</a:t>
            </a:r>
            <a:endParaRPr lang="en-GB" sz="2000" dirty="0" smtClean="0">
              <a:effectLst/>
              <a:latin typeface="Calibri" panose="020F0502020204030204" pitchFamily="34" charset="0"/>
              <a:ea typeface="Calibri" panose="020F050202020403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10066271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EG" dirty="0" smtClean="0"/>
              <a:t>النهاية </a:t>
            </a:r>
            <a:endParaRPr lang="en-US" dirty="0"/>
          </a:p>
        </p:txBody>
      </p:sp>
      <p:sp>
        <p:nvSpPr>
          <p:cNvPr id="3" name="Content Placeholder 2"/>
          <p:cNvSpPr>
            <a:spLocks noGrp="1"/>
          </p:cNvSpPr>
          <p:nvPr>
            <p:ph idx="1"/>
          </p:nvPr>
        </p:nvSpPr>
        <p:spPr/>
        <p:txBody>
          <a:bodyPr/>
          <a:lstStyle/>
          <a:p>
            <a:r>
              <a:rPr lang="ar-EG" dirty="0" smtClean="0"/>
              <a:t>المادة العلمية تحت مسؤلية أستاذ المقرر ودون أدنى مسؤلية عن الكلية أو الجامعة .</a:t>
            </a:r>
            <a:endParaRPr lang="en-US" dirty="0"/>
          </a:p>
        </p:txBody>
      </p:sp>
    </p:spTree>
    <p:extLst>
      <p:ext uri="{BB962C8B-B14F-4D97-AF65-F5344CB8AC3E}">
        <p14:creationId xmlns:p14="http://schemas.microsoft.com/office/powerpoint/2010/main" val="4014214552"/>
      </p:ext>
    </p:extLst>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7620000" cy="1143000"/>
          </a:xfrm>
        </p:spPr>
        <p:txBody>
          <a:bodyPr/>
          <a:lstStyle/>
          <a:p>
            <a:pPr algn="ctr"/>
            <a:r>
              <a:rPr lang="ar-EG" sz="7200" b="1" dirty="0" smtClean="0">
                <a:latin typeface="Arabic Typesetting" pitchFamily="66" charset="-78"/>
                <a:cs typeface="Arabic Typesetting" pitchFamily="66" charset="-78"/>
              </a:rPr>
              <a:t>تحت إشراف</a:t>
            </a:r>
            <a:endParaRPr lang="ar-EG" sz="7200" b="1" dirty="0">
              <a:latin typeface="Arabic Typesetting" pitchFamily="66" charset="-78"/>
              <a:cs typeface="Arabic Typesetting" pitchFamily="66" charset="-78"/>
            </a:endParaRPr>
          </a:p>
        </p:txBody>
      </p:sp>
      <p:sp>
        <p:nvSpPr>
          <p:cNvPr id="3" name="Content Placeholder 2"/>
          <p:cNvSpPr>
            <a:spLocks noGrp="1"/>
          </p:cNvSpPr>
          <p:nvPr>
            <p:ph idx="1"/>
          </p:nvPr>
        </p:nvSpPr>
        <p:spPr>
          <a:xfrm>
            <a:off x="533400" y="2286000"/>
            <a:ext cx="7620000" cy="3733800"/>
          </a:xfrm>
        </p:spPr>
        <p:txBody>
          <a:bodyPr>
            <a:normAutofit/>
          </a:bodyPr>
          <a:lstStyle/>
          <a:p>
            <a:pPr marL="114300" indent="0" algn="ctr">
              <a:buNone/>
            </a:pPr>
            <a:endParaRPr lang="ar-EG" sz="5400" b="1" dirty="0" smtClean="0">
              <a:latin typeface="Arabic Typesetting" pitchFamily="66" charset="-78"/>
              <a:cs typeface="Arabic Typesetting" pitchFamily="66" charset="-78"/>
            </a:endParaRPr>
          </a:p>
          <a:p>
            <a:pPr marL="114300" indent="0" algn="ctr">
              <a:buNone/>
            </a:pPr>
            <a:endParaRPr lang="ar-EG" sz="5400" b="1" dirty="0">
              <a:latin typeface="Arabic Typesetting" pitchFamily="66" charset="-78"/>
              <a:cs typeface="Arabic Typesetting" pitchFamily="66" charset="-78"/>
            </a:endParaRPr>
          </a:p>
          <a:p>
            <a:pPr marL="114300" indent="0" algn="ctr">
              <a:buNone/>
            </a:pPr>
            <a:r>
              <a:rPr lang="ar-EG" sz="5400" b="1" dirty="0" smtClean="0">
                <a:latin typeface="Arabic Typesetting" pitchFamily="66" charset="-78"/>
                <a:cs typeface="Arabic Typesetting" pitchFamily="66" charset="-78"/>
              </a:rPr>
              <a:t>د/ محمد أحمد منصور</a:t>
            </a:r>
          </a:p>
        </p:txBody>
      </p:sp>
      <p:pic>
        <p:nvPicPr>
          <p:cNvPr id="1027" name="Picture 3" descr="C:\Users\EL WASEET\Desktop\IMG-20190413-WA001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09220" y="2362200"/>
            <a:ext cx="2133601" cy="186690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120297774"/>
      </p:ext>
    </p:extLst>
  </p:cSld>
  <p:clrMapOvr>
    <a:masterClrMapping/>
  </p:clrMapOvr>
  <mc:AlternateContent xmlns:mc="http://schemas.openxmlformats.org/markup-compatibility/2006" xmlns:p14="http://schemas.microsoft.com/office/powerpoint/2010/main">
    <mc:Choice Requires="p14">
      <p:transition spd="slow" p14:dur="2000" advTm="5636"/>
    </mc:Choice>
    <mc:Fallback xmlns="">
      <p:transition spd="slow" advTm="563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heel(1)">
                                      <p:cBhvr>
                                        <p:cTn id="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rtl="1">
              <a:lnSpc>
                <a:spcPct val="115000"/>
              </a:lnSpc>
              <a:spcAft>
                <a:spcPts val="1000"/>
              </a:spcAft>
            </a:pPr>
            <a:r>
              <a:rPr lang="ar-EG" b="1"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التحضير للاجتماعات</a:t>
            </a:r>
            <a:r>
              <a:rPr lang="en-GB" sz="3600" dirty="0" smtClean="0">
                <a:effectLst/>
                <a:latin typeface="Calibri" panose="020F0502020204030204" pitchFamily="34" charset="0"/>
                <a:ea typeface="Calibri" panose="020F0502020204030204" pitchFamily="34" charset="0"/>
                <a:cs typeface="Arial" panose="020B0604020202020204" pitchFamily="34" charset="0"/>
              </a:rPr>
              <a:t/>
            </a:r>
            <a:br>
              <a:rPr lang="en-GB" sz="3600" dirty="0" smtClean="0">
                <a:effectLst/>
                <a:latin typeface="Calibri" panose="020F0502020204030204" pitchFamily="34" charset="0"/>
                <a:ea typeface="Calibri" panose="020F0502020204030204" pitchFamily="34" charset="0"/>
                <a:cs typeface="Arial" panose="020B0604020202020204" pitchFamily="34" charset="0"/>
              </a:rPr>
            </a:br>
            <a:endParaRPr lang="en-GB" dirty="0"/>
          </a:p>
        </p:txBody>
      </p:sp>
      <p:sp>
        <p:nvSpPr>
          <p:cNvPr id="3" name="Subtitle 2"/>
          <p:cNvSpPr>
            <a:spLocks noGrp="1"/>
          </p:cNvSpPr>
          <p:nvPr>
            <p:ph type="subTitle" idx="1"/>
          </p:nvPr>
        </p:nvSpPr>
        <p:spPr/>
        <p:txBody>
          <a:bodyPr>
            <a:normAutofit fontScale="92500"/>
          </a:bodyPr>
          <a:lstStyle/>
          <a:p>
            <a:pPr algn="r" rtl="1">
              <a:lnSpc>
                <a:spcPct val="115000"/>
              </a:lnSpc>
              <a:spcAft>
                <a:spcPts val="1000"/>
              </a:spcAft>
            </a:pPr>
            <a:r>
              <a:rPr lang="ar-EG" sz="3200" dirty="0">
                <a:latin typeface="Calibri" panose="020F0502020204030204" pitchFamily="34" charset="0"/>
                <a:ea typeface="Calibri" panose="020F0502020204030204" pitchFamily="34" charset="0"/>
              </a:rPr>
              <a:t>يعتمد نجاح الاجتماع إلى حد كبير على حسن التجهيز له وعادة ما يتضمن التحضير للاجتماع ما يلي:</a:t>
            </a:r>
            <a:endParaRPr lang="en-GB" sz="3200" dirty="0" smtClean="0">
              <a:effectLst/>
              <a:latin typeface="Calibri" panose="020F0502020204030204" pitchFamily="34" charset="0"/>
              <a:ea typeface="Calibri" panose="020F050202020403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3194857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lnSpc>
                <a:spcPct val="115000"/>
              </a:lnSpc>
              <a:spcAft>
                <a:spcPts val="1000"/>
              </a:spcAft>
            </a:pPr>
            <a:r>
              <a:rPr lang="ar-EG" b="1"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أولاً: ما يعلمه منظم أو مدير الاجتماع قبل الاجتماع:</a:t>
            </a:r>
            <a:r>
              <a:rPr lang="en-GB" sz="2400" dirty="0" smtClean="0">
                <a:effectLst/>
                <a:latin typeface="Calibri" panose="020F0502020204030204" pitchFamily="34" charset="0"/>
                <a:ea typeface="Calibri" panose="020F0502020204030204" pitchFamily="34" charset="0"/>
                <a:cs typeface="Arial" panose="020B0604020202020204" pitchFamily="34" charset="0"/>
              </a:rPr>
              <a:t/>
            </a:r>
            <a:br>
              <a:rPr lang="en-GB" sz="2400" dirty="0" smtClean="0">
                <a:effectLst/>
                <a:latin typeface="Calibri" panose="020F0502020204030204" pitchFamily="34" charset="0"/>
                <a:ea typeface="Calibri" panose="020F0502020204030204" pitchFamily="34" charset="0"/>
                <a:cs typeface="Arial" panose="020B0604020202020204" pitchFamily="34" charset="0"/>
              </a:rPr>
            </a:br>
            <a:endParaRPr lang="en-GB" dirty="0"/>
          </a:p>
        </p:txBody>
      </p:sp>
      <p:sp>
        <p:nvSpPr>
          <p:cNvPr id="3" name="Content Placeholder 2"/>
          <p:cNvSpPr>
            <a:spLocks noGrp="1"/>
          </p:cNvSpPr>
          <p:nvPr>
            <p:ph sz="half" idx="1"/>
          </p:nvPr>
        </p:nvSpPr>
        <p:spPr/>
        <p:txBody>
          <a:bodyPr>
            <a:normAutofit fontScale="40000" lnSpcReduction="20000"/>
          </a:bodyPr>
          <a:lstStyle/>
          <a:p>
            <a:pPr marL="0" indent="0" algn="r" rtl="1">
              <a:lnSpc>
                <a:spcPct val="115000"/>
              </a:lnSpc>
              <a:spcAft>
                <a:spcPts val="1000"/>
              </a:spcAft>
              <a:buNone/>
            </a:pPr>
            <a:r>
              <a:rPr lang="ar-EG" sz="5900" b="1" dirty="0" smtClean="0">
                <a:solidFill>
                  <a:srgbClr val="7030A0"/>
                </a:solidFill>
                <a:latin typeface="Calibri" panose="020F0502020204030204" pitchFamily="34" charset="0"/>
                <a:ea typeface="Calibri" panose="020F0502020204030204" pitchFamily="34" charset="0"/>
              </a:rPr>
              <a:t>3 </a:t>
            </a:r>
            <a:r>
              <a:rPr lang="ar-EG" sz="5900" b="1" dirty="0">
                <a:solidFill>
                  <a:srgbClr val="7030A0"/>
                </a:solidFill>
                <a:latin typeface="Calibri" panose="020F0502020204030204" pitchFamily="34" charset="0"/>
                <a:ea typeface="Calibri" panose="020F0502020204030204" pitchFamily="34" charset="0"/>
              </a:rPr>
              <a:t>ـ تحديد وقت الاجتماع: </a:t>
            </a:r>
            <a:endParaRPr lang="en-GB" sz="59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sz="4400" dirty="0">
                <a:latin typeface="Calibri" panose="020F0502020204030204" pitchFamily="34" charset="0"/>
                <a:ea typeface="Calibri" panose="020F0502020204030204" pitchFamily="34" charset="0"/>
              </a:rPr>
              <a:t>أي بداية ونهاية الاجتماع أن يكون بمقدور الأفراد الالتزام به، وأن يكون المشاركون فيه على علم بذلك مقدمًا.</a:t>
            </a:r>
            <a:endParaRPr lang="en-GB" sz="44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gn="r" rtl="1">
              <a:lnSpc>
                <a:spcPct val="115000"/>
              </a:lnSpc>
              <a:spcAft>
                <a:spcPts val="1000"/>
              </a:spcAft>
              <a:buNone/>
            </a:pPr>
            <a:r>
              <a:rPr lang="ar-EG" sz="5100" b="1" dirty="0" smtClean="0">
                <a:solidFill>
                  <a:srgbClr val="7030A0"/>
                </a:solidFill>
                <a:latin typeface="Calibri" panose="020F0502020204030204" pitchFamily="34" charset="0"/>
                <a:ea typeface="Calibri" panose="020F0502020204030204" pitchFamily="34" charset="0"/>
              </a:rPr>
              <a:t>4 </a:t>
            </a:r>
            <a:r>
              <a:rPr lang="ar-EG" sz="5100" b="1" dirty="0">
                <a:solidFill>
                  <a:srgbClr val="7030A0"/>
                </a:solidFill>
                <a:latin typeface="Calibri" panose="020F0502020204030204" pitchFamily="34" charset="0"/>
                <a:ea typeface="Calibri" panose="020F0502020204030204" pitchFamily="34" charset="0"/>
              </a:rPr>
              <a:t>ـ تحديد وتهيئة مكان عقد الاجتماع:</a:t>
            </a:r>
            <a:endParaRPr lang="en-GB" sz="51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sz="4400" dirty="0">
                <a:latin typeface="Calibri" panose="020F0502020204030204" pitchFamily="34" charset="0"/>
                <a:ea typeface="Calibri" panose="020F0502020204030204" pitchFamily="34" charset="0"/>
              </a:rPr>
              <a:t> أن يكون المكان مريح ومناسب من حيث التأكد من صلاحية قاعة الاجتماع أو مكان الاجتماع من الجو المناسب التهوية والعدد اللازم من المقاعد والأدوات المكتبية وآلات التصوير وأجهزة التسجيل وغيرها.</a:t>
            </a:r>
            <a:endParaRPr lang="en-GB" sz="4400" dirty="0" smtClean="0">
              <a:effectLst/>
              <a:latin typeface="Calibri" panose="020F0502020204030204" pitchFamily="34" charset="0"/>
              <a:ea typeface="Calibri" panose="020F0502020204030204" pitchFamily="34" charset="0"/>
              <a:cs typeface="Arial" panose="020B0604020202020204" pitchFamily="34" charset="0"/>
            </a:endParaRPr>
          </a:p>
          <a:p>
            <a:endParaRPr lang="en-GB" dirty="0"/>
          </a:p>
        </p:txBody>
      </p:sp>
      <p:sp>
        <p:nvSpPr>
          <p:cNvPr id="4" name="Content Placeholder 3"/>
          <p:cNvSpPr>
            <a:spLocks noGrp="1"/>
          </p:cNvSpPr>
          <p:nvPr>
            <p:ph sz="half" idx="2"/>
          </p:nvPr>
        </p:nvSpPr>
        <p:spPr/>
        <p:txBody>
          <a:bodyPr>
            <a:normAutofit fontScale="40000" lnSpcReduction="20000"/>
          </a:bodyPr>
          <a:lstStyle/>
          <a:p>
            <a:pPr marL="0" indent="0" algn="r" rtl="1">
              <a:lnSpc>
                <a:spcPct val="115000"/>
              </a:lnSpc>
              <a:spcAft>
                <a:spcPts val="1000"/>
              </a:spcAft>
              <a:buNone/>
            </a:pPr>
            <a:r>
              <a:rPr lang="ar-EG" sz="5900" b="1" dirty="0" smtClean="0">
                <a:solidFill>
                  <a:srgbClr val="7030A0"/>
                </a:solidFill>
                <a:latin typeface="Calibri" panose="020F0502020204030204" pitchFamily="34" charset="0"/>
                <a:ea typeface="Calibri" panose="020F0502020204030204" pitchFamily="34" charset="0"/>
              </a:rPr>
              <a:t>1 </a:t>
            </a:r>
            <a:r>
              <a:rPr lang="ar-EG" sz="5900" b="1" dirty="0">
                <a:solidFill>
                  <a:srgbClr val="7030A0"/>
                </a:solidFill>
                <a:latin typeface="Calibri" panose="020F0502020204030204" pitchFamily="34" charset="0"/>
                <a:ea typeface="Calibri" panose="020F0502020204030204" pitchFamily="34" charset="0"/>
              </a:rPr>
              <a:t>ـ تحديد الأهداف: </a:t>
            </a:r>
            <a:endParaRPr lang="en-GB" sz="34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sz="4400" dirty="0">
                <a:latin typeface="Calibri" panose="020F0502020204030204" pitchFamily="34" charset="0"/>
                <a:ea typeface="Calibri" panose="020F0502020204030204" pitchFamily="34" charset="0"/>
              </a:rPr>
              <a:t>إن يتم صياغة الأهداف قبل عقد الاجتماع وأن تكون معروفة للجميع وإن تخاطب هـذه الأهداف المشاركين بكلـمات محددة، وإن يحـتاج لكل عـضو للإسهام فيها.</a:t>
            </a:r>
            <a:endParaRPr lang="en-GB" sz="44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gn="r" rtl="1">
              <a:lnSpc>
                <a:spcPct val="115000"/>
              </a:lnSpc>
              <a:spcAft>
                <a:spcPts val="1000"/>
              </a:spcAft>
              <a:buNone/>
            </a:pPr>
            <a:r>
              <a:rPr lang="ar-EG" sz="5900" b="1" dirty="0" smtClean="0">
                <a:solidFill>
                  <a:srgbClr val="7030A0"/>
                </a:solidFill>
                <a:latin typeface="Calibri" panose="020F0502020204030204" pitchFamily="34" charset="0"/>
                <a:ea typeface="Calibri" panose="020F0502020204030204" pitchFamily="34" charset="0"/>
              </a:rPr>
              <a:t>2 </a:t>
            </a:r>
            <a:r>
              <a:rPr lang="ar-EG" sz="5900" b="1" dirty="0">
                <a:solidFill>
                  <a:srgbClr val="7030A0"/>
                </a:solidFill>
                <a:latin typeface="Calibri" panose="020F0502020204030204" pitchFamily="34" charset="0"/>
                <a:ea typeface="Calibri" panose="020F0502020204030204" pitchFamily="34" charset="0"/>
              </a:rPr>
              <a:t>ـ اختيار المشاركين: </a:t>
            </a:r>
            <a:endParaRPr lang="en-GB" sz="34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sz="4200" dirty="0">
                <a:latin typeface="Calibri" panose="020F0502020204030204" pitchFamily="34" charset="0"/>
                <a:ea typeface="Calibri" panose="020F0502020204030204" pitchFamily="34" charset="0"/>
              </a:rPr>
              <a:t>هدف الاجتماع هو الذي يحدد عدد أعضائه، على أن يراعي في اختيار الأفراد مدى الفائدة التي يحققها الاجتماع من مشاركتهم فيه، كلما كانت الاجتماعات عدد أفرادها قليل أي الاجتماعات الصغيرة يعرف الأعضاء كل منهج الآخر تصبح هذه الاجتماعات أحسن إنتاجًا</a:t>
            </a:r>
            <a:r>
              <a:rPr lang="ar-EG" sz="4200" dirty="0" smtClean="0">
                <a:latin typeface="Calibri" panose="020F0502020204030204" pitchFamily="34" charset="0"/>
                <a:ea typeface="Calibri" panose="020F0502020204030204" pitchFamily="34" charset="0"/>
              </a:rPr>
              <a:t>.</a:t>
            </a:r>
            <a:endParaRPr lang="en-GB" sz="4200" dirty="0" smtClean="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29200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
            <a:ext cx="9144000" cy="5131148"/>
          </a:xfrm>
          <a:prstGeom prst="rect">
            <a:avLst/>
          </a:prstGeom>
        </p:spPr>
        <p:txBody>
          <a:bodyPr wrap="square">
            <a:spAutoFit/>
          </a:bodyPr>
          <a:lstStyle/>
          <a:p>
            <a:pPr algn="r" rtl="1">
              <a:lnSpc>
                <a:spcPct val="115000"/>
              </a:lnSpc>
              <a:spcAft>
                <a:spcPts val="1000"/>
              </a:spcAft>
            </a:pPr>
            <a:r>
              <a:rPr lang="ar-EG" sz="2000" b="1" dirty="0">
                <a:solidFill>
                  <a:srgbClr val="7030A0"/>
                </a:solidFill>
                <a:ea typeface="Calibri" panose="020F0502020204030204" pitchFamily="34" charset="0"/>
              </a:rPr>
              <a:t>5 ـ إعداد جدول الأعمال:</a:t>
            </a:r>
            <a:endParaRPr lang="en-GB" sz="12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dirty="0">
                <a:solidFill>
                  <a:prstClr val="black"/>
                </a:solidFill>
                <a:ea typeface="Calibri" panose="020F0502020204030204" pitchFamily="34" charset="0"/>
              </a:rPr>
              <a:t>يوضح ويبين الموضوعات التي يتوجب تغطيتها لتحقيق أهداف الاجتماع، وتحدد بنود جدول الأعمال الأفراد المتوقع مشاركتهم في الاجتماع.</a:t>
            </a:r>
            <a:endParaRPr lang="en-GB" sz="12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dirty="0">
                <a:solidFill>
                  <a:prstClr val="black"/>
                </a:solidFill>
                <a:ea typeface="Calibri" panose="020F0502020204030204" pitchFamily="34" charset="0"/>
              </a:rPr>
              <a:t> </a:t>
            </a:r>
            <a:endParaRPr lang="en-GB" sz="12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2000" b="1" dirty="0">
                <a:solidFill>
                  <a:srgbClr val="7030A0"/>
                </a:solidFill>
                <a:ea typeface="Calibri" panose="020F0502020204030204" pitchFamily="34" charset="0"/>
              </a:rPr>
              <a:t>6 ـ إعداد الدعوة للاجتماع وإرسالها:</a:t>
            </a:r>
            <a:endParaRPr lang="en-GB" sz="12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dirty="0">
                <a:solidFill>
                  <a:prstClr val="black"/>
                </a:solidFill>
                <a:ea typeface="Calibri" panose="020F0502020204030204" pitchFamily="34" charset="0"/>
              </a:rPr>
              <a:t> بعد أن يستقر الرأي على موعد الاجتماع ومكانه وأهدافه تعد بطاقة الدعوة للأعضاء ويتم إرسالها قبل بدء الاجتماع بوقت كاف وتحديد أسماء المشاركين فيه.</a:t>
            </a:r>
            <a:endParaRPr lang="en-GB" sz="12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2000" b="1" dirty="0">
                <a:solidFill>
                  <a:srgbClr val="7030A0"/>
                </a:solidFill>
                <a:ea typeface="Calibri" panose="020F0502020204030204" pitchFamily="34" charset="0"/>
              </a:rPr>
              <a:t>7 ـ إعداد محضر الاجتماع:</a:t>
            </a:r>
            <a:endParaRPr lang="en-GB" sz="12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dirty="0">
                <a:solidFill>
                  <a:prstClr val="black"/>
                </a:solidFill>
                <a:ea typeface="Calibri" panose="020F0502020204030204" pitchFamily="34" charset="0"/>
              </a:rPr>
              <a:t>عند نهاية الاجتماع لابد أن يقدم محضر أو ملخص يسجل فيه كل ما دار من مناقشات وموضوعات وقرارات وتوزيع المهام التي أسفرت عن الاجتماع ووقت انجازه والأشخاص الذين يتم توزيع العمل عليهم.</a:t>
            </a:r>
            <a:endParaRPr lang="en-GB" sz="12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2400" dirty="0">
                <a:solidFill>
                  <a:srgbClr val="0070C0"/>
                </a:solidFill>
                <a:ea typeface="Calibri" panose="020F0502020204030204" pitchFamily="34" charset="0"/>
              </a:rPr>
              <a:t>ولابد من تحديد الاجتماع القادم قبل انفضاض الجلسة ثم يطبع ويوزع على الأعضاء بعد أيام من عقد الاجتماع.</a:t>
            </a:r>
            <a:endParaRPr lang="en-GB" sz="1600" dirty="0">
              <a:solidFill>
                <a:prstClr val="black"/>
              </a:solidFill>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458435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lnSpc>
                <a:spcPct val="115000"/>
              </a:lnSpc>
              <a:spcAft>
                <a:spcPts val="1000"/>
              </a:spcAft>
            </a:pPr>
            <a:r>
              <a:rPr lang="ar-EG" b="1"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ثانيًا: ما يعمله المدير أو المنظم للاجتماع أثناء الاجتماع:</a:t>
            </a:r>
            <a:r>
              <a:rPr lang="en-GB" sz="2400" dirty="0" smtClean="0">
                <a:effectLst/>
                <a:latin typeface="Calibri" panose="020F0502020204030204" pitchFamily="34" charset="0"/>
                <a:ea typeface="Calibri" panose="020F0502020204030204" pitchFamily="34" charset="0"/>
                <a:cs typeface="Arial" panose="020B0604020202020204" pitchFamily="34" charset="0"/>
              </a:rPr>
              <a:t/>
            </a:r>
            <a:br>
              <a:rPr lang="en-GB" sz="2400" dirty="0" smtClean="0">
                <a:effectLst/>
                <a:latin typeface="Calibri" panose="020F0502020204030204" pitchFamily="34" charset="0"/>
                <a:ea typeface="Calibri" panose="020F0502020204030204" pitchFamily="34" charset="0"/>
                <a:cs typeface="Arial" panose="020B0604020202020204" pitchFamily="34" charset="0"/>
              </a:rPr>
            </a:br>
            <a:endParaRPr lang="en-GB" dirty="0"/>
          </a:p>
        </p:txBody>
      </p:sp>
      <p:sp>
        <p:nvSpPr>
          <p:cNvPr id="3" name="Content Placeholder 2"/>
          <p:cNvSpPr>
            <a:spLocks noGrp="1"/>
          </p:cNvSpPr>
          <p:nvPr>
            <p:ph idx="1"/>
          </p:nvPr>
        </p:nvSpPr>
        <p:spPr/>
        <p:txBody>
          <a:bodyPr>
            <a:normAutofit fontScale="77500" lnSpcReduction="20000"/>
          </a:bodyPr>
          <a:lstStyle/>
          <a:p>
            <a:pPr marL="0" indent="0" algn="r" rtl="1">
              <a:lnSpc>
                <a:spcPct val="115000"/>
              </a:lnSpc>
              <a:spcAft>
                <a:spcPts val="1000"/>
              </a:spcAft>
              <a:buNone/>
            </a:pPr>
            <a:r>
              <a:rPr lang="ar-EG" dirty="0">
                <a:latin typeface="Calibri" panose="020F0502020204030204" pitchFamily="34" charset="0"/>
                <a:ea typeface="Calibri" panose="020F0502020204030204" pitchFamily="34" charset="0"/>
              </a:rPr>
              <a:t>1</a:t>
            </a:r>
            <a:r>
              <a:rPr lang="ar-EG" dirty="0" smtClean="0">
                <a:latin typeface="Calibri" panose="020F0502020204030204" pitchFamily="34" charset="0"/>
                <a:ea typeface="Calibri" panose="020F0502020204030204" pitchFamily="34" charset="0"/>
              </a:rPr>
              <a:t>ـ </a:t>
            </a:r>
            <a:r>
              <a:rPr lang="ar-EG" dirty="0">
                <a:latin typeface="Calibri" panose="020F0502020204030204" pitchFamily="34" charset="0"/>
                <a:ea typeface="Calibri" panose="020F0502020204030204" pitchFamily="34" charset="0"/>
              </a:rPr>
              <a:t>حدد زمنًا للتعبير عن وجهة نظر كل عضو يرغب في ذلك.</a:t>
            </a:r>
            <a:endParaRPr lang="en-GB"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gn="r" rtl="1">
              <a:lnSpc>
                <a:spcPct val="115000"/>
              </a:lnSpc>
              <a:spcAft>
                <a:spcPts val="1000"/>
              </a:spcAft>
              <a:buNone/>
            </a:pPr>
            <a:r>
              <a:rPr lang="ar-EG" dirty="0" smtClean="0">
                <a:latin typeface="Calibri" panose="020F0502020204030204" pitchFamily="34" charset="0"/>
                <a:ea typeface="Calibri" panose="020F0502020204030204" pitchFamily="34" charset="0"/>
              </a:rPr>
              <a:t>2 </a:t>
            </a:r>
            <a:r>
              <a:rPr lang="ar-EG" dirty="0">
                <a:latin typeface="Calibri" panose="020F0502020204030204" pitchFamily="34" charset="0"/>
                <a:ea typeface="Calibri" panose="020F0502020204030204" pitchFamily="34" charset="0"/>
              </a:rPr>
              <a:t>ـ لا تنقد الأعضاء نقدًا ذاتيًا.</a:t>
            </a:r>
            <a:endParaRPr lang="en-GB"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gn="r" rtl="1">
              <a:lnSpc>
                <a:spcPct val="115000"/>
              </a:lnSpc>
              <a:spcAft>
                <a:spcPts val="1000"/>
              </a:spcAft>
              <a:buNone/>
            </a:pPr>
            <a:r>
              <a:rPr lang="ar-EG" dirty="0" smtClean="0">
                <a:latin typeface="Calibri" panose="020F0502020204030204" pitchFamily="34" charset="0"/>
                <a:ea typeface="Calibri" panose="020F0502020204030204" pitchFamily="34" charset="0"/>
              </a:rPr>
              <a:t>3 </a:t>
            </a:r>
            <a:r>
              <a:rPr lang="ar-EG" dirty="0">
                <a:latin typeface="Calibri" panose="020F0502020204030204" pitchFamily="34" charset="0"/>
                <a:ea typeface="Calibri" panose="020F0502020204030204" pitchFamily="34" charset="0"/>
              </a:rPr>
              <a:t>ـ احترام الرأي المخالف لأي عضو.</a:t>
            </a:r>
            <a:endParaRPr lang="en-GB"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gn="r" rtl="1">
              <a:lnSpc>
                <a:spcPct val="115000"/>
              </a:lnSpc>
              <a:spcAft>
                <a:spcPts val="1000"/>
              </a:spcAft>
              <a:buNone/>
            </a:pPr>
            <a:r>
              <a:rPr lang="ar-EG" dirty="0" smtClean="0">
                <a:latin typeface="Calibri" panose="020F0502020204030204" pitchFamily="34" charset="0"/>
                <a:ea typeface="Calibri" panose="020F0502020204030204" pitchFamily="34" charset="0"/>
              </a:rPr>
              <a:t>4 </a:t>
            </a:r>
            <a:r>
              <a:rPr lang="ar-EG" dirty="0">
                <a:latin typeface="Calibri" panose="020F0502020204030204" pitchFamily="34" charset="0"/>
                <a:ea typeface="Calibri" panose="020F0502020204030204" pitchFamily="34" charset="0"/>
              </a:rPr>
              <a:t>ـ امنح نقد الأعضاء بعضهم لبعض أو تجريح بعضهم بعضًا.</a:t>
            </a:r>
            <a:endParaRPr lang="en-GB"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gn="r" rtl="1">
              <a:lnSpc>
                <a:spcPct val="115000"/>
              </a:lnSpc>
              <a:spcAft>
                <a:spcPts val="1000"/>
              </a:spcAft>
              <a:buNone/>
            </a:pPr>
            <a:r>
              <a:rPr lang="ar-EG" dirty="0" smtClean="0">
                <a:latin typeface="Calibri" panose="020F0502020204030204" pitchFamily="34" charset="0"/>
                <a:ea typeface="Calibri" panose="020F0502020204030204" pitchFamily="34" charset="0"/>
              </a:rPr>
              <a:t>5 </a:t>
            </a:r>
            <a:r>
              <a:rPr lang="ar-EG" dirty="0">
                <a:latin typeface="Calibri" panose="020F0502020204030204" pitchFamily="34" charset="0"/>
                <a:ea typeface="Calibri" panose="020F0502020204030204" pitchFamily="34" charset="0"/>
              </a:rPr>
              <a:t>ـ كلف مقررًا للاجتماع يقوم بتسجيل الأفكار والمقترحات الجيدة والمداخلات.</a:t>
            </a:r>
            <a:endParaRPr lang="en-GB"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gn="r" rtl="1">
              <a:lnSpc>
                <a:spcPct val="115000"/>
              </a:lnSpc>
              <a:spcAft>
                <a:spcPts val="1000"/>
              </a:spcAft>
              <a:buNone/>
            </a:pPr>
            <a:r>
              <a:rPr lang="ar-EG" dirty="0">
                <a:latin typeface="Calibri" panose="020F0502020204030204" pitchFamily="34" charset="0"/>
                <a:ea typeface="Calibri" panose="020F0502020204030204" pitchFamily="34" charset="0"/>
              </a:rPr>
              <a:t>6 ـ لا تصوت على أي قرار إلا في حالة التساوي وبعد الانتهاء من تصويت جميع الأعضاء.</a:t>
            </a:r>
            <a:endParaRPr lang="en-GB"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gn="r" rtl="1">
              <a:lnSpc>
                <a:spcPct val="115000"/>
              </a:lnSpc>
              <a:spcAft>
                <a:spcPts val="1000"/>
              </a:spcAft>
              <a:buNone/>
            </a:pPr>
            <a:r>
              <a:rPr lang="ar-EG" dirty="0">
                <a:latin typeface="Calibri" panose="020F0502020204030204" pitchFamily="34" charset="0"/>
                <a:ea typeface="Calibri" panose="020F0502020204030204" pitchFamily="34" charset="0"/>
              </a:rPr>
              <a:t>7 ـ احرص على زمن الاجتماع ووزعه على ما تضمنه جدول الأعمال.</a:t>
            </a:r>
            <a:endParaRPr lang="en-GB" sz="1800" dirty="0" smtClean="0">
              <a:effectLst/>
              <a:latin typeface="Calibri" panose="020F0502020204030204" pitchFamily="34" charset="0"/>
              <a:ea typeface="Calibri" panose="020F050202020403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10228940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1"/>
            <a:ext cx="9144000" cy="6511526"/>
          </a:xfrm>
          <a:prstGeom prst="rect">
            <a:avLst/>
          </a:prstGeom>
        </p:spPr>
        <p:txBody>
          <a:bodyPr wrap="square">
            <a:spAutoFit/>
          </a:bodyPr>
          <a:lstStyle/>
          <a:p>
            <a:pPr algn="r" rtl="1">
              <a:lnSpc>
                <a:spcPct val="115000"/>
              </a:lnSpc>
              <a:spcAft>
                <a:spcPts val="1000"/>
              </a:spcAft>
            </a:pPr>
            <a:r>
              <a:rPr lang="ar-EG" sz="2400" dirty="0">
                <a:solidFill>
                  <a:prstClr val="black"/>
                </a:solidFill>
                <a:ea typeface="Calibri" panose="020F0502020204030204" pitchFamily="34" charset="0"/>
              </a:rPr>
              <a:t>8 ـ لا تتشاغل أثناء طرح الأعضاء لأفكارهم.</a:t>
            </a:r>
            <a:endParaRPr lang="en-GB" sz="24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2400" dirty="0">
                <a:solidFill>
                  <a:prstClr val="black"/>
                </a:solidFill>
                <a:ea typeface="Calibri" panose="020F0502020204030204" pitchFamily="34" charset="0"/>
              </a:rPr>
              <a:t>9 ـ اطلب رأي العضو الذي لا يشارك.</a:t>
            </a:r>
            <a:endParaRPr lang="en-GB" sz="24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2400" dirty="0">
                <a:solidFill>
                  <a:prstClr val="black"/>
                </a:solidFill>
                <a:ea typeface="Calibri" panose="020F0502020204030204" pitchFamily="34" charset="0"/>
              </a:rPr>
              <a:t>10 ـ احرص على أن تكون القرارات جميعها مما يمكن تطبيقها وفق الإمكانات المادية والبشرية وأن تلبي احتياجات المدرسة ومنسوبيها.</a:t>
            </a:r>
            <a:endParaRPr lang="en-GB" sz="24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2400" dirty="0">
                <a:solidFill>
                  <a:prstClr val="black"/>
                </a:solidFill>
                <a:ea typeface="Calibri" panose="020F0502020204030204" pitchFamily="34" charset="0"/>
              </a:rPr>
              <a:t>11 ـ أجل الاجتماع الذي لم يحضره نصف الأعضاء للتصويت عليه حتى لا يتعرض القرار إلى الإلغاء.</a:t>
            </a:r>
            <a:endParaRPr lang="en-GB" sz="24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2400" dirty="0">
                <a:solidFill>
                  <a:prstClr val="black"/>
                </a:solidFill>
                <a:ea typeface="Calibri" panose="020F0502020204030204" pitchFamily="34" charset="0"/>
              </a:rPr>
              <a:t>12 ـ اطرح الموضـوع للنقاش ثم اترك فرصة كافية لإبداء الآراء ثم يطرح القرار للتصويت فيه.</a:t>
            </a:r>
            <a:endParaRPr lang="en-GB" sz="24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2400" dirty="0">
                <a:solidFill>
                  <a:prstClr val="black"/>
                </a:solidFill>
                <a:ea typeface="Calibri" panose="020F0502020204030204" pitchFamily="34" charset="0"/>
              </a:rPr>
              <a:t>13 ـ لخص الآراء والأفكار والمناقشات من وقت لآخر.</a:t>
            </a:r>
            <a:endParaRPr lang="en-GB" sz="24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2400" dirty="0">
                <a:solidFill>
                  <a:prstClr val="black"/>
                </a:solidFill>
                <a:ea typeface="Calibri" panose="020F0502020204030204" pitchFamily="34" charset="0"/>
              </a:rPr>
              <a:t>14 ـ امنح تداخل المناقشات وأهداف بعض الأعضاء إلى المناقشات الجانبية أو الحديثة في موضوعات خارجة عن موضوع الاجتماع.</a:t>
            </a:r>
            <a:endParaRPr lang="en-GB" sz="24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2400" dirty="0">
                <a:solidFill>
                  <a:prstClr val="black"/>
                </a:solidFill>
                <a:ea typeface="Calibri" panose="020F0502020204030204" pitchFamily="34" charset="0"/>
              </a:rPr>
              <a:t>15 ـ حول المواضيع التي تحتاج إلى دراسة مستفيضة إلى لجنة فرعية واعرض ما توصلت إليه في اجتماع قادم.</a:t>
            </a:r>
            <a:endParaRPr lang="en-GB" sz="2400" dirty="0">
              <a:solidFill>
                <a:prstClr val="black"/>
              </a:solidFill>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213668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9144000" cy="6016006"/>
          </a:xfrm>
          <a:prstGeom prst="rect">
            <a:avLst/>
          </a:prstGeom>
        </p:spPr>
        <p:txBody>
          <a:bodyPr wrap="square">
            <a:spAutoFit/>
          </a:bodyPr>
          <a:lstStyle/>
          <a:p>
            <a:pPr algn="ctr" rtl="1">
              <a:lnSpc>
                <a:spcPct val="115000"/>
              </a:lnSpc>
              <a:spcAft>
                <a:spcPts val="1000"/>
              </a:spcAft>
            </a:pPr>
            <a:r>
              <a:rPr lang="ar-EG" sz="3200" b="1" dirty="0">
                <a:solidFill>
                  <a:srgbClr val="FF0000"/>
                </a:solidFill>
                <a:ea typeface="Calibri" panose="020F0502020204030204" pitchFamily="34" charset="0"/>
              </a:rPr>
              <a:t>ثالثًا: ما يعمله المدير أو المنظم للاجتماع بعد الاجتماع:</a:t>
            </a:r>
            <a:endParaRPr lang="en-GB" sz="16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2800" dirty="0">
                <a:solidFill>
                  <a:prstClr val="black"/>
                </a:solidFill>
                <a:ea typeface="Calibri" panose="020F0502020204030204" pitchFamily="34" charset="0"/>
              </a:rPr>
              <a:t>1 ـ اطلع على محضر الاجتماع.</a:t>
            </a:r>
            <a:endParaRPr lang="en-GB"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2800" dirty="0">
                <a:solidFill>
                  <a:prstClr val="black"/>
                </a:solidFill>
                <a:ea typeface="Calibri" panose="020F0502020204030204" pitchFamily="34" charset="0"/>
              </a:rPr>
              <a:t>2 ـ أحذف الإضافات التي أضيفت على المحضر بدون علم الأعضاء إن وجدت.</a:t>
            </a:r>
            <a:endParaRPr lang="en-GB"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2800" dirty="0">
                <a:solidFill>
                  <a:prstClr val="black"/>
                </a:solidFill>
                <a:ea typeface="Calibri" panose="020F0502020204030204" pitchFamily="34" charset="0"/>
              </a:rPr>
              <a:t>3 ـ عدل صياغة القرارات التي تم التوصل إليها في المجلس إذا اقتضى الأمر ذلك لتكون جيدة ومختصرة ومفيدة.</a:t>
            </a:r>
            <a:endParaRPr lang="en-GB"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2800" dirty="0">
                <a:solidFill>
                  <a:prstClr val="black"/>
                </a:solidFill>
                <a:ea typeface="Calibri" panose="020F0502020204030204" pitchFamily="34" charset="0"/>
              </a:rPr>
              <a:t>4 ـ اكتب المحضر بوضوح.</a:t>
            </a:r>
            <a:endParaRPr lang="en-GB"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2800" dirty="0">
                <a:solidFill>
                  <a:prstClr val="black"/>
                </a:solidFill>
                <a:ea typeface="Calibri" panose="020F0502020204030204" pitchFamily="34" charset="0"/>
              </a:rPr>
              <a:t>5 ـ اطلب توقيع الأعضاء أسفل المحضر.</a:t>
            </a:r>
            <a:endParaRPr lang="en-GB"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2800" dirty="0">
                <a:solidFill>
                  <a:prstClr val="black"/>
                </a:solidFill>
                <a:ea typeface="Calibri" panose="020F0502020204030204" pitchFamily="34" charset="0"/>
              </a:rPr>
              <a:t>6 ـ شكل لجنة لمتابعة تنفيذ قرارات الاجتماع.</a:t>
            </a:r>
            <a:endParaRPr lang="en-GB"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2800" dirty="0">
                <a:solidFill>
                  <a:prstClr val="black"/>
                </a:solidFill>
                <a:ea typeface="Calibri" panose="020F0502020204030204" pitchFamily="34" charset="0"/>
              </a:rPr>
              <a:t>7 ـ اعلم أن رأي الأعضاء مجتمعين هو الرأي الأصح وإن كنت مخالفًا له قبل إقراره.</a:t>
            </a:r>
            <a:endParaRPr lang="en-GB" dirty="0">
              <a:solidFill>
                <a:prstClr val="black"/>
              </a:solidFill>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7770483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6"/>
</p:tagLst>
</file>

<file path=ppt/tags/tag2.xml><?xml version="1.0" encoding="utf-8"?>
<p:tagLst xmlns:a="http://schemas.openxmlformats.org/drawingml/2006/main" xmlns:r="http://schemas.openxmlformats.org/officeDocument/2006/relationships" xmlns:p="http://schemas.openxmlformats.org/presentationml/2006/main">
  <p:tag name="TIMING" val="|0"/>
</p:tagLst>
</file>

<file path=ppt/tags/tag3.xml><?xml version="1.0" encoding="utf-8"?>
<p:tagLst xmlns:a="http://schemas.openxmlformats.org/drawingml/2006/main" xmlns:r="http://schemas.openxmlformats.org/officeDocument/2006/relationships" xmlns:p="http://schemas.openxmlformats.org/presentationml/2006/main">
  <p:tag name="TIMING" val="|0|1.9"/>
</p:tagLst>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3.xml><?xml version="1.0" encoding="utf-8"?>
<a:theme xmlns:a="http://schemas.openxmlformats.org/drawingml/2006/main" name="1_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4.xml><?xml version="1.0" encoding="utf-8"?>
<a:theme xmlns:a="http://schemas.openxmlformats.org/drawingml/2006/main" name="2_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5.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6.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TotalTime>
  <Words>1707</Words>
  <Application>Microsoft Office PowerPoint</Application>
  <PresentationFormat>On-screen Show (4:3)</PresentationFormat>
  <Paragraphs>113</Paragraphs>
  <Slides>21</Slides>
  <Notes>0</Notes>
  <HiddenSlides>0</HiddenSlides>
  <MMClips>0</MMClips>
  <ScaleCrop>false</ScaleCrop>
  <HeadingPairs>
    <vt:vector size="4" baseType="variant">
      <vt:variant>
        <vt:lpstr>Theme</vt:lpstr>
      </vt:variant>
      <vt:variant>
        <vt:i4>6</vt:i4>
      </vt:variant>
      <vt:variant>
        <vt:lpstr>Slide Titles</vt:lpstr>
      </vt:variant>
      <vt:variant>
        <vt:i4>21</vt:i4>
      </vt:variant>
    </vt:vector>
  </HeadingPairs>
  <TitlesOfParts>
    <vt:vector size="27" baseType="lpstr">
      <vt:lpstr>Office Theme</vt:lpstr>
      <vt:lpstr>Adjacency</vt:lpstr>
      <vt:lpstr>1_Adjacency</vt:lpstr>
      <vt:lpstr>2_Adjacency</vt:lpstr>
      <vt:lpstr>1_Office Theme</vt:lpstr>
      <vt:lpstr>Trek</vt:lpstr>
      <vt:lpstr>         جامعة بنها كلية التربية الرياضية للبنين </vt:lpstr>
      <vt:lpstr>قسم الإدارة الرياضية والترويح الفرقة الرابعة-  مقرر  الأسس العلمية للإدارة الرياضية 2</vt:lpstr>
      <vt:lpstr>تحت إشراف</vt:lpstr>
      <vt:lpstr>التحضير للاجتماعات </vt:lpstr>
      <vt:lpstr>أولاً: ما يعلمه منظم أو مدير الاجتماع قبل الاجتماع: </vt:lpstr>
      <vt:lpstr>PowerPoint Presentation</vt:lpstr>
      <vt:lpstr>ثانيًا: ما يعمله المدير أو المنظم للاجتماع أثناء الاجتماع: </vt:lpstr>
      <vt:lpstr>PowerPoint Presentation</vt:lpstr>
      <vt:lpstr>PowerPoint Presentation</vt:lpstr>
      <vt:lpstr>تنفيذ اللقاءات (الإجتماعات): </vt:lpstr>
      <vt:lpstr>PowerPoint Presentation</vt:lpstr>
      <vt:lpstr>تراعى الأمور التالية بدقة وإيجابية أثناء إنعقاد الإجتماع: </vt:lpstr>
      <vt:lpstr>PowerPoint Presentation</vt:lpstr>
      <vt:lpstr>ضوابط نجاح الإجتماعات: </vt:lpstr>
      <vt:lpstr>استراتيجيات التهيؤ للاجتماع </vt:lpstr>
      <vt:lpstr>PowerPoint Presentation</vt:lpstr>
      <vt:lpstr>نصائح تجنبك الوقوع في الاخطاءخلال الاجتماعات </vt:lpstr>
      <vt:lpstr>PowerPoint Presentation</vt:lpstr>
      <vt:lpstr>PowerPoint Presentation</vt:lpstr>
      <vt:lpstr>اخطاء الاجتماعات القاتله </vt:lpstr>
      <vt:lpstr>النهاية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جامعة بنها كلية التربية الرياضية للبنين</dc:title>
  <dc:creator>EL WASEET</dc:creator>
  <cp:lastModifiedBy>pc</cp:lastModifiedBy>
  <cp:revision>10</cp:revision>
  <dcterms:created xsi:type="dcterms:W3CDTF">2006-08-16T00:00:00Z</dcterms:created>
  <dcterms:modified xsi:type="dcterms:W3CDTF">2020-03-31T07:29:08Z</dcterms:modified>
</cp:coreProperties>
</file>