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238" autoAdjust="0"/>
  </p:normalViewPr>
  <p:slideViewPr>
    <p:cSldViewPr>
      <p:cViewPr varScale="1">
        <p:scale>
          <a:sx n="74" d="100"/>
          <a:sy n="74" d="100"/>
        </p:scale>
        <p:origin x="-126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6"/>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3607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5141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39750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6338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57958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07854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31335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2"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4099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2802438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298991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282182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6"/>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021811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467520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669538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9425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531715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10840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006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2"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036407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22643365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71016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728794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6"/>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934023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969699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0811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2423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5192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98892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83145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2"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6858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18975892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526938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432564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0983883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6045573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3846513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743465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46955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6821924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296637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5252496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171350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5194515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9508718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078" indent="0" algn="ctr">
              <a:buNone/>
            </a:lvl2pPr>
            <a:lvl3pPr marL="914157" indent="0" algn="ctr">
              <a:buNone/>
            </a:lvl3pPr>
            <a:lvl4pPr marL="1371234" indent="0" algn="ctr">
              <a:buNone/>
            </a:lvl4pPr>
            <a:lvl5pPr marL="1828312" indent="0" algn="ctr">
              <a:buNone/>
            </a:lvl5pPr>
            <a:lvl6pPr marL="2285391" indent="0" algn="ctr">
              <a:buNone/>
            </a:lvl6pPr>
            <a:lvl7pPr marL="2742469" indent="0" algn="ctr">
              <a:buNone/>
            </a:lvl7pPr>
            <a:lvl8pPr marL="3199548" indent="0" algn="ctr">
              <a:buNone/>
            </a:lvl8pPr>
            <a:lvl9pPr marL="3656626"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 name="Footer Placeholder 1"/>
          <p:cNvSpPr>
            <a:spLocks noGrp="1"/>
          </p:cNvSpPr>
          <p:nvPr>
            <p:ph type="ftr" sz="quarter" idx="11"/>
          </p:nvPr>
        </p:nvSpPr>
        <p:spPr/>
        <p:txBody>
          <a:bodyPr/>
          <a:lstStyle/>
          <a:p>
            <a:endParaRPr lang="en-US">
              <a:solidFill>
                <a:srgbClr val="F0A22E">
                  <a:shade val="75000"/>
                </a:srgbClr>
              </a:solidFill>
            </a:endParaRPr>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775278939"/>
      </p:ext>
    </p:extLst>
  </p:cSld>
  <p:clrMapOvr>
    <a:masterClrMapping/>
  </p:clrMapOvr>
  <p:transition>
    <p:dissolv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9" name="Footer Placeholder 18"/>
          <p:cNvSpPr>
            <a:spLocks noGrp="1"/>
          </p:cNvSpPr>
          <p:nvPr>
            <p:ph type="ftr" sz="quarter" idx="11"/>
          </p:nvPr>
        </p:nvSpPr>
        <p:spPr>
          <a:xfrm>
            <a:off x="3581403" y="76200"/>
            <a:ext cx="2895600" cy="288925"/>
          </a:xfrm>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189334105"/>
      </p:ext>
    </p:extLst>
  </p:cSld>
  <p:clrMapOvr>
    <a:masterClrMapping/>
  </p:clrMapOvr>
  <p:transition>
    <p:dissolv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5"/>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white"/>
              </a:solidFill>
              <a:cs typeface="Arial" charset="0"/>
            </a:endParaRPr>
          </a:p>
        </p:txBody>
      </p:sp>
      <p:sp>
        <p:nvSpPr>
          <p:cNvPr id="6" name="Text Placeholder 5"/>
          <p:cNvSpPr>
            <a:spLocks noGrp="1"/>
          </p:cNvSpPr>
          <p:nvPr>
            <p:ph type="body" idx="1"/>
          </p:nvPr>
        </p:nvSpPr>
        <p:spPr>
          <a:xfrm>
            <a:off x="381000" y="1676403"/>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1" name="Footer Placeholder 10"/>
          <p:cNvSpPr>
            <a:spLocks noGrp="1"/>
          </p:cNvSpPr>
          <p:nvPr>
            <p:ph type="ftr" sz="quarter" idx="11"/>
          </p:nvPr>
        </p:nvSpPr>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8" name="Title 7"/>
          <p:cNvSpPr>
            <a:spLocks noGrp="1"/>
          </p:cNvSpPr>
          <p:nvPr>
            <p:ph type="title"/>
          </p:nvPr>
        </p:nvSpPr>
        <p:spPr>
          <a:xfrm>
            <a:off x="180475" y="2947088"/>
            <a:ext cx="86868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234324960"/>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2"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0" name="Footer Placeholder 9"/>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529275576"/>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8"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40"/>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40"/>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a:xfrm>
            <a:off x="8229601" y="6477000"/>
            <a:ext cx="762000"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Tree>
    <p:extLst>
      <p:ext uri="{BB962C8B-B14F-4D97-AF65-F5344CB8AC3E}">
        <p14:creationId xmlns:p14="http://schemas.microsoft.com/office/powerpoint/2010/main" val="1810338934"/>
      </p:ext>
    </p:extLst>
  </p:cSld>
  <p:clrMapOvr>
    <a:masterClrMapping/>
  </p:clrMapOvr>
  <p:transition>
    <p:dissolv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1" name="Footer Placeholder 20"/>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699291767"/>
      </p:ext>
    </p:extLst>
  </p:cSld>
  <p:clrMapOvr>
    <a:masterClrMapping/>
  </p:clrMapOvr>
  <p:transition>
    <p:dissolv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4" name="Footer Placeholder 23"/>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974393747"/>
      </p:ext>
    </p:extLst>
  </p:cSld>
  <p:clrMapOvr>
    <a:masterClrMapping/>
  </p:clrMapOvr>
  <p:transition>
    <p:dissolv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2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3"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9" name="Footer Placeholder 28"/>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238484864"/>
      </p:ext>
    </p:extLst>
  </p:cSld>
  <p:clrMapOvr>
    <a:masterClrMapping/>
  </p:clrMapOvr>
  <p:transition>
    <p:dissolv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699"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2415132454"/>
      </p:ext>
    </p:extLst>
  </p:cSld>
  <p:clrMapOvr>
    <a:masterClrMapping/>
  </p:clrMapOvr>
  <p:transition>
    <p:dissolv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991152095"/>
      </p:ext>
    </p:extLst>
  </p:cSld>
  <p:clrMapOvr>
    <a:masterClrMapping/>
  </p:clrMapOvr>
  <p:transition>
    <p:dissolv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1" y="549279"/>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634748625"/>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4.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31-Mar-20</a:t>
            </a:fld>
            <a:endParaRPr lang="en-US"/>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3"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4"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1706221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3"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4"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32658745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3"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4"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15995646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1C086-D20A-418A-ADD4-E6B49A0A31E5}" type="datetimeFigureOut">
              <a:rPr lang="en-GB" smtClean="0">
                <a:solidFill>
                  <a:prstClr val="black">
                    <a:tint val="75000"/>
                  </a:prstClr>
                </a:solidFill>
              </a:rPr>
              <a:pPr/>
              <a:t>31/03/2020</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E5D189-6727-489A-8490-2CC01AB8AA1A}"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6971266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8" name="Text Placeholder 7"/>
          <p:cNvSpPr>
            <a:spLocks noGrp="1"/>
          </p:cNvSpPr>
          <p:nvPr>
            <p:ph type="body" idx="1"/>
          </p:nvPr>
        </p:nvSpPr>
        <p:spPr>
          <a:xfrm>
            <a:off x="304800" y="1554165"/>
            <a:ext cx="8686800" cy="4525963"/>
          </a:xfrm>
          <a:prstGeom prst="rect">
            <a:avLst/>
          </a:prstGeom>
        </p:spPr>
        <p:txBody>
          <a:bodyPr vert="horz" lIns="91415" tIns="45708" rIns="91415" bIns="45708">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2" y="76200"/>
            <a:ext cx="2514600" cy="288925"/>
          </a:xfrm>
          <a:prstGeom prst="rect">
            <a:avLst/>
          </a:prstGeom>
        </p:spPr>
        <p:txBody>
          <a:bodyPr vert="horz" lIns="91415" tIns="45708" rIns="91415" bIns="45708"/>
          <a:lstStyle>
            <a:lvl1pPr algn="l" eaLnBrk="1" latinLnBrk="0" hangingPunct="1">
              <a:defRPr kumimoji="0" sz="1200">
                <a:solidFill>
                  <a:schemeClr val="accent1">
                    <a:shade val="75000"/>
                  </a:schemeClr>
                </a:solidFill>
              </a:defRPr>
            </a:lvl1pPr>
          </a:lstStyle>
          <a:p>
            <a:pPr defTabSz="801330"/>
            <a:fld id="{1D8BD707-D9CF-40AE-B4C6-C98DA3205C09}" type="datetimeFigureOut">
              <a:rPr lang="en-US" smtClean="0">
                <a:solidFill>
                  <a:srgbClr val="F0A22E">
                    <a:shade val="75000"/>
                  </a:srgbClr>
                </a:solidFill>
                <a:cs typeface="Arial" charset="0"/>
              </a:rPr>
              <a:pPr defTabSz="801330"/>
              <a:t>31-Mar-20</a:t>
            </a:fld>
            <a:endParaRPr lang="en-US">
              <a:solidFill>
                <a:srgbClr val="F0A22E">
                  <a:shade val="75000"/>
                </a:srgbClr>
              </a:solidFill>
              <a:cs typeface="Arial" charset="0"/>
            </a:endParaRPr>
          </a:p>
        </p:txBody>
      </p:sp>
      <p:sp>
        <p:nvSpPr>
          <p:cNvPr id="28" name="Footer Placeholder 27"/>
          <p:cNvSpPr>
            <a:spLocks noGrp="1"/>
          </p:cNvSpPr>
          <p:nvPr>
            <p:ph type="ftr" sz="quarter" idx="3"/>
          </p:nvPr>
        </p:nvSpPr>
        <p:spPr>
          <a:xfrm>
            <a:off x="3124203" y="76200"/>
            <a:ext cx="3352800" cy="288925"/>
          </a:xfrm>
          <a:prstGeom prst="rect">
            <a:avLst/>
          </a:prstGeom>
        </p:spPr>
        <p:txBody>
          <a:bodyPr vert="horz" lIns="91415" tIns="45708" rIns="91415" bIns="45708"/>
          <a:lstStyle>
            <a:lvl1pPr algn="r" eaLnBrk="1" latinLnBrk="0" hangingPunct="1">
              <a:defRPr kumimoji="0" sz="1200">
                <a:solidFill>
                  <a:schemeClr val="accent1">
                    <a:shade val="75000"/>
                  </a:schemeClr>
                </a:solidFill>
              </a:defRPr>
            </a:lvl1pPr>
          </a:lstStyle>
          <a:p>
            <a:pPr defTabSz="801330"/>
            <a:endParaRPr lang="en-US">
              <a:solidFill>
                <a:srgbClr val="F0A22E">
                  <a:shade val="75000"/>
                </a:srgbClr>
              </a:solidFill>
              <a:cs typeface="Arial" charset="0"/>
            </a:endParaRPr>
          </a:p>
        </p:txBody>
      </p:sp>
      <p:sp>
        <p:nvSpPr>
          <p:cNvPr id="5" name="Slide Number Placeholder 4"/>
          <p:cNvSpPr>
            <a:spLocks noGrp="1"/>
          </p:cNvSpPr>
          <p:nvPr>
            <p:ph type="sldNum" sz="quarter" idx="4"/>
          </p:nvPr>
        </p:nvSpPr>
        <p:spPr>
          <a:xfrm>
            <a:off x="8229601" y="6477000"/>
            <a:ext cx="762000" cy="244475"/>
          </a:xfrm>
          <a:prstGeom prst="rect">
            <a:avLst/>
          </a:prstGeom>
        </p:spPr>
        <p:txBody>
          <a:bodyPr vert="horz" lIns="91415" tIns="45708" rIns="91415" bIns="45708"/>
          <a:lstStyle>
            <a:lvl1pPr algn="r" eaLnBrk="1" latinLnBrk="0" hangingPunct="1">
              <a:defRPr kumimoji="0" sz="1200">
                <a:solidFill>
                  <a:schemeClr val="accent1">
                    <a:shade val="75000"/>
                  </a:schemeClr>
                </a:solidFill>
              </a:defRPr>
            </a:lvl1pPr>
          </a:lstStyle>
          <a:p>
            <a:pPr defTabSz="801330"/>
            <a:fld id="{B6F15528-21DE-4FAA-801E-634DDDAF4B2B}" type="slidenum">
              <a:rPr lang="en-US" smtClean="0">
                <a:solidFill>
                  <a:srgbClr val="F0A22E">
                    <a:shade val="75000"/>
                  </a:srgbClr>
                </a:solidFill>
                <a:cs typeface="Arial" charset="0"/>
              </a:rPr>
              <a:pPr defTabSz="801330"/>
              <a:t>‹#›</a:t>
            </a:fld>
            <a:endParaRPr lang="en-US">
              <a:solidFill>
                <a:srgbClr val="F0A22E">
                  <a:shade val="75000"/>
                </a:srgbClr>
              </a:solidFill>
              <a:cs typeface="Arial" charset="0"/>
            </a:endParaRPr>
          </a:p>
        </p:txBody>
      </p:sp>
      <p:sp>
        <p:nvSpPr>
          <p:cNvPr id="10" name="Title Placeholder 9"/>
          <p:cNvSpPr>
            <a:spLocks noGrp="1"/>
          </p:cNvSpPr>
          <p:nvPr>
            <p:ph type="title"/>
          </p:nvPr>
        </p:nvSpPr>
        <p:spPr>
          <a:xfrm>
            <a:off x="304800" y="457200"/>
            <a:ext cx="8686800" cy="838200"/>
          </a:xfrm>
          <a:prstGeom prst="rect">
            <a:avLst/>
          </a:prstGeom>
        </p:spPr>
        <p:txBody>
          <a:bodyPr vert="horz" lIns="91415" tIns="45708" rIns="91415" bIns="45708"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12" name="Straight Connector 11"/>
          <p:cNvSpPr>
            <a:spLocks noChangeShapeType="1"/>
          </p:cNvSpPr>
          <p:nvPr/>
        </p:nvSpPr>
        <p:spPr bwMode="auto">
          <a:xfrm>
            <a:off x="514350" y="105798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Tree>
    <p:extLst>
      <p:ext uri="{BB962C8B-B14F-4D97-AF65-F5344CB8AC3E}">
        <p14:creationId xmlns:p14="http://schemas.microsoft.com/office/powerpoint/2010/main" val="36175986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dissolve/>
  </p:transition>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809" indent="-342809"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752" indent="-285675"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2695" indent="-228539"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599774" indent="-228539"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6851" indent="-228539"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3930" indent="-228539"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008" indent="-228539"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8085" indent="-228539"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5165" indent="-228539"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078" algn="r" rtl="1" eaLnBrk="1" latinLnBrk="0" hangingPunct="1">
        <a:defRPr kumimoji="0" kern="1200">
          <a:solidFill>
            <a:schemeClr val="tx1"/>
          </a:solidFill>
          <a:latin typeface="+mn-lt"/>
          <a:ea typeface="+mn-ea"/>
          <a:cs typeface="+mn-cs"/>
        </a:defRPr>
      </a:lvl2pPr>
      <a:lvl3pPr marL="914157" algn="r" rtl="1" eaLnBrk="1" latinLnBrk="0" hangingPunct="1">
        <a:defRPr kumimoji="0" kern="1200">
          <a:solidFill>
            <a:schemeClr val="tx1"/>
          </a:solidFill>
          <a:latin typeface="+mn-lt"/>
          <a:ea typeface="+mn-ea"/>
          <a:cs typeface="+mn-cs"/>
        </a:defRPr>
      </a:lvl3pPr>
      <a:lvl4pPr marL="1371234" algn="r" rtl="1" eaLnBrk="1" latinLnBrk="0" hangingPunct="1">
        <a:defRPr kumimoji="0" kern="1200">
          <a:solidFill>
            <a:schemeClr val="tx1"/>
          </a:solidFill>
          <a:latin typeface="+mn-lt"/>
          <a:ea typeface="+mn-ea"/>
          <a:cs typeface="+mn-cs"/>
        </a:defRPr>
      </a:lvl4pPr>
      <a:lvl5pPr marL="1828312" algn="r" rtl="1" eaLnBrk="1" latinLnBrk="0" hangingPunct="1">
        <a:defRPr kumimoji="0" kern="1200">
          <a:solidFill>
            <a:schemeClr val="tx1"/>
          </a:solidFill>
          <a:latin typeface="+mn-lt"/>
          <a:ea typeface="+mn-ea"/>
          <a:cs typeface="+mn-cs"/>
        </a:defRPr>
      </a:lvl5pPr>
      <a:lvl6pPr marL="2285391" algn="r" rtl="1" eaLnBrk="1" latinLnBrk="0" hangingPunct="1">
        <a:defRPr kumimoji="0" kern="1200">
          <a:solidFill>
            <a:schemeClr val="tx1"/>
          </a:solidFill>
          <a:latin typeface="+mn-lt"/>
          <a:ea typeface="+mn-ea"/>
          <a:cs typeface="+mn-cs"/>
        </a:defRPr>
      </a:lvl6pPr>
      <a:lvl7pPr marL="2742469" algn="r" rtl="1" eaLnBrk="1" latinLnBrk="0" hangingPunct="1">
        <a:defRPr kumimoji="0" kern="1200">
          <a:solidFill>
            <a:schemeClr val="tx1"/>
          </a:solidFill>
          <a:latin typeface="+mn-lt"/>
          <a:ea typeface="+mn-ea"/>
          <a:cs typeface="+mn-cs"/>
        </a:defRPr>
      </a:lvl7pPr>
      <a:lvl8pPr marL="3199548" algn="r" rtl="1" eaLnBrk="1" latinLnBrk="0" hangingPunct="1">
        <a:defRPr kumimoji="0" kern="1200">
          <a:solidFill>
            <a:schemeClr val="tx1"/>
          </a:solidFill>
          <a:latin typeface="+mn-lt"/>
          <a:ea typeface="+mn-ea"/>
          <a:cs typeface="+mn-cs"/>
        </a:defRPr>
      </a:lvl8pPr>
      <a:lvl9pPr marL="3656626"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2.xml"/><Relationship Id="rId1" Type="http://schemas.openxmlformats.org/officeDocument/2006/relationships/tags" Target="../tags/tag1.xml"/><Relationship Id="rId5" Type="http://schemas.microsoft.com/office/2007/relationships/hdphoto" Target="../media/hdphoto1.wdp"/><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35.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57200"/>
            <a:ext cx="7772400" cy="5334000"/>
          </a:xfrm>
        </p:spPr>
        <p:txBody>
          <a:bodyPr>
            <a:noAutofit/>
          </a:bodyPr>
          <a:lstStyle/>
          <a:p>
            <a:pPr algn="ctr" rtl="1"/>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جامعة بنها</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كلية </a:t>
            </a:r>
            <a:r>
              <a:rPr lang="ar-EG" sz="7200" b="1" dirty="0">
                <a:latin typeface="Arabic Typesetting" pitchFamily="66" charset="-78"/>
                <a:cs typeface="Arabic Typesetting" pitchFamily="66" charset="-78"/>
              </a:rPr>
              <a:t>التربية الرياضية </a:t>
            </a:r>
            <a:r>
              <a:rPr lang="ar-EG" sz="7200" b="1" dirty="0" smtClean="0">
                <a:latin typeface="Arabic Typesetting" pitchFamily="66" charset="-78"/>
                <a:cs typeface="Arabic Typesetting" pitchFamily="66" charset="-78"/>
              </a:rPr>
              <a:t>للبنين</a:t>
            </a:r>
            <a:br>
              <a:rPr lang="ar-EG" sz="7200" b="1" dirty="0" smtClean="0">
                <a:latin typeface="Arabic Typesetting" pitchFamily="66" charset="-78"/>
                <a:cs typeface="Arabic Typesetting" pitchFamily="66" charset="-78"/>
              </a:rPr>
            </a:br>
            <a:endParaRPr lang="ar-EG" sz="7200" b="1" dirty="0">
              <a:latin typeface="Arabic Typesetting" pitchFamily="66" charset="-78"/>
              <a:cs typeface="Arabic Typesetting" pitchFamily="66" charset="-78"/>
            </a:endParaRPr>
          </a:p>
        </p:txBody>
      </p:sp>
      <p:pic>
        <p:nvPicPr>
          <p:cNvPr id="1026" name="Picture 2" descr="C:\Users\DR MOHAMED ELNAGAR\Desktop\index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2" y="76200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R MOHAMED ELNAGAR\Desktop\index.png"/>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410200" y="749689"/>
            <a:ext cx="2590800" cy="176212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628378494"/>
      </p:ext>
    </p:extLst>
  </p:cSld>
  <p:clrMapOvr>
    <a:masterClrMapping/>
  </p:clrMapOvr>
  <mc:AlternateContent xmlns:mc="http://schemas.openxmlformats.org/markup-compatibility/2006" xmlns:p14="http://schemas.microsoft.com/office/powerpoint/2010/main">
    <mc:Choice Requires="p14">
      <p:transition spd="slow" p14:dur="2000" advTm="8835"/>
    </mc:Choice>
    <mc:Fallback xmlns="">
      <p:transition spd="slow" advTm="88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أنواع اخرى للاجتماعات :</a:t>
            </a:r>
            <a:r>
              <a:rPr lang="en-GB" sz="2800" dirty="0" smtClean="0">
                <a:effectLst/>
                <a:latin typeface="Calibri" panose="020F0502020204030204" pitchFamily="34" charset="0"/>
                <a:ea typeface="Calibri" panose="020F0502020204030204" pitchFamily="34" charset="0"/>
                <a:cs typeface="Arial" panose="020B0604020202020204" pitchFamily="34" charset="0"/>
              </a:rPr>
              <a:t/>
            </a:r>
            <a:br>
              <a:rPr lang="en-GB" sz="28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sz="half" idx="1"/>
          </p:nvPr>
        </p:nvSpPr>
        <p:spPr/>
        <p:txBody>
          <a:bodyPr/>
          <a:lstStyle/>
          <a:p>
            <a:pPr algn="r" rtl="1">
              <a:lnSpc>
                <a:spcPct val="115000"/>
              </a:lnSpc>
              <a:spcAft>
                <a:spcPts val="1000"/>
              </a:spcAft>
            </a:pPr>
            <a:r>
              <a:rPr lang="ar-EG" sz="3600" b="1" dirty="0">
                <a:solidFill>
                  <a:srgbClr val="00B0F0"/>
                </a:solidFill>
                <a:latin typeface="Calibri" panose="020F0502020204030204" pitchFamily="34" charset="0"/>
                <a:ea typeface="Calibri" panose="020F0502020204030204" pitchFamily="34" charset="0"/>
              </a:rPr>
              <a:t>يمكننا أن نقسم الاجتماعات في أي عمل إلى أقسام عديدة يمكن حصرها في الآتي:</a:t>
            </a:r>
            <a:endParaRPr lang="en-GB" sz="24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pic>
        <p:nvPicPr>
          <p:cNvPr id="5" name="Content Placeholder 4" descr="C:\Users\Fokha\Desktop\download.jpg"/>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109694" y="2356837"/>
            <a:ext cx="3405657" cy="3580327"/>
          </a:xfrm>
          <a:prstGeom prst="rect">
            <a:avLst/>
          </a:prstGeom>
          <a:noFill/>
          <a:ln>
            <a:noFill/>
          </a:ln>
        </p:spPr>
      </p:pic>
    </p:spTree>
    <p:extLst>
      <p:ext uri="{BB962C8B-B14F-4D97-AF65-F5344CB8AC3E}">
        <p14:creationId xmlns:p14="http://schemas.microsoft.com/office/powerpoint/2010/main" val="1965838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0985"/>
            <a:ext cx="9144000" cy="13239522"/>
          </a:xfrm>
          <a:prstGeom prst="rect">
            <a:avLst/>
          </a:prstGeom>
        </p:spPr>
        <p:txBody>
          <a:bodyPr wrap="square">
            <a:spAutoFit/>
          </a:bodyPr>
          <a:lstStyle/>
          <a:p>
            <a:pPr algn="r" rtl="1">
              <a:lnSpc>
                <a:spcPct val="115000"/>
              </a:lnSpc>
              <a:spcAft>
                <a:spcPts val="1000"/>
              </a:spcAft>
            </a:pPr>
            <a:r>
              <a:rPr lang="ar-EG" sz="2000" b="1" dirty="0">
                <a:solidFill>
                  <a:srgbClr val="7030A0"/>
                </a:solidFill>
                <a:ea typeface="Calibri" panose="020F0502020204030204" pitchFamily="34" charset="0"/>
              </a:rPr>
              <a:t>اجتماعات تبادل المعلومات :</a:t>
            </a:r>
            <a:endParaRPr lang="en-GB" sz="1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000" dirty="0">
                <a:solidFill>
                  <a:srgbClr val="7030A0"/>
                </a:solidFill>
                <a:ea typeface="Calibri" panose="020F0502020204030204" pitchFamily="34" charset="0"/>
              </a:rPr>
              <a:t> </a:t>
            </a:r>
            <a:r>
              <a:rPr lang="ar-EG" dirty="0">
                <a:solidFill>
                  <a:prstClr val="black"/>
                </a:solidFill>
                <a:ea typeface="Calibri" panose="020F0502020204030204" pitchFamily="34" charset="0"/>
              </a:rPr>
              <a:t>وهذه الاجتماعات الغرض منها هو تبادل المعلومات بين العاملين بصورة جماعية مما يوفر الوقت والجهد أفضل مما لو تمت بصورة فردية .</a:t>
            </a:r>
            <a:endParaRPr lang="en-GB" sz="1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000" b="1" dirty="0">
                <a:solidFill>
                  <a:srgbClr val="7030A0"/>
                </a:solidFill>
                <a:ea typeface="Calibri" panose="020F0502020204030204" pitchFamily="34" charset="0"/>
              </a:rPr>
              <a:t>اجتماعات اتخاذ القرارات :</a:t>
            </a:r>
            <a:endParaRPr lang="en-GB" sz="1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000" dirty="0">
                <a:solidFill>
                  <a:srgbClr val="7030A0"/>
                </a:solidFill>
                <a:ea typeface="Calibri" panose="020F0502020204030204" pitchFamily="34" charset="0"/>
              </a:rPr>
              <a:t> </a:t>
            </a:r>
            <a:r>
              <a:rPr lang="ar-EG" dirty="0">
                <a:solidFill>
                  <a:prstClr val="black"/>
                </a:solidFill>
                <a:ea typeface="Calibri" panose="020F0502020204030204" pitchFamily="34" charset="0"/>
              </a:rPr>
              <a:t>وهي تختلف عن سابقتها بأن هذه الاجتماعات تكون لأخذ القرارات في القضايا موضوع البحث </a:t>
            </a:r>
            <a:r>
              <a:rPr lang="ar-EG" dirty="0" smtClean="0">
                <a:solidFill>
                  <a:prstClr val="black"/>
                </a:solidFill>
                <a:ea typeface="Calibri" panose="020F0502020204030204" pitchFamily="34" charset="0"/>
              </a:rPr>
              <a:t>.</a:t>
            </a:r>
          </a:p>
          <a:p>
            <a:pPr algn="r" rtl="1">
              <a:lnSpc>
                <a:spcPct val="115000"/>
              </a:lnSpc>
              <a:spcAft>
                <a:spcPts val="1000"/>
              </a:spcAft>
            </a:pPr>
            <a:r>
              <a:rPr lang="ar-EG" sz="2000" b="1" dirty="0">
                <a:solidFill>
                  <a:srgbClr val="7030A0"/>
                </a:solidFill>
                <a:ea typeface="Calibri" panose="020F0502020204030204" pitchFamily="34" charset="0"/>
              </a:rPr>
              <a:t>اجتماعات البحث والدراسات :</a:t>
            </a:r>
            <a:endParaRPr lang="en-GB" sz="20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dirty="0">
                <a:solidFill>
                  <a:srgbClr val="7030A0"/>
                </a:solidFill>
                <a:ea typeface="Calibri" panose="020F0502020204030204" pitchFamily="34" charset="0"/>
              </a:rPr>
              <a:t> </a:t>
            </a:r>
            <a:r>
              <a:rPr lang="ar-EG" dirty="0">
                <a:solidFill>
                  <a:prstClr val="black"/>
                </a:solidFill>
                <a:ea typeface="Calibri" panose="020F0502020204030204" pitchFamily="34" charset="0"/>
              </a:rPr>
              <a:t>وهذه الاجتماعات الغاية منها التباحث والتدارس من خلال ما يسمى بالعصف الذهني والفكري ، ويمكن في هذه الاجتماعات تكوين أكثر من مجموعة عمل وكل مجموعة تكلف ببحث ودراسة موضوع وجانب جزئي خاص بها ضمن الموضوع العام الذي يبحث .</a:t>
            </a:r>
            <a:endParaRPr lang="en-GB"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000" b="1" dirty="0">
                <a:solidFill>
                  <a:srgbClr val="7030A0"/>
                </a:solidFill>
                <a:ea typeface="Calibri" panose="020F0502020204030204" pitchFamily="34" charset="0"/>
              </a:rPr>
              <a:t>اجتماعات طارئة :</a:t>
            </a:r>
            <a:endParaRPr lang="en-GB" sz="20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dirty="0">
                <a:solidFill>
                  <a:srgbClr val="7030A0"/>
                </a:solidFill>
                <a:ea typeface="Calibri" panose="020F0502020204030204" pitchFamily="34" charset="0"/>
              </a:rPr>
              <a:t> </a:t>
            </a:r>
            <a:r>
              <a:rPr lang="ar-EG" dirty="0">
                <a:solidFill>
                  <a:prstClr val="black"/>
                </a:solidFill>
                <a:ea typeface="Calibri" panose="020F0502020204030204" pitchFamily="34" charset="0"/>
              </a:rPr>
              <a:t>والمراد بها الاجتماعات التي تدعو إليها حاجة طارئة غير متوقعة وغير متضمنة في خطط المؤسسة</a:t>
            </a:r>
            <a:endParaRPr lang="en-GB"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000" b="1" dirty="0">
                <a:solidFill>
                  <a:srgbClr val="7030A0"/>
                </a:solidFill>
                <a:ea typeface="Calibri" panose="020F0502020204030204" pitchFamily="34" charset="0"/>
              </a:rPr>
              <a:t>اجتماعات روتينية دورية</a:t>
            </a:r>
            <a:r>
              <a:rPr lang="ar-EG" sz="2000" dirty="0">
                <a:solidFill>
                  <a:srgbClr val="7030A0"/>
                </a:solidFill>
                <a:ea typeface="Calibri" panose="020F0502020204030204" pitchFamily="34" charset="0"/>
              </a:rPr>
              <a:t> :</a:t>
            </a:r>
            <a:endParaRPr lang="en-GB" sz="20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dirty="0">
                <a:solidFill>
                  <a:prstClr val="black"/>
                </a:solidFill>
                <a:ea typeface="Calibri" panose="020F0502020204030204" pitchFamily="34" charset="0"/>
              </a:rPr>
              <a:t>متضمنة في برنامج العمل في المؤسسة </a:t>
            </a:r>
            <a:r>
              <a:rPr lang="ar-EG" dirty="0" smtClean="0">
                <a:solidFill>
                  <a:prstClr val="black"/>
                </a:solidFill>
                <a:ea typeface="Calibri" panose="020F0502020204030204" pitchFamily="34" charset="0"/>
              </a:rPr>
              <a:t>.</a:t>
            </a:r>
          </a:p>
          <a:p>
            <a:pPr algn="r" rtl="1">
              <a:lnSpc>
                <a:spcPct val="115000"/>
              </a:lnSpc>
              <a:spcAft>
                <a:spcPts val="1000"/>
              </a:spcAft>
            </a:pPr>
            <a:r>
              <a:rPr lang="ar-EG" sz="2000" b="1" dirty="0">
                <a:solidFill>
                  <a:srgbClr val="7030A0"/>
                </a:solidFill>
                <a:ea typeface="Calibri" panose="020F0502020204030204" pitchFamily="34" charset="0"/>
              </a:rPr>
              <a:t>اجتماعات مظهرية شكلية احتفالية إعلامية ومثلها ما يسمى بالاجتماعات البروتوكولية</a:t>
            </a:r>
            <a:r>
              <a:rPr lang="ar-EG" sz="2000" dirty="0">
                <a:solidFill>
                  <a:srgbClr val="7030A0"/>
                </a:solidFill>
                <a:ea typeface="Calibri" panose="020F0502020204030204" pitchFamily="34" charset="0"/>
              </a:rPr>
              <a:t> </a:t>
            </a:r>
            <a:r>
              <a:rPr lang="ar-EG" dirty="0">
                <a:solidFill>
                  <a:srgbClr val="7030A0"/>
                </a:solidFill>
                <a:ea typeface="Calibri" panose="020F0502020204030204" pitchFamily="34" charset="0"/>
              </a:rPr>
              <a:t>:</a:t>
            </a:r>
            <a:endParaRPr lang="en-GB" sz="1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dirty="0">
                <a:solidFill>
                  <a:srgbClr val="7030A0"/>
                </a:solidFill>
                <a:ea typeface="Calibri" panose="020F0502020204030204" pitchFamily="34" charset="0"/>
              </a:rPr>
              <a:t> </a:t>
            </a:r>
            <a:r>
              <a:rPr lang="ar-EG" dirty="0">
                <a:solidFill>
                  <a:prstClr val="black"/>
                </a:solidFill>
                <a:ea typeface="Calibri" panose="020F0502020204030204" pitchFamily="34" charset="0"/>
              </a:rPr>
              <a:t>وهذا النوع يختلف عن سابقاته بأنه اجتماع غير منتج بعكس السابقات .</a:t>
            </a:r>
            <a:endParaRPr lang="en-GB" sz="1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000" b="1" dirty="0">
                <a:solidFill>
                  <a:srgbClr val="7030A0"/>
                </a:solidFill>
                <a:ea typeface="Calibri" panose="020F0502020204030204" pitchFamily="34" charset="0"/>
              </a:rPr>
              <a:t>اجتماعات علمية تعليمية :</a:t>
            </a:r>
            <a:endParaRPr lang="en-GB" sz="1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2000" dirty="0">
                <a:solidFill>
                  <a:srgbClr val="7030A0"/>
                </a:solidFill>
                <a:ea typeface="Calibri" panose="020F0502020204030204" pitchFamily="34" charset="0"/>
              </a:rPr>
              <a:t> </a:t>
            </a:r>
            <a:r>
              <a:rPr lang="ar-EG" dirty="0">
                <a:solidFill>
                  <a:prstClr val="black"/>
                </a:solidFill>
                <a:ea typeface="Calibri" panose="020F0502020204030204" pitchFamily="34" charset="0"/>
              </a:rPr>
              <a:t>وهي التي يتلقى فيها التلاميذ العلم على يد معلمهم وأستاذهم</a:t>
            </a:r>
            <a:r>
              <a:rPr lang="ar-EG" dirty="0" smtClean="0">
                <a:solidFill>
                  <a:prstClr val="black"/>
                </a:solidFill>
                <a:ea typeface="Calibri" panose="020F0502020204030204" pitchFamily="34" charset="0"/>
              </a:rPr>
              <a:t>.</a:t>
            </a:r>
          </a:p>
          <a:p>
            <a:pPr algn="r" rtl="1">
              <a:lnSpc>
                <a:spcPct val="115000"/>
              </a:lnSpc>
              <a:spcAft>
                <a:spcPts val="1000"/>
              </a:spcAft>
            </a:pPr>
            <a:endParaRPr lang="ar-EG" sz="1400" dirty="0">
              <a:solidFill>
                <a:prstClr val="black"/>
              </a:solidFill>
              <a:ea typeface="Calibri" panose="020F0502020204030204" pitchFamily="34" charset="0"/>
            </a:endParaRPr>
          </a:p>
          <a:p>
            <a:pPr algn="r" rtl="1">
              <a:lnSpc>
                <a:spcPct val="115000"/>
              </a:lnSpc>
              <a:spcAft>
                <a:spcPts val="1000"/>
              </a:spcAft>
            </a:pPr>
            <a:endParaRPr lang="en-GB" sz="14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endParaRPr lang="en-GB"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endParaRPr lang="ar-EG" sz="1400" dirty="0">
              <a:solidFill>
                <a:prstClr val="black"/>
              </a:solidFill>
              <a:ea typeface="Calibri" panose="020F0502020204030204" pitchFamily="34" charset="0"/>
            </a:endParaRPr>
          </a:p>
          <a:p>
            <a:pPr algn="r" rtl="1">
              <a:lnSpc>
                <a:spcPct val="115000"/>
              </a:lnSpc>
              <a:spcAft>
                <a:spcPts val="1000"/>
              </a:spcAft>
            </a:pPr>
            <a:endParaRPr lang="ar-EG" sz="1400" dirty="0" smtClean="0">
              <a:solidFill>
                <a:prstClr val="black"/>
              </a:solidFill>
              <a:ea typeface="Calibri" panose="020F0502020204030204" pitchFamily="34" charset="0"/>
            </a:endParaRPr>
          </a:p>
          <a:p>
            <a:pPr algn="r" rtl="1">
              <a:lnSpc>
                <a:spcPct val="115000"/>
              </a:lnSpc>
              <a:spcAft>
                <a:spcPts val="1000"/>
              </a:spcAft>
            </a:pPr>
            <a:endParaRPr lang="ar-EG" sz="1400" dirty="0">
              <a:solidFill>
                <a:prstClr val="black"/>
              </a:solidFill>
              <a:ea typeface="Calibri" panose="020F0502020204030204" pitchFamily="34" charset="0"/>
            </a:endParaRPr>
          </a:p>
          <a:p>
            <a:pPr algn="r" rtl="1">
              <a:lnSpc>
                <a:spcPct val="115000"/>
              </a:lnSpc>
              <a:spcAft>
                <a:spcPts val="1000"/>
              </a:spcAft>
            </a:pPr>
            <a:endParaRPr lang="ar-EG" sz="1400" dirty="0" smtClean="0">
              <a:solidFill>
                <a:prstClr val="black"/>
              </a:solidFill>
              <a:ea typeface="Calibri" panose="020F0502020204030204" pitchFamily="34" charset="0"/>
            </a:endParaRPr>
          </a:p>
          <a:p>
            <a:pPr algn="r" rtl="1">
              <a:lnSpc>
                <a:spcPct val="115000"/>
              </a:lnSpc>
              <a:spcAft>
                <a:spcPts val="1000"/>
              </a:spcAft>
            </a:pPr>
            <a:endParaRPr lang="ar-EG" sz="1400" dirty="0">
              <a:solidFill>
                <a:prstClr val="black"/>
              </a:solidFill>
              <a:ea typeface="Calibri" panose="020F0502020204030204" pitchFamily="34" charset="0"/>
            </a:endParaRPr>
          </a:p>
          <a:p>
            <a:pPr algn="r" rtl="1">
              <a:lnSpc>
                <a:spcPct val="115000"/>
              </a:lnSpc>
              <a:spcAft>
                <a:spcPts val="1000"/>
              </a:spcAft>
            </a:pPr>
            <a:endParaRPr lang="ar-EG" sz="1400" dirty="0" smtClean="0">
              <a:solidFill>
                <a:prstClr val="black"/>
              </a:solidFill>
              <a:ea typeface="Calibri" panose="020F0502020204030204" pitchFamily="34" charset="0"/>
            </a:endParaRPr>
          </a:p>
          <a:p>
            <a:pPr algn="r" rtl="1">
              <a:lnSpc>
                <a:spcPct val="115000"/>
              </a:lnSpc>
              <a:spcAft>
                <a:spcPts val="1000"/>
              </a:spcAft>
            </a:pPr>
            <a:endParaRPr lang="ar-EG" sz="1400" dirty="0">
              <a:solidFill>
                <a:prstClr val="black"/>
              </a:solidFill>
              <a:ea typeface="Calibri" panose="020F0502020204030204" pitchFamily="34" charset="0"/>
            </a:endParaRPr>
          </a:p>
          <a:p>
            <a:pPr algn="r" rtl="1">
              <a:lnSpc>
                <a:spcPct val="115000"/>
              </a:lnSpc>
              <a:spcAft>
                <a:spcPts val="1000"/>
              </a:spcAft>
            </a:pPr>
            <a:endParaRPr lang="ar-EG" sz="1400" dirty="0" smtClean="0">
              <a:solidFill>
                <a:prstClr val="black"/>
              </a:solidFill>
              <a:ea typeface="Calibri" panose="020F0502020204030204" pitchFamily="34" charset="0"/>
            </a:endParaRPr>
          </a:p>
          <a:p>
            <a:pPr algn="r" rtl="1">
              <a:lnSpc>
                <a:spcPct val="115000"/>
              </a:lnSpc>
              <a:spcAft>
                <a:spcPts val="1000"/>
              </a:spcAft>
            </a:pPr>
            <a:endParaRPr lang="ar-EG" sz="1400" dirty="0">
              <a:solidFill>
                <a:prstClr val="black"/>
              </a:solidFill>
              <a:ea typeface="Calibri" panose="020F0502020204030204" pitchFamily="34" charset="0"/>
            </a:endParaRPr>
          </a:p>
          <a:p>
            <a:pPr algn="r" rtl="1">
              <a:lnSpc>
                <a:spcPct val="115000"/>
              </a:lnSpc>
              <a:spcAft>
                <a:spcPts val="1000"/>
              </a:spcAft>
            </a:pPr>
            <a:endParaRPr lang="ar-EG" sz="1400" dirty="0" smtClean="0">
              <a:solidFill>
                <a:prstClr val="black"/>
              </a:solidFill>
              <a:ea typeface="Calibri" panose="020F0502020204030204" pitchFamily="34" charset="0"/>
            </a:endParaRPr>
          </a:p>
          <a:p>
            <a:pPr algn="r" rtl="1">
              <a:lnSpc>
                <a:spcPct val="115000"/>
              </a:lnSpc>
              <a:spcAft>
                <a:spcPts val="1000"/>
              </a:spcAft>
            </a:pPr>
            <a:endParaRPr lang="ar-EG" sz="1400" dirty="0">
              <a:solidFill>
                <a:prstClr val="black"/>
              </a:solidFill>
              <a:ea typeface="Calibri" panose="020F0502020204030204" pitchFamily="34" charset="0"/>
            </a:endParaRPr>
          </a:p>
          <a:p>
            <a:pPr algn="r" rtl="1">
              <a:lnSpc>
                <a:spcPct val="115000"/>
              </a:lnSpc>
              <a:spcAft>
                <a:spcPts val="1000"/>
              </a:spcAft>
            </a:pPr>
            <a:endParaRPr lang="en-GB" sz="1400" dirty="0">
              <a:solidFill>
                <a:prstClr val="black"/>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12185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8736"/>
            <a:ext cx="9144000" cy="5935984"/>
          </a:xfrm>
          <a:prstGeom prst="rect">
            <a:avLst/>
          </a:prstGeom>
        </p:spPr>
        <p:txBody>
          <a:bodyPr wrap="square">
            <a:spAutoFit/>
          </a:bodyPr>
          <a:lstStyle/>
          <a:p>
            <a:pPr algn="r" rtl="1">
              <a:lnSpc>
                <a:spcPct val="115000"/>
              </a:lnSpc>
              <a:spcAft>
                <a:spcPts val="1000"/>
              </a:spcAft>
            </a:pPr>
            <a:r>
              <a:rPr lang="ar-EG" sz="1600" b="1" dirty="0">
                <a:solidFill>
                  <a:srgbClr val="7030A0"/>
                </a:solidFill>
                <a:ea typeface="Calibri" panose="020F0502020204030204" pitchFamily="34" charset="0"/>
              </a:rPr>
              <a:t>الاجتماع المنتج :</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400" dirty="0">
                <a:solidFill>
                  <a:prstClr val="black"/>
                </a:solidFill>
                <a:ea typeface="Calibri" panose="020F0502020204030204" pitchFamily="34" charset="0"/>
              </a:rPr>
              <a:t>لكي يكون الاجتماع منتجاً ومثمراً ، ويستفاد منه الفائدة القصوى لابد من وجودة الإعداد له وحسن الإدارة أثناءه ودقة المتابعة بعده ، وعلى هذا يمكننا أن نقسم عوامل النجاح إلى ثلاثة أقسام قسم لمرحلة التحضير للاجتماع وقسم أثناءه وقسم بعد الانتهاء منه .</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400" dirty="0">
                <a:solidFill>
                  <a:prstClr val="black"/>
                </a:solidFill>
                <a:ea typeface="Calibri" panose="020F0502020204030204" pitchFamily="34" charset="0"/>
              </a:rPr>
              <a:t> </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600" b="1" dirty="0">
                <a:solidFill>
                  <a:srgbClr val="7030A0"/>
                </a:solidFill>
                <a:ea typeface="Calibri" panose="020F0502020204030204" pitchFamily="34" charset="0"/>
              </a:rPr>
              <a:t>اجتماع توصيل المعلومات:</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400" dirty="0">
                <a:solidFill>
                  <a:prstClr val="black"/>
                </a:solidFill>
                <a:ea typeface="Calibri" panose="020F0502020204030204" pitchFamily="34" charset="0"/>
              </a:rPr>
              <a:t>على المدير أو المسؤول بأن المعلومات المراد توصيلها لن تفهم إلا إذا قام بشرطها بنفسه.</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600" b="1" dirty="0">
                <a:solidFill>
                  <a:srgbClr val="7030A0"/>
                </a:solidFill>
                <a:ea typeface="Calibri" panose="020F0502020204030204" pitchFamily="34" charset="0"/>
              </a:rPr>
              <a:t>اجتماع الحصول على المعلومات:</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400" dirty="0">
                <a:solidFill>
                  <a:prstClr val="black"/>
                </a:solidFill>
                <a:ea typeface="Calibri" panose="020F0502020204030204" pitchFamily="34" charset="0"/>
              </a:rPr>
              <a:t>هو الحصول على معلومات تتعلق بموضوع معين يعتبر هذا النمط من الاجتماعات يتجه من إمكانية التعرف على صور التفاعل الممكنة بين وجهات النظر المختلفة للمجتمعين.</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400" dirty="0">
                <a:solidFill>
                  <a:prstClr val="black"/>
                </a:solidFill>
                <a:ea typeface="Calibri" panose="020F0502020204030204" pitchFamily="34" charset="0"/>
              </a:rPr>
              <a:t>يسمى هذا النوع من الاجتماع “اجتماع عصف الأفكار” الذي يسمح لجميع الحاضرين بالمشاركة بآرائهم ووجهات نظرهم.</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600" b="1" dirty="0">
                <a:solidFill>
                  <a:srgbClr val="7030A0"/>
                </a:solidFill>
                <a:ea typeface="Calibri" panose="020F0502020204030204" pitchFamily="34" charset="0"/>
              </a:rPr>
              <a:t>اجتماع حل المشكلات:</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400" dirty="0">
                <a:solidFill>
                  <a:prstClr val="black"/>
                </a:solidFill>
                <a:ea typeface="Calibri" panose="020F0502020204030204" pitchFamily="34" charset="0"/>
              </a:rPr>
              <a:t>تهدف إلى التوصل لحلو ل مفضلة ومقبولة لمشكلة معينة، إذا كان عنصر قبول الحل من قبل غالبية الأعضاء مسألة مهمة وحاسمة لضمان فعالية التنفيذ.</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600" b="1" dirty="0">
                <a:solidFill>
                  <a:srgbClr val="7030A0"/>
                </a:solidFill>
                <a:ea typeface="Calibri" panose="020F0502020204030204" pitchFamily="34" charset="0"/>
              </a:rPr>
              <a:t>اجتماع تكوين الاتجاهات:</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400" dirty="0">
                <a:solidFill>
                  <a:prstClr val="black"/>
                </a:solidFill>
                <a:ea typeface="Calibri" panose="020F0502020204030204" pitchFamily="34" charset="0"/>
              </a:rPr>
              <a:t>تهـدف لتكوين اتجـاهات معينة أو تعـديل الأفكار والاتجاهات القديمة وتقبل ما هو جديد منها.</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600" b="1" dirty="0">
                <a:solidFill>
                  <a:srgbClr val="7030A0"/>
                </a:solidFill>
                <a:ea typeface="Calibri" panose="020F0502020204030204" pitchFamily="34" charset="0"/>
              </a:rPr>
              <a:t>الاجتماع التوجيهي أو الإرشادي:</a:t>
            </a:r>
            <a:endParaRPr lang="en-GB" sz="1100" dirty="0" smtClean="0">
              <a:solidFill>
                <a:prstClr val="black"/>
              </a:solidFill>
              <a:ea typeface="Calibri" panose="020F0502020204030204" pitchFamily="34" charset="0"/>
              <a:cs typeface="Arial" panose="020B0604020202020204" pitchFamily="34" charset="0"/>
            </a:endParaRPr>
          </a:p>
          <a:p>
            <a:pPr algn="r" rtl="1">
              <a:lnSpc>
                <a:spcPct val="115000"/>
              </a:lnSpc>
              <a:spcAft>
                <a:spcPts val="1000"/>
              </a:spcAft>
            </a:pPr>
            <a:r>
              <a:rPr lang="ar-EG" sz="1400" dirty="0">
                <a:solidFill>
                  <a:prstClr val="black"/>
                </a:solidFill>
                <a:ea typeface="Calibri" panose="020F0502020204030204" pitchFamily="34" charset="0"/>
              </a:rPr>
              <a:t>يهدف توجيه العاملين وتحسين مهاراتهم وتوسيع آفاقهم.</a:t>
            </a:r>
            <a:endParaRPr lang="en-GB" sz="1100" dirty="0">
              <a:solidFill>
                <a:prstClr val="black"/>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39151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عوامل النجاح للاجتماع </a:t>
            </a:r>
            <a:r>
              <a:rPr lang="en-GB" sz="2400" dirty="0" smtClean="0">
                <a:effectLst/>
                <a:latin typeface="Calibri" panose="020F0502020204030204" pitchFamily="34" charset="0"/>
                <a:ea typeface="Calibri" panose="020F0502020204030204" pitchFamily="34" charset="0"/>
                <a:cs typeface="Arial" panose="020B0604020202020204" pitchFamily="34" charset="0"/>
              </a:rPr>
              <a:t/>
            </a:r>
            <a:br>
              <a:rPr lang="en-GB" sz="24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sz="half" idx="1"/>
          </p:nvPr>
        </p:nvSpPr>
        <p:spPr/>
        <p:txBody>
          <a:bodyPr>
            <a:normAutofit fontScale="70000" lnSpcReduction="20000"/>
          </a:bodyPr>
          <a:lstStyle/>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 </a:t>
            </a:r>
            <a:r>
              <a:rPr lang="ar-EG" dirty="0">
                <a:latin typeface="Calibri" panose="020F0502020204030204" pitchFamily="34" charset="0"/>
                <a:ea typeface="Calibri" panose="020F0502020204030204" pitchFamily="34" charset="0"/>
              </a:rPr>
              <a:t>من لوام نجاح الاجتماع إبلاغ المشاركين بهدف الاجتماع وجدول أعماله وزمانه ومكانه وما قد يطلب من بعضهم بصورة خاصة ، ويكون ذلك قبل الاجتماع بوقت كاف يمكنهم خلاله الاستعداد للاجتماع ويقدر وقت كل اجتماع بما يناسبه .</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 </a:t>
            </a:r>
            <a:r>
              <a:rPr lang="ar-EG" dirty="0">
                <a:latin typeface="Calibri" panose="020F0502020204030204" pitchFamily="34" charset="0"/>
                <a:ea typeface="Calibri" panose="020F0502020204030204" pitchFamily="34" charset="0"/>
              </a:rPr>
              <a:t>يلزم الجهة التي تعد للاجتماع أن تجهز له ما يحتاج إليه من أوراق وأقلام وغذاء وماء وأجهزة عرض وملفات معلومات ووسائل نقل وأماكن نوم إن طال الاجتماع وأمثال ذلك .</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sz="2900" dirty="0" smtClean="0">
                <a:latin typeface="Calibri" panose="020F0502020204030204" pitchFamily="34" charset="0"/>
                <a:ea typeface="Calibri" panose="020F0502020204030204" pitchFamily="34" charset="0"/>
              </a:rPr>
              <a:t>- </a:t>
            </a:r>
            <a:r>
              <a:rPr lang="ar-EG" sz="2900" dirty="0">
                <a:latin typeface="Calibri" panose="020F0502020204030204" pitchFamily="34" charset="0"/>
                <a:ea typeface="Calibri" panose="020F0502020204030204" pitchFamily="34" charset="0"/>
              </a:rPr>
              <a:t>تبليغ الجهات التي لم تحضر الاجتماع بما يجب عليها تنفيذه من قراراته .</a:t>
            </a:r>
            <a:endParaRPr lang="en-GB" sz="29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4" name="Content Placeholder 3"/>
          <p:cNvSpPr>
            <a:spLocks noGrp="1"/>
          </p:cNvSpPr>
          <p:nvPr>
            <p:ph sz="half" idx="2"/>
          </p:nvPr>
        </p:nvSpPr>
        <p:spPr/>
        <p:txBody>
          <a:bodyPr>
            <a:normAutofit fontScale="70000" lnSpcReduction="20000"/>
          </a:bodyPr>
          <a:lstStyle/>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 استبعد الاجتماع عندما لا يكون له حاجة ، إذ أنه يصبح حينئذ مضيعة للوقت وإهداراً للجهود والإمكانات .</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 يجب تحديد هدف الاجتماع بوضوح قبل الدعوة للاجتماع </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 لابد من تحديد زمان ومكان الاجتماع بوضوح لا ليس فيه ، وينبغي مراعاة أن يكون ذلك مناسباً لأغلبية المشاركين في الاجتماع .</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 يجب إعداد جدول أعمال الاجتماع قبل الاجتماع بوقت كاف ويكون إعداده من قبل لجنة تحضيرية خاصة بذلك أو يكون من قبل الجهة المسئولة عن الاجتماع والداعية له .</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lgn="r" rtl="1">
              <a:lnSpc>
                <a:spcPct val="115000"/>
              </a:lnSpc>
              <a:spcAft>
                <a:spcPts val="1000"/>
              </a:spcAft>
              <a:buNone/>
            </a:pPr>
            <a:r>
              <a:rPr lang="ar-EG" sz="2900" dirty="0">
                <a:solidFill>
                  <a:prstClr val="black"/>
                </a:solidFill>
                <a:latin typeface="Calibri" panose="020F0502020204030204" pitchFamily="34" charset="0"/>
                <a:ea typeface="Calibri" panose="020F0502020204030204" pitchFamily="34" charset="0"/>
              </a:rPr>
              <a:t>- تزويد كل عضو بما يخصه من القرارات الاجتماع .</a:t>
            </a:r>
            <a:endParaRPr lang="en-GB" sz="29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2655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dirty="0" smtClean="0"/>
              <a:t>النهاية </a:t>
            </a:r>
            <a:endParaRPr lang="en-US" dirty="0"/>
          </a:p>
        </p:txBody>
      </p:sp>
      <p:sp>
        <p:nvSpPr>
          <p:cNvPr id="3" name="Content Placeholder 2"/>
          <p:cNvSpPr>
            <a:spLocks noGrp="1"/>
          </p:cNvSpPr>
          <p:nvPr>
            <p:ph idx="1"/>
          </p:nvPr>
        </p:nvSpPr>
        <p:spPr/>
        <p:txBody>
          <a:bodyPr/>
          <a:lstStyle/>
          <a:p>
            <a:r>
              <a:rPr lang="ar-EG" dirty="0" smtClean="0"/>
              <a:t>المادة العلمية تحت مسؤلية أستاذ المقرر ودون أدنى مسؤلية عن الكلية أو الجامعة .</a:t>
            </a:r>
            <a:endParaRPr lang="en-US" dirty="0"/>
          </a:p>
        </p:txBody>
      </p:sp>
    </p:spTree>
    <p:extLst>
      <p:ext uri="{BB962C8B-B14F-4D97-AF65-F5344CB8AC3E}">
        <p14:creationId xmlns:p14="http://schemas.microsoft.com/office/powerpoint/2010/main" val="4014214552"/>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543800" cy="3429000"/>
          </a:xfrm>
        </p:spPr>
        <p:txBody>
          <a:bodyPr/>
          <a:lstStyle/>
          <a:p>
            <a:pPr algn="ctr"/>
            <a:r>
              <a:rPr lang="ar-EG" b="1" dirty="0">
                <a:latin typeface="Arabic Typesetting" pitchFamily="66" charset="-78"/>
                <a:cs typeface="Arabic Typesetting" pitchFamily="66" charset="-78"/>
              </a:rPr>
              <a:t>قسم الإدارة الرياضية والترويح</a:t>
            </a:r>
            <a:br>
              <a:rPr lang="ar-EG" b="1" dirty="0">
                <a:latin typeface="Arabic Typesetting" pitchFamily="66" charset="-78"/>
                <a:cs typeface="Arabic Typesetting" pitchFamily="66" charset="-78"/>
              </a:rPr>
            </a:br>
            <a:r>
              <a:rPr lang="ar-EG" b="1" dirty="0">
                <a:latin typeface="Arabic Typesetting" pitchFamily="66" charset="-78"/>
                <a:cs typeface="Arabic Typesetting" pitchFamily="66" charset="-78"/>
              </a:rPr>
              <a:t>الفرقة </a:t>
            </a:r>
            <a:r>
              <a:rPr lang="ar-EG" b="1" dirty="0" smtClean="0">
                <a:latin typeface="Arabic Typesetting" pitchFamily="66" charset="-78"/>
                <a:cs typeface="Arabic Typesetting" pitchFamily="66" charset="-78"/>
              </a:rPr>
              <a:t>الرابعة-  مقرر </a:t>
            </a:r>
            <a:br>
              <a:rPr lang="ar-EG" b="1" dirty="0" smtClean="0">
                <a:latin typeface="Arabic Typesetting" pitchFamily="66" charset="-78"/>
                <a:cs typeface="Arabic Typesetting" pitchFamily="66" charset="-78"/>
              </a:rPr>
            </a:br>
            <a:r>
              <a:rPr lang="ar-EG" b="1" dirty="0" smtClean="0">
                <a:latin typeface="Arabic Typesetting" pitchFamily="66" charset="-78"/>
                <a:cs typeface="Arabic Typesetting" pitchFamily="66" charset="-78"/>
              </a:rPr>
              <a:t>الأسس العلمية للإدارة الرياضية 2</a:t>
            </a:r>
            <a:endParaRPr lang="ar-EG" dirty="0"/>
          </a:p>
        </p:txBody>
      </p:sp>
    </p:spTree>
    <p:custDataLst>
      <p:tags r:id="rId1"/>
    </p:custDataLst>
    <p:extLst>
      <p:ext uri="{BB962C8B-B14F-4D97-AF65-F5344CB8AC3E}">
        <p14:creationId xmlns:p14="http://schemas.microsoft.com/office/powerpoint/2010/main" val="3600135311"/>
      </p:ext>
    </p:extLst>
  </p:cSld>
  <p:clrMapOvr>
    <a:masterClrMapping/>
  </p:clrMapOvr>
  <mc:AlternateContent xmlns:mc="http://schemas.openxmlformats.org/markup-compatibility/2006" xmlns:p14="http://schemas.microsoft.com/office/powerpoint/2010/main">
    <mc:Choice Requires="p14">
      <p:transition spd="slow" p14:dur="2000" advTm="5696"/>
    </mc:Choice>
    <mc:Fallback xmlns="">
      <p:transition spd="slow" advTm="569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7620000" cy="1143000"/>
          </a:xfrm>
        </p:spPr>
        <p:txBody>
          <a:bodyPr/>
          <a:lstStyle/>
          <a:p>
            <a:pPr algn="ctr"/>
            <a:r>
              <a:rPr lang="ar-EG" sz="7200" b="1" dirty="0" smtClean="0">
                <a:latin typeface="Arabic Typesetting" pitchFamily="66" charset="-78"/>
                <a:cs typeface="Arabic Typesetting" pitchFamily="66" charset="-78"/>
              </a:rPr>
              <a:t>تحت إشراف</a:t>
            </a:r>
            <a:endParaRPr lang="ar-EG" sz="7200" b="1" dirty="0">
              <a:latin typeface="Arabic Typesetting" pitchFamily="66" charset="-78"/>
              <a:cs typeface="Arabic Typesetting" pitchFamily="66" charset="-78"/>
            </a:endParaRPr>
          </a:p>
        </p:txBody>
      </p:sp>
      <p:sp>
        <p:nvSpPr>
          <p:cNvPr id="3" name="Content Placeholder 2"/>
          <p:cNvSpPr>
            <a:spLocks noGrp="1"/>
          </p:cNvSpPr>
          <p:nvPr>
            <p:ph idx="1"/>
          </p:nvPr>
        </p:nvSpPr>
        <p:spPr>
          <a:xfrm>
            <a:off x="533400" y="2286000"/>
            <a:ext cx="7620000" cy="3733800"/>
          </a:xfrm>
        </p:spPr>
        <p:txBody>
          <a:bodyPr>
            <a:normAutofit/>
          </a:bodyPr>
          <a:lstStyle/>
          <a:p>
            <a:pPr marL="114300" indent="0" algn="ctr">
              <a:buNone/>
            </a:pPr>
            <a:endParaRPr lang="ar-EG" sz="5400" b="1" dirty="0" smtClean="0">
              <a:latin typeface="Arabic Typesetting" pitchFamily="66" charset="-78"/>
              <a:cs typeface="Arabic Typesetting" pitchFamily="66" charset="-78"/>
            </a:endParaRPr>
          </a:p>
          <a:p>
            <a:pPr marL="114300" indent="0" algn="ctr">
              <a:buNone/>
            </a:pPr>
            <a:endParaRPr lang="ar-EG" sz="5400" b="1" dirty="0">
              <a:latin typeface="Arabic Typesetting" pitchFamily="66" charset="-78"/>
              <a:cs typeface="Arabic Typesetting" pitchFamily="66" charset="-78"/>
            </a:endParaRPr>
          </a:p>
          <a:p>
            <a:pPr marL="114300" indent="0" algn="ctr">
              <a:buNone/>
            </a:pPr>
            <a:r>
              <a:rPr lang="ar-EG" sz="5400" b="1" dirty="0" smtClean="0">
                <a:latin typeface="Arabic Typesetting" pitchFamily="66" charset="-78"/>
                <a:cs typeface="Arabic Typesetting" pitchFamily="66" charset="-78"/>
              </a:rPr>
              <a:t>د/ محمد أحمد منصور</a:t>
            </a:r>
          </a:p>
        </p:txBody>
      </p:sp>
      <p:pic>
        <p:nvPicPr>
          <p:cNvPr id="1027" name="Picture 3" descr="C:\Users\EL WASEET\Desktop\IMG-20190413-WA00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9219" y="2362200"/>
            <a:ext cx="2133601" cy="18669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120297774"/>
      </p:ext>
    </p:extLst>
  </p:cSld>
  <p:clrMapOvr>
    <a:masterClrMapping/>
  </p:clrMapOvr>
  <mc:AlternateContent xmlns:mc="http://schemas.openxmlformats.org/markup-compatibility/2006" xmlns:p14="http://schemas.microsoft.com/office/powerpoint/2010/main">
    <mc:Choice Requires="p14">
      <p:transition spd="slow" p14:dur="2000" advTm="5636"/>
    </mc:Choice>
    <mc:Fallback xmlns="">
      <p:transition spd="slow" advTm="56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أساليــب إدارة الاجتماعات</a:t>
            </a:r>
            <a:r>
              <a:rPr lang="en-GB" sz="2800" dirty="0" smtClean="0">
                <a:effectLst/>
                <a:latin typeface="Calibri" panose="020F0502020204030204" pitchFamily="34" charset="0"/>
                <a:ea typeface="Calibri" panose="020F0502020204030204" pitchFamily="34" charset="0"/>
                <a:cs typeface="Arial" panose="020B0604020202020204" pitchFamily="34" charset="0"/>
              </a:rPr>
              <a:t/>
            </a:r>
            <a:br>
              <a:rPr lang="en-GB" sz="28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sz="half" idx="1"/>
          </p:nvPr>
        </p:nvSpPr>
        <p:spPr/>
        <p:txBody>
          <a:bodyPr>
            <a:normAutofit fontScale="92500" lnSpcReduction="20000"/>
          </a:bodyPr>
          <a:lstStyle/>
          <a:p>
            <a:pPr algn="r" rtl="1">
              <a:lnSpc>
                <a:spcPct val="115000"/>
              </a:lnSpc>
              <a:spcAft>
                <a:spcPts val="1000"/>
              </a:spcAft>
            </a:pPr>
            <a:r>
              <a:rPr lang="ar-EG" dirty="0">
                <a:latin typeface="Calibri" panose="020F0502020204030204" pitchFamily="34" charset="0"/>
                <a:ea typeface="Calibri" panose="020F0502020204030204" pitchFamily="34" charset="0"/>
              </a:rPr>
              <a:t>ومن خلالها يتم تقديم أحدث وأوضح المعلومات من أوثق المصادر للمسؤولين بشكل خاص وللعاملين بشكل عام، وتعطي الفرصة للجميع للمشاركة في اتخاذ القرارات، وبالتالي تبث الحماس فيهم لتنفيذها وتحمل المسئولية في ذلك، وتكرس روح الفريق إن 80% من نجاح الاجتماع يحدد قبل انعقادة..</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pic>
        <p:nvPicPr>
          <p:cNvPr id="5" name="Content Placeholder 4" descr="C:\Users\Fokha\Desktop\758387_269228.jpg"/>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29150" y="2169553"/>
            <a:ext cx="3886200" cy="3663482"/>
          </a:xfrm>
          <a:prstGeom prst="rect">
            <a:avLst/>
          </a:prstGeom>
          <a:noFill/>
          <a:ln>
            <a:noFill/>
          </a:ln>
        </p:spPr>
      </p:pic>
    </p:spTree>
    <p:extLst>
      <p:ext uri="{BB962C8B-B14F-4D97-AF65-F5344CB8AC3E}">
        <p14:creationId xmlns:p14="http://schemas.microsoft.com/office/powerpoint/2010/main" val="1032800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ويمكن تقسيم الاجتماعات في أي عمل إلى ما يأتي:</a:t>
            </a:r>
            <a:r>
              <a:rPr lang="en-GB" sz="2800" dirty="0" smtClean="0">
                <a:effectLst/>
                <a:latin typeface="Calibri" panose="020F0502020204030204" pitchFamily="34" charset="0"/>
                <a:ea typeface="Calibri" panose="020F0502020204030204" pitchFamily="34" charset="0"/>
                <a:cs typeface="Arial" panose="020B0604020202020204" pitchFamily="34" charset="0"/>
              </a:rPr>
              <a:t/>
            </a:r>
            <a:br>
              <a:rPr lang="en-GB" sz="28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sz="half" idx="1"/>
          </p:nvPr>
        </p:nvSpPr>
        <p:spPr/>
        <p:txBody>
          <a:bodyPr>
            <a:normAutofit fontScale="92500"/>
          </a:bodyPr>
          <a:lstStyle/>
          <a:p>
            <a:pPr algn="r" rtl="1">
              <a:lnSpc>
                <a:spcPct val="115000"/>
              </a:lnSpc>
              <a:spcAft>
                <a:spcPts val="1000"/>
              </a:spcAft>
            </a:pPr>
            <a:r>
              <a:rPr lang="ar-EG" sz="2400" b="1" dirty="0">
                <a:solidFill>
                  <a:srgbClr val="7030A0"/>
                </a:solidFill>
                <a:latin typeface="Calibri" panose="020F0502020204030204" pitchFamily="34" charset="0"/>
                <a:ea typeface="Calibri" panose="020F0502020204030204" pitchFamily="34" charset="0"/>
              </a:rPr>
              <a:t>3- اجتماعات البحث والدراسات</a:t>
            </a:r>
            <a:r>
              <a:rPr lang="ar-EG" sz="2400" b="1" dirty="0" smtClean="0">
                <a:solidFill>
                  <a:srgbClr val="7030A0"/>
                </a:solidFill>
                <a:latin typeface="Calibri" panose="020F0502020204030204" pitchFamily="34" charset="0"/>
                <a:ea typeface="Calibri" panose="020F0502020204030204" pitchFamily="34" charset="0"/>
              </a:rPr>
              <a:t>:</a:t>
            </a:r>
          </a:p>
          <a:p>
            <a:pPr marL="0" indent="0" algn="r" rtl="1">
              <a:lnSpc>
                <a:spcPct val="115000"/>
              </a:lnSpc>
              <a:spcAft>
                <a:spcPts val="1000"/>
              </a:spcAft>
              <a:buNone/>
            </a:pPr>
            <a:r>
              <a:rPr lang="ar-EG" sz="2000" dirty="0" smtClean="0">
                <a:latin typeface="Calibri" panose="020F0502020204030204" pitchFamily="34" charset="0"/>
                <a:ea typeface="Calibri" panose="020F0502020204030204" pitchFamily="34" charset="0"/>
              </a:rPr>
              <a:t>والغاية </a:t>
            </a:r>
            <a:r>
              <a:rPr lang="ar-EG" sz="2000" dirty="0">
                <a:latin typeface="Calibri" panose="020F0502020204030204" pitchFamily="34" charset="0"/>
                <a:ea typeface="Calibri" panose="020F0502020204030204" pitchFamily="34" charset="0"/>
              </a:rPr>
              <a:t>من هذه الاجتماعات هي التباحث والتدارس من خلال ما يسمى بالعصف الذهني والفكري، ويمكن في هذه الاجتماعات تكوين أكثر من مجموعة عمل، وكل مجموعة تكلف ببحث ودراسة جانب جزئي من الموضوع العام</a:t>
            </a:r>
            <a:r>
              <a:rPr lang="ar-EG" sz="2000" dirty="0" smtClean="0">
                <a:latin typeface="Calibri" panose="020F0502020204030204" pitchFamily="34" charset="0"/>
                <a:ea typeface="Calibri" panose="020F0502020204030204" pitchFamily="34" charset="0"/>
              </a:rPr>
              <a:t>.</a:t>
            </a:r>
          </a:p>
          <a:p>
            <a:pPr marL="0" indent="0" algn="r" rtl="1">
              <a:lnSpc>
                <a:spcPct val="115000"/>
              </a:lnSpc>
              <a:spcAft>
                <a:spcPts val="1000"/>
              </a:spcAft>
              <a:buNone/>
            </a:pPr>
            <a:r>
              <a:rPr lang="ar-EG" sz="2400" b="1" dirty="0" smtClean="0">
                <a:solidFill>
                  <a:srgbClr val="7030A0"/>
                </a:solidFill>
                <a:latin typeface="Calibri" panose="020F0502020204030204" pitchFamily="34" charset="0"/>
                <a:ea typeface="Calibri" panose="020F0502020204030204" pitchFamily="34" charset="0"/>
              </a:rPr>
              <a:t>4- </a:t>
            </a:r>
            <a:r>
              <a:rPr lang="ar-EG" sz="2400" b="1" dirty="0">
                <a:solidFill>
                  <a:srgbClr val="7030A0"/>
                </a:solidFill>
                <a:latin typeface="Calibri" panose="020F0502020204030204" pitchFamily="34" charset="0"/>
                <a:ea typeface="Calibri" panose="020F0502020204030204" pitchFamily="34" charset="0"/>
              </a:rPr>
              <a:t>اجتماعات طارئة:</a:t>
            </a:r>
            <a:r>
              <a:rPr lang="ar-EG" sz="2400" dirty="0">
                <a:solidFill>
                  <a:srgbClr val="7030A0"/>
                </a:solidFill>
                <a:latin typeface="Calibri" panose="020F0502020204030204" pitchFamily="34" charset="0"/>
                <a:ea typeface="Calibri" panose="020F0502020204030204" pitchFamily="34" charset="0"/>
              </a:rPr>
              <a:t>  </a:t>
            </a:r>
          </a:p>
          <a:p>
            <a:pPr marL="0" indent="0" algn="r" rtl="1">
              <a:lnSpc>
                <a:spcPct val="115000"/>
              </a:lnSpc>
              <a:spcAft>
                <a:spcPts val="1000"/>
              </a:spcAft>
              <a:buNone/>
            </a:pPr>
            <a:r>
              <a:rPr lang="ar-EG" sz="2000" dirty="0" smtClean="0">
                <a:latin typeface="Calibri" panose="020F0502020204030204" pitchFamily="34" charset="0"/>
                <a:ea typeface="Calibri" panose="020F0502020204030204" pitchFamily="34" charset="0"/>
              </a:rPr>
              <a:t>وهي </a:t>
            </a:r>
            <a:r>
              <a:rPr lang="ar-EG" sz="2000" dirty="0">
                <a:latin typeface="Calibri" panose="020F0502020204030204" pitchFamily="34" charset="0"/>
                <a:ea typeface="Calibri" panose="020F0502020204030204" pitchFamily="34" charset="0"/>
              </a:rPr>
              <a:t>الاجتماعات التي تدعو إليها حاجة طارئة غير متوقعة وغير متضمنة في خطط المنشأة</a:t>
            </a:r>
            <a:endParaRPr lang="en-GB" sz="16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4" name="Content Placeholder 3"/>
          <p:cNvSpPr>
            <a:spLocks noGrp="1"/>
          </p:cNvSpPr>
          <p:nvPr>
            <p:ph sz="half" idx="2"/>
          </p:nvPr>
        </p:nvSpPr>
        <p:spPr/>
        <p:txBody>
          <a:bodyPr>
            <a:normAutofit fontScale="92500"/>
          </a:bodyPr>
          <a:lstStyle/>
          <a:p>
            <a:pPr marL="0" indent="0" algn="r" rtl="1">
              <a:lnSpc>
                <a:spcPct val="115000"/>
              </a:lnSpc>
              <a:spcAft>
                <a:spcPts val="1000"/>
              </a:spcAft>
              <a:buNone/>
            </a:pPr>
            <a:r>
              <a:rPr lang="ar-EG" b="1" dirty="0" smtClean="0">
                <a:solidFill>
                  <a:srgbClr val="7030A0"/>
                </a:solidFill>
                <a:latin typeface="Calibri" panose="020F0502020204030204" pitchFamily="34" charset="0"/>
                <a:ea typeface="Calibri" panose="020F0502020204030204" pitchFamily="34" charset="0"/>
              </a:rPr>
              <a:t>1- </a:t>
            </a:r>
            <a:r>
              <a:rPr lang="ar-EG" b="1" dirty="0">
                <a:solidFill>
                  <a:srgbClr val="7030A0"/>
                </a:solidFill>
                <a:latin typeface="Calibri" panose="020F0502020204030204" pitchFamily="34" charset="0"/>
                <a:ea typeface="Calibri" panose="020F0502020204030204" pitchFamily="34" charset="0"/>
              </a:rPr>
              <a:t>اجتماعات تبادل المعلومات</a:t>
            </a:r>
            <a:r>
              <a:rPr lang="ar-EG" b="1" dirty="0" smtClean="0">
                <a:solidFill>
                  <a:srgbClr val="7030A0"/>
                </a:solidFill>
                <a:latin typeface="Calibri" panose="020F0502020204030204" pitchFamily="34" charset="0"/>
                <a:ea typeface="Calibri" panose="020F0502020204030204" pitchFamily="34" charset="0"/>
              </a:rPr>
              <a:t>:</a:t>
            </a:r>
          </a:p>
          <a:p>
            <a:pPr marL="0" indent="0" algn="r" rtl="1">
              <a:lnSpc>
                <a:spcPct val="115000"/>
              </a:lnSpc>
              <a:spcAft>
                <a:spcPts val="1000"/>
              </a:spcAft>
              <a:buNone/>
            </a:pPr>
            <a:r>
              <a:rPr lang="ar-EG" b="1" dirty="0" smtClean="0">
                <a:solidFill>
                  <a:srgbClr val="7030A0"/>
                </a:solidFill>
                <a:latin typeface="Calibri" panose="020F0502020204030204" pitchFamily="34" charset="0"/>
                <a:ea typeface="Calibri" panose="020F0502020204030204" pitchFamily="34" charset="0"/>
              </a:rPr>
              <a:t> </a:t>
            </a:r>
            <a:r>
              <a:rPr lang="ar-EG" sz="2400" dirty="0">
                <a:latin typeface="Calibri" panose="020F0502020204030204" pitchFamily="34" charset="0"/>
                <a:ea typeface="Calibri" panose="020F0502020204030204" pitchFamily="34" charset="0"/>
              </a:rPr>
              <a:t>والغرض من هذه الاجتماعات هو تبادل المعلومات لعمل بين العاملين بصورة جماعية مما يوفر للمنشأة الوقت والجهد أفضل مما لو تمت بصورة فردية </a:t>
            </a:r>
            <a:endParaRPr lang="ar-EG" sz="2400" dirty="0" smtClean="0">
              <a:latin typeface="Calibri" panose="020F0502020204030204" pitchFamily="34" charset="0"/>
              <a:ea typeface="Calibri" panose="020F0502020204030204" pitchFamily="34" charset="0"/>
            </a:endParaRPr>
          </a:p>
          <a:p>
            <a:pPr marL="0" indent="0" algn="r" rtl="1">
              <a:lnSpc>
                <a:spcPct val="115000"/>
              </a:lnSpc>
              <a:spcAft>
                <a:spcPts val="1000"/>
              </a:spcAft>
              <a:buNone/>
            </a:pPr>
            <a:r>
              <a:rPr lang="ar-EG" b="1" dirty="0" smtClean="0">
                <a:solidFill>
                  <a:srgbClr val="7030A0"/>
                </a:solidFill>
                <a:latin typeface="Calibri" panose="020F0502020204030204" pitchFamily="34" charset="0"/>
                <a:ea typeface="Calibri" panose="020F0502020204030204" pitchFamily="34" charset="0"/>
              </a:rPr>
              <a:t>2- </a:t>
            </a:r>
            <a:r>
              <a:rPr lang="ar-EG" b="1" dirty="0">
                <a:solidFill>
                  <a:srgbClr val="7030A0"/>
                </a:solidFill>
                <a:latin typeface="Calibri" panose="020F0502020204030204" pitchFamily="34" charset="0"/>
                <a:ea typeface="Calibri" panose="020F0502020204030204" pitchFamily="34" charset="0"/>
              </a:rPr>
              <a:t>اجتماعات اتخاذ القرارات</a:t>
            </a:r>
            <a:r>
              <a:rPr lang="ar-EG" b="1" dirty="0" smtClean="0">
                <a:solidFill>
                  <a:srgbClr val="7030A0"/>
                </a:solidFill>
                <a:latin typeface="Calibri" panose="020F0502020204030204" pitchFamily="34" charset="0"/>
                <a:ea typeface="Calibri" panose="020F0502020204030204" pitchFamily="34" charset="0"/>
              </a:rPr>
              <a:t>:</a:t>
            </a:r>
          </a:p>
          <a:p>
            <a:pPr marL="0" indent="0" algn="r" rtl="1">
              <a:lnSpc>
                <a:spcPct val="115000"/>
              </a:lnSpc>
              <a:spcAft>
                <a:spcPts val="1000"/>
              </a:spcAft>
              <a:buNone/>
            </a:pPr>
            <a:r>
              <a:rPr lang="ar-EG" b="1" dirty="0" smtClean="0">
                <a:solidFill>
                  <a:srgbClr val="7030A0"/>
                </a:solidFill>
                <a:latin typeface="Calibri" panose="020F0502020204030204" pitchFamily="34" charset="0"/>
                <a:ea typeface="Calibri" panose="020F0502020204030204" pitchFamily="34" charset="0"/>
              </a:rPr>
              <a:t>  </a:t>
            </a:r>
            <a:r>
              <a:rPr lang="ar-EG" sz="2400" dirty="0">
                <a:latin typeface="Calibri" panose="020F0502020204030204" pitchFamily="34" charset="0"/>
                <a:ea typeface="Calibri" panose="020F0502020204030204" pitchFamily="34" charset="0"/>
              </a:rPr>
              <a:t>وهي تلك الاجتماعات الخاصة باتخاذ القرارات في القضايا الهامة.</a:t>
            </a:r>
            <a:endParaRPr lang="en-GB"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83938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r" rtl="1">
              <a:lnSpc>
                <a:spcPct val="115000"/>
              </a:lnSpc>
              <a:spcAft>
                <a:spcPts val="1000"/>
              </a:spcAft>
            </a:pPr>
            <a:r>
              <a:rPr lang="ar-EG" sz="3600" b="1" dirty="0" smtClean="0">
                <a:solidFill>
                  <a:srgbClr val="7030A0"/>
                </a:solidFill>
                <a:effectLst/>
                <a:latin typeface="Calibri" panose="020F0502020204030204" pitchFamily="34" charset="0"/>
                <a:ea typeface="Calibri" panose="020F0502020204030204" pitchFamily="34" charset="0"/>
                <a:cs typeface="Arial" panose="020B0604020202020204" pitchFamily="34" charset="0"/>
              </a:rPr>
              <a:t>5- اجتماعات روتينية دورية:</a:t>
            </a:r>
            <a:r>
              <a:rPr lang="ar-EG" sz="3600" dirty="0" smtClean="0">
                <a:solidFill>
                  <a:srgbClr val="7030A0"/>
                </a:solidFill>
                <a:effectLst/>
                <a:latin typeface="Calibri" panose="020F0502020204030204" pitchFamily="34" charset="0"/>
                <a:ea typeface="Calibri" panose="020F0502020204030204" pitchFamily="34" charset="0"/>
                <a:cs typeface="Arial" panose="020B0604020202020204" pitchFamily="34" charset="0"/>
              </a:rPr>
              <a:t>  </a:t>
            </a:r>
            <a:r>
              <a:rPr lang="ar-EG" sz="4000" dirty="0" smtClean="0">
                <a:solidFill>
                  <a:srgbClr val="7030A0"/>
                </a:solidFill>
                <a:effectLst/>
                <a:latin typeface="Calibri" panose="020F0502020204030204" pitchFamily="34" charset="0"/>
                <a:ea typeface="Calibri" panose="020F0502020204030204" pitchFamily="34" charset="0"/>
                <a:cs typeface="Arial" panose="020B0604020202020204" pitchFamily="34" charset="0"/>
              </a:rPr>
              <a:t/>
            </a:r>
            <a:br>
              <a:rPr lang="ar-EG" sz="4000" dirty="0" smtClean="0">
                <a:solidFill>
                  <a:srgbClr val="7030A0"/>
                </a:solidFill>
                <a:effectLst/>
                <a:latin typeface="Calibri" panose="020F0502020204030204" pitchFamily="34" charset="0"/>
                <a:ea typeface="Calibri" panose="020F0502020204030204" pitchFamily="34" charset="0"/>
                <a:cs typeface="Arial" panose="020B0604020202020204" pitchFamily="34" charset="0"/>
              </a:rPr>
            </a:br>
            <a:r>
              <a:rPr lang="ar-EG" sz="3600" dirty="0" smtClean="0">
                <a:effectLst/>
                <a:latin typeface="Calibri" panose="020F0502020204030204" pitchFamily="34" charset="0"/>
                <a:ea typeface="Calibri" panose="020F0502020204030204" pitchFamily="34" charset="0"/>
                <a:cs typeface="Arial" panose="020B0604020202020204" pitchFamily="34" charset="0"/>
              </a:rPr>
              <a:t>وهي تلك الاجتماعات المتضمنة في برنامج العمل في المنشأة</a:t>
            </a:r>
            <a:r>
              <a:rPr lang="en-GB" sz="2800" dirty="0" smtClean="0">
                <a:effectLst/>
                <a:latin typeface="Calibri" panose="020F0502020204030204" pitchFamily="34" charset="0"/>
                <a:ea typeface="Calibri" panose="020F0502020204030204" pitchFamily="34" charset="0"/>
                <a:cs typeface="Arial" panose="020B0604020202020204" pitchFamily="34" charset="0"/>
              </a:rPr>
              <a:t/>
            </a:r>
            <a:br>
              <a:rPr lang="en-GB" sz="2800" dirty="0" smtClean="0">
                <a:effectLst/>
                <a:latin typeface="Calibri" panose="020F0502020204030204" pitchFamily="34" charset="0"/>
                <a:ea typeface="Calibri" panose="020F0502020204030204" pitchFamily="34" charset="0"/>
                <a:cs typeface="Arial" panose="020B0604020202020204" pitchFamily="34" charset="0"/>
              </a:rPr>
            </a:br>
            <a:endParaRPr lang="en-GB" sz="3600" dirty="0"/>
          </a:p>
        </p:txBody>
      </p:sp>
      <p:sp>
        <p:nvSpPr>
          <p:cNvPr id="3" name="Subtitle 2"/>
          <p:cNvSpPr>
            <a:spLocks noGrp="1"/>
          </p:cNvSpPr>
          <p:nvPr>
            <p:ph type="subTitle" idx="1"/>
          </p:nvPr>
        </p:nvSpPr>
        <p:spPr/>
        <p:txBody>
          <a:bodyPr>
            <a:normAutofit fontScale="55000" lnSpcReduction="20000"/>
          </a:bodyPr>
          <a:lstStyle/>
          <a:p>
            <a:pPr algn="r" rtl="1">
              <a:lnSpc>
                <a:spcPct val="115000"/>
              </a:lnSpc>
              <a:spcAft>
                <a:spcPts val="1000"/>
              </a:spcAft>
            </a:pPr>
            <a:r>
              <a:rPr lang="ar-EG" sz="3900" b="1" dirty="0">
                <a:solidFill>
                  <a:srgbClr val="7030A0"/>
                </a:solidFill>
                <a:latin typeface="Calibri" panose="020F0502020204030204" pitchFamily="34" charset="0"/>
                <a:ea typeface="Calibri" panose="020F0502020204030204" pitchFamily="34" charset="0"/>
              </a:rPr>
              <a:t>6- اجتماعات مظهرية شكلية احتفالية إعلامية</a:t>
            </a:r>
            <a:r>
              <a:rPr lang="ar-EG" sz="3900" b="1" dirty="0" smtClean="0">
                <a:solidFill>
                  <a:srgbClr val="7030A0"/>
                </a:solidFill>
                <a:latin typeface="Calibri" panose="020F0502020204030204" pitchFamily="34" charset="0"/>
                <a:ea typeface="Calibri" panose="020F0502020204030204" pitchFamily="34" charset="0"/>
              </a:rPr>
              <a:t>:</a:t>
            </a:r>
          </a:p>
          <a:p>
            <a:pPr algn="r" rtl="1">
              <a:lnSpc>
                <a:spcPct val="115000"/>
              </a:lnSpc>
              <a:spcAft>
                <a:spcPts val="1000"/>
              </a:spcAft>
            </a:pPr>
            <a:r>
              <a:rPr lang="ar-EG" sz="5100" b="1" dirty="0" smtClean="0">
                <a:solidFill>
                  <a:srgbClr val="7030A0"/>
                </a:solidFill>
                <a:latin typeface="Calibri" panose="020F0502020204030204" pitchFamily="34" charset="0"/>
                <a:ea typeface="Calibri" panose="020F0502020204030204" pitchFamily="34" charset="0"/>
              </a:rPr>
              <a:t>  </a:t>
            </a:r>
            <a:r>
              <a:rPr lang="ar-EG" sz="4500" dirty="0">
                <a:latin typeface="Calibri" panose="020F0502020204030204" pitchFamily="34" charset="0"/>
                <a:ea typeface="Calibri" panose="020F0502020204030204" pitchFamily="34" charset="0"/>
              </a:rPr>
              <a:t>وتسمى بالاجتماعات البروتوكولية، وهذا النوع يختلف عن الأنواع السابقة في أنه اجتماع غير منتج بعكس السابق.</a:t>
            </a:r>
            <a:endParaRPr lang="en-GB" sz="29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490269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مبررات عقدالاجتماع:-</a:t>
            </a:r>
            <a:r>
              <a:rPr lang="en-GB" sz="2800" dirty="0" smtClean="0">
                <a:effectLst/>
                <a:latin typeface="Calibri" panose="020F0502020204030204" pitchFamily="34" charset="0"/>
                <a:ea typeface="Calibri" panose="020F0502020204030204" pitchFamily="34" charset="0"/>
                <a:cs typeface="Arial" panose="020B0604020202020204" pitchFamily="34" charset="0"/>
              </a:rPr>
              <a:t/>
            </a:r>
            <a:br>
              <a:rPr lang="en-GB" sz="28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sz="half" idx="1"/>
          </p:nvPr>
        </p:nvSpPr>
        <p:spPr/>
        <p:txBody>
          <a:bodyPr>
            <a:normAutofit fontScale="55000" lnSpcReduction="20000"/>
          </a:bodyPr>
          <a:lstStyle/>
          <a:p>
            <a:pPr algn="r" rtl="1">
              <a:lnSpc>
                <a:spcPct val="115000"/>
              </a:lnSpc>
              <a:spcAft>
                <a:spcPts val="1000"/>
              </a:spcAft>
            </a:pP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5- </a:t>
            </a:r>
            <a:r>
              <a:rPr lang="ar-EG" dirty="0">
                <a:latin typeface="Calibri" panose="020F0502020204030204" pitchFamily="34" charset="0"/>
                <a:ea typeface="Calibri" panose="020F0502020204030204" pitchFamily="34" charset="0"/>
              </a:rPr>
              <a:t>سهولة توزيع المهام والمسؤوليات وتأمين تحقيق التنسيق أثناء التنفيذ.</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 </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6- </a:t>
            </a:r>
            <a:r>
              <a:rPr lang="ar-EG" dirty="0">
                <a:latin typeface="Calibri" panose="020F0502020204030204" pitchFamily="34" charset="0"/>
                <a:ea typeface="Calibri" panose="020F0502020204030204" pitchFamily="34" charset="0"/>
              </a:rPr>
              <a:t>تحقيق إيجابيات اللقاء المباشر بين أعضاءالاجتماع وتدريبهم وزيادة معرفتهم وتنمية مهاراتهم السلوكية والفنية.</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a:latin typeface="Calibri" panose="020F0502020204030204" pitchFamily="34" charset="0"/>
                <a:ea typeface="Calibri" panose="020F0502020204030204" pitchFamily="34" charset="0"/>
              </a:rPr>
              <a:t> </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dirty="0" smtClean="0">
                <a:latin typeface="Calibri" panose="020F0502020204030204" pitchFamily="34" charset="0"/>
                <a:ea typeface="Calibri" panose="020F0502020204030204" pitchFamily="34" charset="0"/>
              </a:rPr>
              <a:t>7- </a:t>
            </a:r>
            <a:r>
              <a:rPr lang="ar-EG" dirty="0">
                <a:latin typeface="Calibri" panose="020F0502020204030204" pitchFamily="34" charset="0"/>
                <a:ea typeface="Calibri" panose="020F0502020204030204" pitchFamily="34" charset="0"/>
              </a:rPr>
              <a:t>خطورة وتكلفة القرار الفردي وأفضلية الجهود الجماعية.</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4" name="Content Placeholder 3"/>
          <p:cNvSpPr>
            <a:spLocks noGrp="1"/>
          </p:cNvSpPr>
          <p:nvPr>
            <p:ph sz="half" idx="2"/>
          </p:nvPr>
        </p:nvSpPr>
        <p:spPr>
          <a:xfrm>
            <a:off x="4870629" y="1825625"/>
            <a:ext cx="3886200" cy="4351338"/>
          </a:xfrm>
        </p:spPr>
        <p:txBody>
          <a:bodyPr>
            <a:normAutofit fontScale="55000" lnSpcReduction="20000"/>
          </a:bodyPr>
          <a:lstStyle/>
          <a:p>
            <a:pPr algn="r" rtl="1">
              <a:lnSpc>
                <a:spcPct val="115000"/>
              </a:lnSpc>
              <a:spcAft>
                <a:spcPts val="1000"/>
              </a:spcAft>
            </a:pPr>
            <a:r>
              <a:rPr lang="ar-EG" sz="3800" dirty="0">
                <a:solidFill>
                  <a:srgbClr val="7030A0"/>
                </a:solidFill>
                <a:latin typeface="Calibri" panose="020F0502020204030204" pitchFamily="34" charset="0"/>
                <a:ea typeface="Calibri" panose="020F0502020204030204" pitchFamily="34" charset="0"/>
              </a:rPr>
              <a:t>هناك مبررات قوية وواضحة تدعو إلى توحيد الجهود الجماعية وعقدالاجتماعات ومن هذه المبررات</a:t>
            </a:r>
            <a:r>
              <a:rPr lang="ar-EG" sz="3800" dirty="0" smtClean="0">
                <a:solidFill>
                  <a:srgbClr val="7030A0"/>
                </a:solidFill>
                <a:latin typeface="Calibri" panose="020F0502020204030204" pitchFamily="34" charset="0"/>
                <a:ea typeface="Calibri" panose="020F0502020204030204" pitchFamily="34" charset="0"/>
              </a:rPr>
              <a:t>:-</a:t>
            </a:r>
          </a:p>
          <a:p>
            <a:pPr marL="0" indent="0" algn="r" rtl="1">
              <a:lnSpc>
                <a:spcPct val="115000"/>
              </a:lnSpc>
              <a:spcAft>
                <a:spcPts val="1000"/>
              </a:spcAft>
              <a:buNone/>
            </a:pPr>
            <a:r>
              <a:rPr lang="ar-EG" sz="2900" dirty="0" smtClean="0">
                <a:latin typeface="Calibri" panose="020F0502020204030204" pitchFamily="34" charset="0"/>
                <a:ea typeface="Calibri" panose="020F0502020204030204" pitchFamily="34" charset="0"/>
              </a:rPr>
              <a:t>1</a:t>
            </a:r>
            <a:r>
              <a:rPr lang="ar-EG" sz="4500" dirty="0" smtClean="0">
                <a:latin typeface="Calibri" panose="020F0502020204030204" pitchFamily="34" charset="0"/>
                <a:ea typeface="Calibri" panose="020F0502020204030204" pitchFamily="34" charset="0"/>
              </a:rPr>
              <a:t>- </a:t>
            </a:r>
            <a:r>
              <a:rPr lang="ar-EG" sz="2900" dirty="0">
                <a:latin typeface="Calibri" panose="020F0502020204030204" pitchFamily="34" charset="0"/>
                <a:ea typeface="Calibri" panose="020F0502020204030204" pitchFamily="34" charset="0"/>
              </a:rPr>
              <a:t>وجود ما يدعو إلى تغيير الوضع القائم</a:t>
            </a:r>
            <a:r>
              <a:rPr lang="ar-EG" sz="2900" dirty="0" smtClean="0">
                <a:latin typeface="Calibri" panose="020F0502020204030204" pitchFamily="34" charset="0"/>
                <a:ea typeface="Calibri" panose="020F0502020204030204" pitchFamily="34" charset="0"/>
              </a:rPr>
              <a:t>.</a:t>
            </a:r>
            <a:endParaRPr lang="en-GB" sz="29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sz="2900" dirty="0" smtClean="0">
                <a:latin typeface="Calibri" panose="020F0502020204030204" pitchFamily="34" charset="0"/>
                <a:ea typeface="Calibri" panose="020F0502020204030204" pitchFamily="34" charset="0"/>
              </a:rPr>
              <a:t>2- </a:t>
            </a:r>
            <a:r>
              <a:rPr lang="ar-EG" sz="2900" dirty="0">
                <a:latin typeface="Calibri" panose="020F0502020204030204" pitchFamily="34" charset="0"/>
                <a:ea typeface="Calibri" panose="020F0502020204030204" pitchFamily="34" charset="0"/>
              </a:rPr>
              <a:t>تنشيط الأفكار والآراء والخبرات بين العاملين من فترة إلى أخرى</a:t>
            </a:r>
            <a:r>
              <a:rPr lang="ar-EG" sz="2900" dirty="0" smtClean="0">
                <a:latin typeface="Calibri" panose="020F0502020204030204" pitchFamily="34" charset="0"/>
                <a:ea typeface="Calibri" panose="020F0502020204030204" pitchFamily="34" charset="0"/>
              </a:rPr>
              <a:t>.</a:t>
            </a:r>
            <a:endParaRPr lang="en-GB" sz="29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sz="2900" dirty="0">
                <a:latin typeface="Calibri" panose="020F0502020204030204" pitchFamily="34" charset="0"/>
                <a:ea typeface="Calibri" panose="020F0502020204030204" pitchFamily="34" charset="0"/>
              </a:rPr>
              <a:t>3</a:t>
            </a:r>
            <a:r>
              <a:rPr lang="ar-EG" sz="2900" dirty="0" smtClean="0">
                <a:latin typeface="Calibri" panose="020F0502020204030204" pitchFamily="34" charset="0"/>
                <a:ea typeface="Calibri" panose="020F0502020204030204" pitchFamily="34" charset="0"/>
              </a:rPr>
              <a:t>- </a:t>
            </a:r>
            <a:r>
              <a:rPr lang="ar-EG" sz="2900" dirty="0">
                <a:latin typeface="Calibri" panose="020F0502020204030204" pitchFamily="34" charset="0"/>
                <a:ea typeface="Calibri" panose="020F0502020204030204" pitchFamily="34" charset="0"/>
              </a:rPr>
              <a:t>وجود رغبة وتقبل في تطبيق القرارات التي تصدر عن الاجتماعات</a:t>
            </a:r>
            <a:r>
              <a:rPr lang="ar-EG" sz="2900" dirty="0" smtClean="0">
                <a:latin typeface="Calibri" panose="020F0502020204030204" pitchFamily="34" charset="0"/>
                <a:ea typeface="Calibri" panose="020F0502020204030204" pitchFamily="34" charset="0"/>
              </a:rPr>
              <a:t>.</a:t>
            </a:r>
          </a:p>
          <a:p>
            <a:pPr marL="0" lvl="0" indent="0" algn="r" rtl="1">
              <a:lnSpc>
                <a:spcPct val="115000"/>
              </a:lnSpc>
              <a:spcAft>
                <a:spcPts val="1000"/>
              </a:spcAft>
              <a:buNone/>
            </a:pPr>
            <a:r>
              <a:rPr lang="ar-EG" sz="2600" dirty="0" smtClean="0">
                <a:solidFill>
                  <a:prstClr val="black"/>
                </a:solidFill>
                <a:latin typeface="Calibri" panose="020F0502020204030204" pitchFamily="34" charset="0"/>
                <a:ea typeface="Calibri" panose="020F0502020204030204" pitchFamily="34" charset="0"/>
              </a:rPr>
              <a:t>4- </a:t>
            </a:r>
            <a:r>
              <a:rPr lang="ar-EG" sz="2600" dirty="0">
                <a:solidFill>
                  <a:prstClr val="black"/>
                </a:solidFill>
                <a:latin typeface="Calibri" panose="020F0502020204030204" pitchFamily="34" charset="0"/>
                <a:ea typeface="Calibri" panose="020F0502020204030204" pitchFamily="34" charset="0"/>
              </a:rPr>
              <a:t>وجود مشكلة أو قضية معينةتتطلب المتابعة والتقييم المستمر.</a:t>
            </a:r>
            <a:endParaRPr lang="en-GB" sz="19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endParaRPr lang="en-GB" sz="29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endParaRPr lang="en-GB" sz="16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548132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lnSpc>
                <a:spcPct val="115000"/>
              </a:lnSpc>
              <a:spcAft>
                <a:spcPts val="1000"/>
              </a:spcAft>
            </a:pP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أسباب إنعقاد الاجتماعات :-</a:t>
            </a:r>
            <a:r>
              <a:rPr lang="en-GB" sz="2800" dirty="0" smtClean="0">
                <a:effectLst/>
                <a:latin typeface="Calibri" panose="020F0502020204030204" pitchFamily="34" charset="0"/>
                <a:ea typeface="Calibri" panose="020F0502020204030204" pitchFamily="34" charset="0"/>
                <a:cs typeface="Arial" panose="020B0604020202020204" pitchFamily="34" charset="0"/>
              </a:rPr>
              <a:t/>
            </a:r>
            <a:br>
              <a:rPr lang="en-GB" sz="2800" dirty="0" smtClean="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Content Placeholder 2"/>
          <p:cNvSpPr>
            <a:spLocks noGrp="1"/>
          </p:cNvSpPr>
          <p:nvPr>
            <p:ph sz="half" idx="1"/>
          </p:nvPr>
        </p:nvSpPr>
        <p:spPr/>
        <p:txBody>
          <a:bodyPr>
            <a:normAutofit fontScale="62500" lnSpcReduction="20000"/>
          </a:bodyPr>
          <a:lstStyle/>
          <a:p>
            <a:pPr marL="0" indent="0" algn="r" rtl="1">
              <a:lnSpc>
                <a:spcPct val="115000"/>
              </a:lnSpc>
              <a:spcAft>
                <a:spcPts val="1000"/>
              </a:spcAft>
              <a:buNone/>
            </a:pPr>
            <a:r>
              <a:rPr lang="ar-EG" sz="3200" b="1" dirty="0" smtClean="0">
                <a:solidFill>
                  <a:srgbClr val="7030A0"/>
                </a:solidFill>
                <a:latin typeface="Calibri" panose="020F0502020204030204" pitchFamily="34" charset="0"/>
                <a:ea typeface="Calibri" panose="020F0502020204030204" pitchFamily="34" charset="0"/>
              </a:rPr>
              <a:t>4- </a:t>
            </a:r>
            <a:r>
              <a:rPr lang="ar-EG" sz="3200" b="1" dirty="0">
                <a:solidFill>
                  <a:srgbClr val="7030A0"/>
                </a:solidFill>
                <a:latin typeface="Calibri" panose="020F0502020204030204" pitchFamily="34" charset="0"/>
                <a:ea typeface="Calibri" panose="020F0502020204030204" pitchFamily="34" charset="0"/>
              </a:rPr>
              <a:t>تشكيل الفرق:</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3200" dirty="0">
                <a:solidFill>
                  <a:srgbClr val="7030A0"/>
                </a:solidFill>
                <a:latin typeface="Calibri" panose="020F0502020204030204" pitchFamily="34" charset="0"/>
                <a:ea typeface="Calibri" panose="020F0502020204030204" pitchFamily="34" charset="0"/>
              </a:rPr>
              <a:t> </a:t>
            </a:r>
            <a:r>
              <a:rPr lang="ar-EG" dirty="0">
                <a:latin typeface="Calibri" panose="020F0502020204030204" pitchFamily="34" charset="0"/>
                <a:ea typeface="Calibri" panose="020F0502020204030204" pitchFamily="34" charset="0"/>
              </a:rPr>
              <a:t>إن تشكيل فرق عمل لا يمكن أن يتم من غير عقد اجتماعات حيث تتكون العلاقات.</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sz="3200" b="1" dirty="0">
                <a:solidFill>
                  <a:srgbClr val="7030A0"/>
                </a:solidFill>
                <a:latin typeface="Calibri" panose="020F0502020204030204" pitchFamily="34" charset="0"/>
                <a:ea typeface="Calibri" panose="020F0502020204030204" pitchFamily="34" charset="0"/>
              </a:rPr>
              <a:t>5</a:t>
            </a:r>
            <a:r>
              <a:rPr lang="ar-EG" sz="3200" b="1" dirty="0" smtClean="0">
                <a:solidFill>
                  <a:srgbClr val="7030A0"/>
                </a:solidFill>
                <a:latin typeface="Calibri" panose="020F0502020204030204" pitchFamily="34" charset="0"/>
                <a:ea typeface="Calibri" panose="020F0502020204030204" pitchFamily="34" charset="0"/>
              </a:rPr>
              <a:t>- </a:t>
            </a:r>
            <a:r>
              <a:rPr lang="ar-EG" sz="3200" b="1" dirty="0">
                <a:solidFill>
                  <a:srgbClr val="7030A0"/>
                </a:solidFill>
                <a:latin typeface="Calibri" panose="020F0502020204030204" pitchFamily="34" charset="0"/>
                <a:ea typeface="Calibri" panose="020F0502020204030204" pitchFamily="34" charset="0"/>
              </a:rPr>
              <a:t>التشاور:</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3200" b="1" dirty="0">
                <a:solidFill>
                  <a:srgbClr val="7030A0"/>
                </a:solidFill>
                <a:latin typeface="Calibri" panose="020F0502020204030204" pitchFamily="34" charset="0"/>
                <a:ea typeface="Calibri" panose="020F0502020204030204" pitchFamily="34" charset="0"/>
              </a:rPr>
              <a:t> </a:t>
            </a:r>
            <a:r>
              <a:rPr lang="ar-EG" dirty="0">
                <a:latin typeface="Calibri" panose="020F0502020204030204" pitchFamily="34" charset="0"/>
                <a:ea typeface="Calibri" panose="020F0502020204030204" pitchFamily="34" charset="0"/>
              </a:rPr>
              <a:t>الاجتماع وسيلة فعالة للتشاور ومشاهدة عدد منالأشخاص.</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sz="3200" b="1" dirty="0">
                <a:solidFill>
                  <a:srgbClr val="7030A0"/>
                </a:solidFill>
                <a:latin typeface="Calibri" panose="020F0502020204030204" pitchFamily="34" charset="0"/>
                <a:ea typeface="Calibri" panose="020F0502020204030204" pitchFamily="34" charset="0"/>
              </a:rPr>
              <a:t>6</a:t>
            </a:r>
            <a:r>
              <a:rPr lang="ar-EG" sz="3200" b="1" dirty="0" smtClean="0">
                <a:solidFill>
                  <a:srgbClr val="7030A0"/>
                </a:solidFill>
                <a:latin typeface="Calibri" panose="020F0502020204030204" pitchFamily="34" charset="0"/>
                <a:ea typeface="Calibri" panose="020F0502020204030204" pitchFamily="34" charset="0"/>
              </a:rPr>
              <a:t>- </a:t>
            </a:r>
            <a:r>
              <a:rPr lang="ar-EG" sz="3200" b="1" dirty="0">
                <a:solidFill>
                  <a:srgbClr val="7030A0"/>
                </a:solidFill>
                <a:latin typeface="Calibri" panose="020F0502020204030204" pitchFamily="34" charset="0"/>
                <a:ea typeface="Calibri" panose="020F0502020204030204" pitchFamily="34" charset="0"/>
              </a:rPr>
              <a:t>استقبال معلمين جدد:</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sz="3200" dirty="0">
                <a:solidFill>
                  <a:srgbClr val="7030A0"/>
                </a:solidFill>
                <a:latin typeface="Calibri" panose="020F0502020204030204" pitchFamily="34" charset="0"/>
                <a:ea typeface="Calibri" panose="020F0502020204030204" pitchFamily="34" charset="0"/>
              </a:rPr>
              <a:t> </a:t>
            </a:r>
            <a:r>
              <a:rPr lang="ar-EG" dirty="0">
                <a:latin typeface="Calibri" panose="020F0502020204030204" pitchFamily="34" charset="0"/>
                <a:ea typeface="Calibri" panose="020F0502020204030204" pitchFamily="34" charset="0"/>
              </a:rPr>
              <a:t>كلما ظهرت أطراف جديدة في ساحة تتطلب منهج إقامةعلاقة عمل مع أخرين يكون هناك سبب وجيه للاجتماع.</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4" name="Content Placeholder 3"/>
          <p:cNvSpPr>
            <a:spLocks noGrp="1"/>
          </p:cNvSpPr>
          <p:nvPr>
            <p:ph sz="half" idx="2"/>
          </p:nvPr>
        </p:nvSpPr>
        <p:spPr/>
        <p:txBody>
          <a:bodyPr>
            <a:normAutofit fontScale="62500" lnSpcReduction="20000"/>
          </a:bodyPr>
          <a:lstStyle/>
          <a:p>
            <a:pPr marL="0" indent="0" algn="r" rtl="1">
              <a:lnSpc>
                <a:spcPct val="115000"/>
              </a:lnSpc>
              <a:spcAft>
                <a:spcPts val="1000"/>
              </a:spcAft>
              <a:buNone/>
            </a:pPr>
            <a:r>
              <a:rPr lang="ar-EG" sz="3200" b="1" dirty="0" smtClean="0">
                <a:solidFill>
                  <a:srgbClr val="7030A0"/>
                </a:solidFill>
                <a:latin typeface="Calibri" panose="020F0502020204030204" pitchFamily="34" charset="0"/>
                <a:ea typeface="Calibri" panose="020F0502020204030204" pitchFamily="34" charset="0"/>
              </a:rPr>
              <a:t>1-اتخاذ </a:t>
            </a:r>
            <a:r>
              <a:rPr lang="ar-EG" sz="3200" b="1" dirty="0">
                <a:solidFill>
                  <a:srgbClr val="7030A0"/>
                </a:solidFill>
                <a:latin typeface="Calibri" panose="020F0502020204030204" pitchFamily="34" charset="0"/>
                <a:ea typeface="Calibri" panose="020F0502020204030204" pitchFamily="34" charset="0"/>
              </a:rPr>
              <a:t>القرار:</a:t>
            </a:r>
            <a:r>
              <a:rPr lang="ar-EG" sz="3200" dirty="0">
                <a:solidFill>
                  <a:srgbClr val="7030A0"/>
                </a:solidFill>
                <a:latin typeface="Calibri" panose="020F0502020204030204" pitchFamily="34" charset="0"/>
                <a:ea typeface="Calibri" panose="020F0502020204030204" pitchFamily="34" charset="0"/>
              </a:rPr>
              <a:t> </a:t>
            </a:r>
            <a:r>
              <a:rPr lang="ar-EG" dirty="0">
                <a:latin typeface="Calibri" panose="020F0502020204030204" pitchFamily="34" charset="0"/>
                <a:ea typeface="Calibri" panose="020F0502020204030204" pitchFamily="34" charset="0"/>
              </a:rPr>
              <a:t> </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اجتماع الأطراف المعنية كافة هو عادة أفضل طريقة لتبادل المعارف والخبرات والتوصل إلى أفضل القرارات</a:t>
            </a:r>
            <a:r>
              <a:rPr lang="ar-EG" dirty="0" smtClean="0">
                <a:latin typeface="Calibri" panose="020F0502020204030204" pitchFamily="34" charset="0"/>
                <a:ea typeface="Calibri" panose="020F0502020204030204" pitchFamily="34" charset="0"/>
              </a:rPr>
              <a:t>.</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sz="3200" b="1" dirty="0" smtClean="0">
                <a:solidFill>
                  <a:srgbClr val="7030A0"/>
                </a:solidFill>
                <a:latin typeface="Calibri" panose="020F0502020204030204" pitchFamily="34" charset="0"/>
                <a:ea typeface="Calibri" panose="020F0502020204030204" pitchFamily="34" charset="0"/>
              </a:rPr>
              <a:t>2-الاتصال</a:t>
            </a:r>
            <a:r>
              <a:rPr lang="ar-EG" sz="3200" b="1" dirty="0">
                <a:solidFill>
                  <a:srgbClr val="7030A0"/>
                </a:solidFill>
                <a:latin typeface="Calibri" panose="020F0502020204030204" pitchFamily="34" charset="0"/>
                <a:ea typeface="Calibri" panose="020F0502020204030204" pitchFamily="34" charset="0"/>
              </a:rPr>
              <a:t>: </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الاجتماع المثمر تتيح الاتصال لجميع الأطراف </a:t>
            </a:r>
            <a:r>
              <a:rPr lang="ar-EG" dirty="0" smtClean="0">
                <a:latin typeface="Calibri" panose="020F0502020204030204" pitchFamily="34" charset="0"/>
                <a:ea typeface="Calibri" panose="020F0502020204030204" pitchFamily="34" charset="0"/>
              </a:rPr>
              <a:t>المشتركة بسرعة </a:t>
            </a:r>
            <a:r>
              <a:rPr lang="ar-EG" dirty="0">
                <a:latin typeface="Calibri" panose="020F0502020204030204" pitchFamily="34" charset="0"/>
                <a:ea typeface="Calibri" panose="020F0502020204030204" pitchFamily="34" charset="0"/>
              </a:rPr>
              <a:t>ودقة</a:t>
            </a:r>
            <a:r>
              <a:rPr lang="ar-EG" dirty="0" smtClean="0">
                <a:latin typeface="Calibri" panose="020F0502020204030204" pitchFamily="34" charset="0"/>
                <a:ea typeface="Calibri" panose="020F0502020204030204" pitchFamily="34" charset="0"/>
              </a:rPr>
              <a:t>.</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Aft>
                <a:spcPts val="1000"/>
              </a:spcAft>
              <a:buNone/>
            </a:pPr>
            <a:r>
              <a:rPr lang="ar-EG" sz="3200" b="1" dirty="0" smtClean="0">
                <a:solidFill>
                  <a:srgbClr val="7030A0"/>
                </a:solidFill>
                <a:latin typeface="Calibri" panose="020F0502020204030204" pitchFamily="34" charset="0"/>
                <a:ea typeface="Calibri" panose="020F0502020204030204" pitchFamily="34" charset="0"/>
              </a:rPr>
              <a:t>3-القدرة </a:t>
            </a:r>
            <a:r>
              <a:rPr lang="ar-EG" sz="3200" b="1" dirty="0">
                <a:solidFill>
                  <a:srgbClr val="7030A0"/>
                </a:solidFill>
                <a:latin typeface="Calibri" panose="020F0502020204030204" pitchFamily="34" charset="0"/>
                <a:ea typeface="Calibri" panose="020F0502020204030204" pitchFamily="34" charset="0"/>
              </a:rPr>
              <a:t>على الابتكار: </a:t>
            </a:r>
            <a:endParaRPr lang="en-GB" sz="2000" dirty="0" smtClean="0">
              <a:effectLst/>
              <a:latin typeface="Calibri" panose="020F0502020204030204" pitchFamily="34" charset="0"/>
              <a:ea typeface="Calibri" panose="020F0502020204030204" pitchFamily="34" charset="0"/>
              <a:cs typeface="Arial" panose="020B0604020202020204" pitchFamily="34" charset="0"/>
            </a:endParaRPr>
          </a:p>
          <a:p>
            <a:pPr algn="r"/>
            <a:r>
              <a:rPr lang="ar-EG" dirty="0">
                <a:latin typeface="Calibri" panose="020F0502020204030204" pitchFamily="34" charset="0"/>
                <a:ea typeface="Calibri" panose="020F0502020204030204" pitchFamily="34" charset="0"/>
              </a:rPr>
              <a:t>الاجتماع الجيد المثمر يتيح تدفق الأفكار</a:t>
            </a:r>
            <a:endParaRPr lang="en-GB" dirty="0"/>
          </a:p>
        </p:txBody>
      </p:sp>
    </p:spTree>
    <p:extLst>
      <p:ext uri="{BB962C8B-B14F-4D97-AF65-F5344CB8AC3E}">
        <p14:creationId xmlns:p14="http://schemas.microsoft.com/office/powerpoint/2010/main" val="3651928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فوائد الاجتماعات</a:t>
            </a:r>
            <a:endParaRPr lang="en-GB" dirty="0"/>
          </a:p>
        </p:txBody>
      </p:sp>
      <p:sp>
        <p:nvSpPr>
          <p:cNvPr id="3" name="Content Placeholder 2"/>
          <p:cNvSpPr>
            <a:spLocks noGrp="1"/>
          </p:cNvSpPr>
          <p:nvPr>
            <p:ph sz="half" idx="1"/>
          </p:nvPr>
        </p:nvSpPr>
        <p:spPr/>
        <p:txBody>
          <a:bodyPr>
            <a:normAutofit fontScale="77500" lnSpcReduction="20000"/>
          </a:bodyPr>
          <a:lstStyle/>
          <a:p>
            <a:pPr marL="0" indent="0" algn="r" rtl="1">
              <a:lnSpc>
                <a:spcPct val="115000"/>
              </a:lnSpc>
              <a:spcAft>
                <a:spcPts val="1000"/>
              </a:spcAft>
              <a:buNone/>
            </a:pP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smtClean="0">
                <a:latin typeface="Calibri" panose="020F0502020204030204" pitchFamily="34" charset="0"/>
                <a:ea typeface="Calibri" panose="020F0502020204030204" pitchFamily="34" charset="0"/>
              </a:rPr>
              <a:t>إن </a:t>
            </a:r>
            <a:r>
              <a:rPr lang="ar-EG" dirty="0">
                <a:latin typeface="Calibri" panose="020F0502020204030204" pitchFamily="34" charset="0"/>
                <a:ea typeface="Calibri" panose="020F0502020204030204" pitchFamily="34" charset="0"/>
              </a:rPr>
              <a:t>وجود الاجتماعات في أي مؤسسة يساعد على تبادل الخبرات بين العاملين .</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من خلال الاجتماعات يتم تقديم أحدث وأضح المعلومات من أوثق المصادر للمسئولين بصورة خاصة للعاملين عموماً .</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تعطى الفرصة للجميع للمشاركة في اتخاذ القرارات وبالتالي الحماس لتنفيذها وتحمل المسئولية في ذلك .</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EG" dirty="0">
                <a:latin typeface="Calibri" panose="020F0502020204030204" pitchFamily="34" charset="0"/>
                <a:ea typeface="Calibri" panose="020F0502020204030204" pitchFamily="34" charset="0"/>
              </a:rPr>
              <a:t>بالاجتماعات تكرس روح الفريق في العمل الذي لا غنى عنه في الأعمال الكبيرة .</a:t>
            </a:r>
            <a:endParaRPr lang="en-GB" sz="1800" dirty="0" smtClean="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pic>
        <p:nvPicPr>
          <p:cNvPr id="5" name="Content Placeholder 4" descr="meeting"/>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177309" y="1983347"/>
            <a:ext cx="2820473" cy="3683358"/>
          </a:xfrm>
          <a:prstGeom prst="rect">
            <a:avLst/>
          </a:prstGeom>
          <a:noFill/>
          <a:ln>
            <a:noFill/>
          </a:ln>
        </p:spPr>
      </p:pic>
    </p:spTree>
    <p:extLst>
      <p:ext uri="{BB962C8B-B14F-4D97-AF65-F5344CB8AC3E}">
        <p14:creationId xmlns:p14="http://schemas.microsoft.com/office/powerpoint/2010/main" val="36737374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6"/>
</p:tagLst>
</file>

<file path=ppt/tags/tag2.xml><?xml version="1.0" encoding="utf-8"?>
<p:tagLst xmlns:a="http://schemas.openxmlformats.org/drawingml/2006/main" xmlns:r="http://schemas.openxmlformats.org/officeDocument/2006/relationships" xmlns:p="http://schemas.openxmlformats.org/presentationml/2006/main">
  <p:tag name="TIMING" val="|0"/>
</p:tagLst>
</file>

<file path=ppt/tags/tag3.xml><?xml version="1.0" encoding="utf-8"?>
<p:tagLst xmlns:a="http://schemas.openxmlformats.org/drawingml/2006/main" xmlns:r="http://schemas.openxmlformats.org/officeDocument/2006/relationships" xmlns:p="http://schemas.openxmlformats.org/presentationml/2006/main">
  <p:tag name="TIMING" val="|0|1.9"/>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1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4.xml><?xml version="1.0" encoding="utf-8"?>
<a:theme xmlns:a="http://schemas.openxmlformats.org/drawingml/2006/main" name="2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859</Words>
  <Application>Microsoft Office PowerPoint</Application>
  <PresentationFormat>On-screen Show (4:3)</PresentationFormat>
  <Paragraphs>106</Paragraphs>
  <Slides>14</Slides>
  <Notes>0</Notes>
  <HiddenSlides>0</HiddenSlides>
  <MMClips>0</MMClips>
  <ScaleCrop>false</ScaleCrop>
  <HeadingPairs>
    <vt:vector size="4" baseType="variant">
      <vt:variant>
        <vt:lpstr>Theme</vt:lpstr>
      </vt:variant>
      <vt:variant>
        <vt:i4>6</vt:i4>
      </vt:variant>
      <vt:variant>
        <vt:lpstr>Slide Titles</vt:lpstr>
      </vt:variant>
      <vt:variant>
        <vt:i4>14</vt:i4>
      </vt:variant>
    </vt:vector>
  </HeadingPairs>
  <TitlesOfParts>
    <vt:vector size="20" baseType="lpstr">
      <vt:lpstr>Office Theme</vt:lpstr>
      <vt:lpstr>Adjacency</vt:lpstr>
      <vt:lpstr>1_Adjacency</vt:lpstr>
      <vt:lpstr>2_Adjacency</vt:lpstr>
      <vt:lpstr>1_Office Theme</vt:lpstr>
      <vt:lpstr>Trek</vt:lpstr>
      <vt:lpstr>         جامعة بنها كلية التربية الرياضية للبنين </vt:lpstr>
      <vt:lpstr>قسم الإدارة الرياضية والترويح الفرقة الرابعة-  مقرر  الأسس العلمية للإدارة الرياضية 2</vt:lpstr>
      <vt:lpstr>تحت إشراف</vt:lpstr>
      <vt:lpstr>أساليــب إدارة الاجتماعات </vt:lpstr>
      <vt:lpstr>ويمكن تقسيم الاجتماعات في أي عمل إلى ما يأتي: </vt:lpstr>
      <vt:lpstr>5- اجتماعات روتينية دورية:   وهي تلك الاجتماعات المتضمنة في برنامج العمل في المنشأة </vt:lpstr>
      <vt:lpstr>مبررات عقدالاجتماع:- </vt:lpstr>
      <vt:lpstr>أسباب إنعقاد الاجتماعات :- </vt:lpstr>
      <vt:lpstr> فوائد الاجتماعات</vt:lpstr>
      <vt:lpstr>أنواع اخرى للاجتماعات : </vt:lpstr>
      <vt:lpstr>PowerPoint Presentation</vt:lpstr>
      <vt:lpstr>PowerPoint Presentation</vt:lpstr>
      <vt:lpstr>عوامل النجاح للاجتماع  </vt:lpstr>
      <vt:lpstr>النهاية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للبنين</dc:title>
  <dc:creator>EL WASEET</dc:creator>
  <cp:lastModifiedBy>pc</cp:lastModifiedBy>
  <cp:revision>9</cp:revision>
  <dcterms:created xsi:type="dcterms:W3CDTF">2006-08-16T00:00:00Z</dcterms:created>
  <dcterms:modified xsi:type="dcterms:W3CDTF">2020-03-31T07:28:50Z</dcterms:modified>
</cp:coreProperties>
</file>