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78" r:id="rId4"/>
    <p:sldId id="261" r:id="rId5"/>
    <p:sldId id="262" r:id="rId6"/>
    <p:sldId id="279" r:id="rId7"/>
    <p:sldId id="263" r:id="rId8"/>
    <p:sldId id="264" r:id="rId9"/>
    <p:sldId id="265" r:id="rId10"/>
    <p:sldId id="266" r:id="rId11"/>
    <p:sldId id="267" r:id="rId12"/>
    <p:sldId id="268" r:id="rId13"/>
    <p:sldId id="269" r:id="rId14"/>
    <p:sldId id="270" r:id="rId15"/>
    <p:sldId id="271" r:id="rId16"/>
    <p:sldId id="258" r:id="rId17"/>
    <p:sldId id="259" r:id="rId18"/>
    <p:sldId id="260" r:id="rId19"/>
    <p:sldId id="272" r:id="rId20"/>
    <p:sldId id="273" r:id="rId21"/>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MnUL3WAce9MMkv1v1g2bBA==" hashData="2RCcU9pkR7Rue0CjDsflwX4Jc7PzV5cO/gcre/dbE4vWhpj5T0GatltduKSSopf+PezIJeSlXm2xAd2UYxKIzQ=="/>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70" d="100"/>
          <a:sy n="70" d="100"/>
        </p:scale>
        <p:origin x="71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DC0AE54F-F914-4BE3-ADCE-DC4B8D7A5DCF}" type="datetimeFigureOut">
              <a:rPr lang="ar-EG" smtClean="0"/>
              <a:t>04/08/1441</a:t>
            </a:fld>
            <a:endParaRPr lang="ar-EG"/>
          </a:p>
        </p:txBody>
      </p:sp>
      <p:sp>
        <p:nvSpPr>
          <p:cNvPr id="5" name="Footer Placeholder 4"/>
          <p:cNvSpPr>
            <a:spLocks noGrp="1"/>
          </p:cNvSpPr>
          <p:nvPr>
            <p:ph type="ftr" sz="quarter" idx="11"/>
          </p:nvPr>
        </p:nvSpPr>
        <p:spPr>
          <a:xfrm>
            <a:off x="1371600" y="4323845"/>
            <a:ext cx="6400800" cy="365125"/>
          </a:xfrm>
        </p:spPr>
        <p:txBody>
          <a:bodyPr/>
          <a:lstStyle/>
          <a:p>
            <a:endParaRPr lang="ar-EG"/>
          </a:p>
        </p:txBody>
      </p:sp>
      <p:sp>
        <p:nvSpPr>
          <p:cNvPr id="6" name="Slide Number Placeholder 5"/>
          <p:cNvSpPr>
            <a:spLocks noGrp="1"/>
          </p:cNvSpPr>
          <p:nvPr>
            <p:ph type="sldNum" sz="quarter" idx="12"/>
          </p:nvPr>
        </p:nvSpPr>
        <p:spPr>
          <a:xfrm>
            <a:off x="8077200" y="1430866"/>
            <a:ext cx="2743200" cy="365125"/>
          </a:xfrm>
        </p:spPr>
        <p:txBody>
          <a:bodyPr/>
          <a:lstStyle/>
          <a:p>
            <a:fld id="{FF346AEE-0CF7-472E-ADA1-41A7ADD6A031}" type="slidenum">
              <a:rPr lang="ar-EG" smtClean="0"/>
              <a:t>‹#›</a:t>
            </a:fld>
            <a:endParaRPr lang="ar-EG"/>
          </a:p>
        </p:txBody>
      </p:sp>
    </p:spTree>
    <p:extLst>
      <p:ext uri="{BB962C8B-B14F-4D97-AF65-F5344CB8AC3E}">
        <p14:creationId xmlns:p14="http://schemas.microsoft.com/office/powerpoint/2010/main" val="4217970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0AE54F-F914-4BE3-ADCE-DC4B8D7A5DCF}"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346AEE-0CF7-472E-ADA1-41A7ADD6A031}" type="slidenum">
              <a:rPr lang="ar-EG" smtClean="0"/>
              <a:t>‹#›</a:t>
            </a:fld>
            <a:endParaRPr lang="ar-EG"/>
          </a:p>
        </p:txBody>
      </p:sp>
    </p:spTree>
    <p:extLst>
      <p:ext uri="{BB962C8B-B14F-4D97-AF65-F5344CB8AC3E}">
        <p14:creationId xmlns:p14="http://schemas.microsoft.com/office/powerpoint/2010/main" val="1952549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DC0AE54F-F914-4BE3-ADCE-DC4B8D7A5DCF}" type="datetimeFigureOut">
              <a:rPr lang="ar-EG" smtClean="0"/>
              <a:t>04/08/1441</a:t>
            </a:fld>
            <a:endParaRPr lang="ar-EG"/>
          </a:p>
        </p:txBody>
      </p:sp>
      <p:sp>
        <p:nvSpPr>
          <p:cNvPr id="6" name="Footer Placeholder 5"/>
          <p:cNvSpPr>
            <a:spLocks noGrp="1"/>
          </p:cNvSpPr>
          <p:nvPr>
            <p:ph type="ftr" sz="quarter" idx="11"/>
          </p:nvPr>
        </p:nvSpPr>
        <p:spPr>
          <a:xfrm>
            <a:off x="685800" y="379941"/>
            <a:ext cx="6991492" cy="365125"/>
          </a:xfrm>
        </p:spPr>
        <p:txBody>
          <a:bodyPr/>
          <a:lstStyle/>
          <a:p>
            <a:endParaRPr lang="ar-EG"/>
          </a:p>
        </p:txBody>
      </p:sp>
      <p:sp>
        <p:nvSpPr>
          <p:cNvPr id="7" name="Slide Number Placeholder 6"/>
          <p:cNvSpPr>
            <a:spLocks noGrp="1"/>
          </p:cNvSpPr>
          <p:nvPr>
            <p:ph type="sldNum" sz="quarter" idx="12"/>
          </p:nvPr>
        </p:nvSpPr>
        <p:spPr>
          <a:xfrm>
            <a:off x="10862452" y="381000"/>
            <a:ext cx="643748" cy="365125"/>
          </a:xfrm>
        </p:spPr>
        <p:txBody>
          <a:bodyPr/>
          <a:lstStyle/>
          <a:p>
            <a:fld id="{FF346AEE-0CF7-472E-ADA1-41A7ADD6A031}" type="slidenum">
              <a:rPr lang="ar-EG" smtClean="0"/>
              <a:t>‹#›</a:t>
            </a:fld>
            <a:endParaRPr lang="ar-EG"/>
          </a:p>
        </p:txBody>
      </p:sp>
    </p:spTree>
    <p:extLst>
      <p:ext uri="{BB962C8B-B14F-4D97-AF65-F5344CB8AC3E}">
        <p14:creationId xmlns:p14="http://schemas.microsoft.com/office/powerpoint/2010/main" val="13090317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DC0AE54F-F914-4BE3-ADCE-DC4B8D7A5DCF}" type="datetimeFigureOut">
              <a:rPr lang="ar-EG" smtClean="0"/>
              <a:t>04/08/1441</a:t>
            </a:fld>
            <a:endParaRPr lang="ar-EG"/>
          </a:p>
        </p:txBody>
      </p:sp>
      <p:sp>
        <p:nvSpPr>
          <p:cNvPr id="6" name="Footer Placeholder 5"/>
          <p:cNvSpPr>
            <a:spLocks noGrp="1"/>
          </p:cNvSpPr>
          <p:nvPr>
            <p:ph type="ftr" sz="quarter" idx="11"/>
          </p:nvPr>
        </p:nvSpPr>
        <p:spPr>
          <a:xfrm>
            <a:off x="685800" y="379941"/>
            <a:ext cx="6991492" cy="365125"/>
          </a:xfrm>
        </p:spPr>
        <p:txBody>
          <a:bodyPr/>
          <a:lstStyle/>
          <a:p>
            <a:endParaRPr lang="ar-EG"/>
          </a:p>
        </p:txBody>
      </p:sp>
      <p:sp>
        <p:nvSpPr>
          <p:cNvPr id="7" name="Slide Number Placeholder 6"/>
          <p:cNvSpPr>
            <a:spLocks noGrp="1"/>
          </p:cNvSpPr>
          <p:nvPr>
            <p:ph type="sldNum" sz="quarter" idx="12"/>
          </p:nvPr>
        </p:nvSpPr>
        <p:spPr>
          <a:xfrm>
            <a:off x="10862452" y="381000"/>
            <a:ext cx="643748" cy="365125"/>
          </a:xfrm>
        </p:spPr>
        <p:txBody>
          <a:bodyPr/>
          <a:lstStyle/>
          <a:p>
            <a:fld id="{FF346AEE-0CF7-472E-ADA1-41A7ADD6A031}" type="slidenum">
              <a:rPr lang="ar-EG" smtClean="0"/>
              <a:t>‹#›</a:t>
            </a:fld>
            <a:endParaRPr lang="ar-EG"/>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8597110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DC0AE54F-F914-4BE3-ADCE-DC4B8D7A5DCF}" type="datetimeFigureOut">
              <a:rPr lang="ar-EG" smtClean="0"/>
              <a:t>04/08/1441</a:t>
            </a:fld>
            <a:endParaRPr lang="ar-EG"/>
          </a:p>
        </p:txBody>
      </p:sp>
      <p:sp>
        <p:nvSpPr>
          <p:cNvPr id="6" name="Footer Placeholder 5"/>
          <p:cNvSpPr>
            <a:spLocks noGrp="1"/>
          </p:cNvSpPr>
          <p:nvPr>
            <p:ph type="ftr" sz="quarter" idx="11"/>
          </p:nvPr>
        </p:nvSpPr>
        <p:spPr>
          <a:xfrm>
            <a:off x="685800" y="378883"/>
            <a:ext cx="6991492" cy="365125"/>
          </a:xfrm>
        </p:spPr>
        <p:txBody>
          <a:bodyPr/>
          <a:lstStyle/>
          <a:p>
            <a:endParaRPr lang="ar-EG"/>
          </a:p>
        </p:txBody>
      </p:sp>
      <p:sp>
        <p:nvSpPr>
          <p:cNvPr id="7" name="Slide Number Placeholder 6"/>
          <p:cNvSpPr>
            <a:spLocks noGrp="1"/>
          </p:cNvSpPr>
          <p:nvPr>
            <p:ph type="sldNum" sz="quarter" idx="12"/>
          </p:nvPr>
        </p:nvSpPr>
        <p:spPr>
          <a:xfrm>
            <a:off x="10862452" y="381000"/>
            <a:ext cx="643748" cy="365125"/>
          </a:xfrm>
        </p:spPr>
        <p:txBody>
          <a:bodyPr/>
          <a:lstStyle/>
          <a:p>
            <a:fld id="{FF346AEE-0CF7-472E-ADA1-41A7ADD6A031}" type="slidenum">
              <a:rPr lang="ar-EG" smtClean="0"/>
              <a:t>‹#›</a:t>
            </a:fld>
            <a:endParaRPr lang="ar-EG"/>
          </a:p>
        </p:txBody>
      </p:sp>
    </p:spTree>
    <p:extLst>
      <p:ext uri="{BB962C8B-B14F-4D97-AF65-F5344CB8AC3E}">
        <p14:creationId xmlns:p14="http://schemas.microsoft.com/office/powerpoint/2010/main" val="418385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C0AE54F-F914-4BE3-ADCE-DC4B8D7A5DCF}" type="datetimeFigureOut">
              <a:rPr lang="ar-EG" smtClean="0"/>
              <a:t>04/08/1441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346AEE-0CF7-472E-ADA1-41A7ADD6A031}" type="slidenum">
              <a:rPr lang="ar-EG" smtClean="0"/>
              <a:t>‹#›</a:t>
            </a:fld>
            <a:endParaRPr lang="ar-EG"/>
          </a:p>
        </p:txBody>
      </p:sp>
    </p:spTree>
    <p:extLst>
      <p:ext uri="{BB962C8B-B14F-4D97-AF65-F5344CB8AC3E}">
        <p14:creationId xmlns:p14="http://schemas.microsoft.com/office/powerpoint/2010/main" val="3851762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C0AE54F-F914-4BE3-ADCE-DC4B8D7A5DCF}" type="datetimeFigureOut">
              <a:rPr lang="ar-EG" smtClean="0"/>
              <a:t>04/08/1441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346AEE-0CF7-472E-ADA1-41A7ADD6A031}" type="slidenum">
              <a:rPr lang="ar-EG" smtClean="0"/>
              <a:t>‹#›</a:t>
            </a:fld>
            <a:endParaRPr lang="ar-EG"/>
          </a:p>
        </p:txBody>
      </p:sp>
    </p:spTree>
    <p:extLst>
      <p:ext uri="{BB962C8B-B14F-4D97-AF65-F5344CB8AC3E}">
        <p14:creationId xmlns:p14="http://schemas.microsoft.com/office/powerpoint/2010/main" val="24134918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0AE54F-F914-4BE3-ADCE-DC4B8D7A5DCF}"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346AEE-0CF7-472E-ADA1-41A7ADD6A031}" type="slidenum">
              <a:rPr lang="ar-EG" smtClean="0"/>
              <a:t>‹#›</a:t>
            </a:fld>
            <a:endParaRPr lang="ar-EG"/>
          </a:p>
        </p:txBody>
      </p:sp>
    </p:spTree>
    <p:extLst>
      <p:ext uri="{BB962C8B-B14F-4D97-AF65-F5344CB8AC3E}">
        <p14:creationId xmlns:p14="http://schemas.microsoft.com/office/powerpoint/2010/main" val="4138672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DC0AE54F-F914-4BE3-ADCE-DC4B8D7A5DCF}" type="datetimeFigureOut">
              <a:rPr lang="ar-EG" smtClean="0"/>
              <a:t>04/08/1441</a:t>
            </a:fld>
            <a:endParaRPr lang="ar-EG"/>
          </a:p>
        </p:txBody>
      </p:sp>
      <p:sp>
        <p:nvSpPr>
          <p:cNvPr id="5" name="Footer Placeholder 4"/>
          <p:cNvSpPr>
            <a:spLocks noGrp="1"/>
          </p:cNvSpPr>
          <p:nvPr>
            <p:ph type="ftr" sz="quarter" idx="11"/>
          </p:nvPr>
        </p:nvSpPr>
        <p:spPr>
          <a:xfrm>
            <a:off x="685800" y="381000"/>
            <a:ext cx="6991492" cy="365125"/>
          </a:xfrm>
        </p:spPr>
        <p:txBody>
          <a:bodyPr/>
          <a:lstStyle/>
          <a:p>
            <a:endParaRPr lang="ar-EG"/>
          </a:p>
        </p:txBody>
      </p:sp>
      <p:sp>
        <p:nvSpPr>
          <p:cNvPr id="6" name="Slide Number Placeholder 5"/>
          <p:cNvSpPr>
            <a:spLocks noGrp="1"/>
          </p:cNvSpPr>
          <p:nvPr>
            <p:ph type="sldNum" sz="quarter" idx="12"/>
          </p:nvPr>
        </p:nvSpPr>
        <p:spPr>
          <a:xfrm>
            <a:off x="10862452" y="381000"/>
            <a:ext cx="643748" cy="365125"/>
          </a:xfrm>
        </p:spPr>
        <p:txBody>
          <a:bodyPr/>
          <a:lstStyle/>
          <a:p>
            <a:fld id="{FF346AEE-0CF7-472E-ADA1-41A7ADD6A031}" type="slidenum">
              <a:rPr lang="ar-EG" smtClean="0"/>
              <a:t>‹#›</a:t>
            </a:fld>
            <a:endParaRPr lang="ar-EG"/>
          </a:p>
        </p:txBody>
      </p:sp>
    </p:spTree>
    <p:extLst>
      <p:ext uri="{BB962C8B-B14F-4D97-AF65-F5344CB8AC3E}">
        <p14:creationId xmlns:p14="http://schemas.microsoft.com/office/powerpoint/2010/main" val="2523907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0AE54F-F914-4BE3-ADCE-DC4B8D7A5DCF}"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346AEE-0CF7-472E-ADA1-41A7ADD6A031}" type="slidenum">
              <a:rPr lang="ar-EG" smtClean="0"/>
              <a:t>‹#›</a:t>
            </a:fld>
            <a:endParaRPr lang="ar-EG"/>
          </a:p>
        </p:txBody>
      </p:sp>
    </p:spTree>
    <p:extLst>
      <p:ext uri="{BB962C8B-B14F-4D97-AF65-F5344CB8AC3E}">
        <p14:creationId xmlns:p14="http://schemas.microsoft.com/office/powerpoint/2010/main" val="1656981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DC0AE54F-F914-4BE3-ADCE-DC4B8D7A5DCF}" type="datetimeFigureOut">
              <a:rPr lang="ar-EG" smtClean="0"/>
              <a:t>04/08/1441</a:t>
            </a:fld>
            <a:endParaRPr lang="ar-EG"/>
          </a:p>
        </p:txBody>
      </p:sp>
      <p:sp>
        <p:nvSpPr>
          <p:cNvPr id="5" name="Footer Placeholder 4"/>
          <p:cNvSpPr>
            <a:spLocks noGrp="1"/>
          </p:cNvSpPr>
          <p:nvPr>
            <p:ph type="ftr" sz="quarter" idx="11"/>
          </p:nvPr>
        </p:nvSpPr>
        <p:spPr>
          <a:xfrm>
            <a:off x="685800" y="381001"/>
            <a:ext cx="6991492" cy="364065"/>
          </a:xfrm>
        </p:spPr>
        <p:txBody>
          <a:bodyPr/>
          <a:lstStyle/>
          <a:p>
            <a:endParaRPr lang="ar-EG"/>
          </a:p>
        </p:txBody>
      </p:sp>
      <p:sp>
        <p:nvSpPr>
          <p:cNvPr id="6" name="Slide Number Placeholder 5"/>
          <p:cNvSpPr>
            <a:spLocks noGrp="1"/>
          </p:cNvSpPr>
          <p:nvPr>
            <p:ph type="sldNum" sz="quarter" idx="12"/>
          </p:nvPr>
        </p:nvSpPr>
        <p:spPr>
          <a:xfrm>
            <a:off x="10862452" y="381000"/>
            <a:ext cx="643748" cy="365125"/>
          </a:xfrm>
        </p:spPr>
        <p:txBody>
          <a:bodyPr/>
          <a:lstStyle/>
          <a:p>
            <a:fld id="{FF346AEE-0CF7-472E-ADA1-41A7ADD6A031}" type="slidenum">
              <a:rPr lang="ar-EG" smtClean="0"/>
              <a:t>‹#›</a:t>
            </a:fld>
            <a:endParaRPr lang="ar-EG"/>
          </a:p>
        </p:txBody>
      </p:sp>
    </p:spTree>
    <p:extLst>
      <p:ext uri="{BB962C8B-B14F-4D97-AF65-F5344CB8AC3E}">
        <p14:creationId xmlns:p14="http://schemas.microsoft.com/office/powerpoint/2010/main" val="3269803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C0AE54F-F914-4BE3-ADCE-DC4B8D7A5DCF}"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346AEE-0CF7-472E-ADA1-41A7ADD6A031}" type="slidenum">
              <a:rPr lang="ar-EG" smtClean="0"/>
              <a:t>‹#›</a:t>
            </a:fld>
            <a:endParaRPr lang="ar-EG"/>
          </a:p>
        </p:txBody>
      </p:sp>
    </p:spTree>
    <p:extLst>
      <p:ext uri="{BB962C8B-B14F-4D97-AF65-F5344CB8AC3E}">
        <p14:creationId xmlns:p14="http://schemas.microsoft.com/office/powerpoint/2010/main" val="1294199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C0AE54F-F914-4BE3-ADCE-DC4B8D7A5DCF}" type="datetimeFigureOut">
              <a:rPr lang="ar-EG" smtClean="0"/>
              <a:t>04/08/1441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346AEE-0CF7-472E-ADA1-41A7ADD6A031}" type="slidenum">
              <a:rPr lang="ar-EG" smtClean="0"/>
              <a:t>‹#›</a:t>
            </a:fld>
            <a:endParaRPr lang="ar-EG"/>
          </a:p>
        </p:txBody>
      </p:sp>
    </p:spTree>
    <p:extLst>
      <p:ext uri="{BB962C8B-B14F-4D97-AF65-F5344CB8AC3E}">
        <p14:creationId xmlns:p14="http://schemas.microsoft.com/office/powerpoint/2010/main" val="714518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C0AE54F-F914-4BE3-ADCE-DC4B8D7A5DCF}" type="datetimeFigureOut">
              <a:rPr lang="ar-EG" smtClean="0"/>
              <a:t>04/08/1441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346AEE-0CF7-472E-ADA1-41A7ADD6A031}" type="slidenum">
              <a:rPr lang="ar-EG" smtClean="0"/>
              <a:t>‹#›</a:t>
            </a:fld>
            <a:endParaRPr lang="ar-EG"/>
          </a:p>
        </p:txBody>
      </p:sp>
    </p:spTree>
    <p:extLst>
      <p:ext uri="{BB962C8B-B14F-4D97-AF65-F5344CB8AC3E}">
        <p14:creationId xmlns:p14="http://schemas.microsoft.com/office/powerpoint/2010/main" val="3755665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AE54F-F914-4BE3-ADCE-DC4B8D7A5DCF}" type="datetimeFigureOut">
              <a:rPr lang="ar-EG" smtClean="0"/>
              <a:t>04/08/1441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346AEE-0CF7-472E-ADA1-41A7ADD6A031}" type="slidenum">
              <a:rPr lang="ar-EG" smtClean="0"/>
              <a:t>‹#›</a:t>
            </a:fld>
            <a:endParaRPr lang="ar-EG"/>
          </a:p>
        </p:txBody>
      </p:sp>
    </p:spTree>
    <p:extLst>
      <p:ext uri="{BB962C8B-B14F-4D97-AF65-F5344CB8AC3E}">
        <p14:creationId xmlns:p14="http://schemas.microsoft.com/office/powerpoint/2010/main" val="538744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0AE54F-F914-4BE3-ADCE-DC4B8D7A5DCF}"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346AEE-0CF7-472E-ADA1-41A7ADD6A031}" type="slidenum">
              <a:rPr lang="ar-EG" smtClean="0"/>
              <a:t>‹#›</a:t>
            </a:fld>
            <a:endParaRPr lang="ar-EG"/>
          </a:p>
        </p:txBody>
      </p:sp>
    </p:spTree>
    <p:extLst>
      <p:ext uri="{BB962C8B-B14F-4D97-AF65-F5344CB8AC3E}">
        <p14:creationId xmlns:p14="http://schemas.microsoft.com/office/powerpoint/2010/main" val="3284355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0AE54F-F914-4BE3-ADCE-DC4B8D7A5DCF}"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346AEE-0CF7-472E-ADA1-41A7ADD6A031}" type="slidenum">
              <a:rPr lang="ar-EG" smtClean="0"/>
              <a:t>‹#›</a:t>
            </a:fld>
            <a:endParaRPr lang="ar-EG"/>
          </a:p>
        </p:txBody>
      </p:sp>
    </p:spTree>
    <p:extLst>
      <p:ext uri="{BB962C8B-B14F-4D97-AF65-F5344CB8AC3E}">
        <p14:creationId xmlns:p14="http://schemas.microsoft.com/office/powerpoint/2010/main" val="804429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C0AE54F-F914-4BE3-ADCE-DC4B8D7A5DCF}" type="datetimeFigureOut">
              <a:rPr lang="ar-EG" smtClean="0"/>
              <a:t>04/08/1441</a:t>
            </a:fld>
            <a:endParaRPr lang="ar-EG"/>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F346AEE-0CF7-472E-ADA1-41A7ADD6A031}" type="slidenum">
              <a:rPr lang="ar-EG" smtClean="0"/>
              <a:t>‹#›</a:t>
            </a:fld>
            <a:endParaRPr lang="ar-EG"/>
          </a:p>
        </p:txBody>
      </p:sp>
    </p:spTree>
    <p:extLst>
      <p:ext uri="{BB962C8B-B14F-4D97-AF65-F5344CB8AC3E}">
        <p14:creationId xmlns:p14="http://schemas.microsoft.com/office/powerpoint/2010/main" val="3649847256"/>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audio" Target="NUL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16832" y="533401"/>
            <a:ext cx="4205287" cy="1577101"/>
          </a:xfrm>
        </p:spPr>
        <p:txBody>
          <a:bodyPr>
            <a:noAutofit/>
          </a:bodyPr>
          <a:lstStyle/>
          <a:p>
            <a:pPr algn="ctr">
              <a:lnSpc>
                <a:spcPct val="150000"/>
              </a:lnSpc>
            </a:pPr>
            <a:r>
              <a:rPr lang="ar-EG" sz="2400" dirty="0">
                <a:solidFill>
                  <a:srgbClr val="FFFF00"/>
                </a:solidFill>
              </a:rPr>
              <a:t>جامعة بنها </a:t>
            </a:r>
            <a:br>
              <a:rPr lang="ar-EG" sz="2400" dirty="0">
                <a:solidFill>
                  <a:srgbClr val="FFFF00"/>
                </a:solidFill>
              </a:rPr>
            </a:br>
            <a:r>
              <a:rPr lang="ar-EG" sz="2400" dirty="0">
                <a:solidFill>
                  <a:srgbClr val="FFFF00"/>
                </a:solidFill>
              </a:rPr>
              <a:t>كلية التربية الرياضية </a:t>
            </a:r>
            <a:br>
              <a:rPr lang="ar-EG" sz="2400" dirty="0">
                <a:solidFill>
                  <a:srgbClr val="FFFF00"/>
                </a:solidFill>
              </a:rPr>
            </a:br>
            <a:r>
              <a:rPr lang="ar-EG" sz="2400" dirty="0">
                <a:solidFill>
                  <a:srgbClr val="FFFF00"/>
                </a:solidFill>
              </a:rPr>
              <a:t>قسم التدريب الرياضي وعلوم الحركة </a:t>
            </a:r>
          </a:p>
        </p:txBody>
      </p:sp>
      <p:sp>
        <p:nvSpPr>
          <p:cNvPr id="3" name="Subtitle 2"/>
          <p:cNvSpPr>
            <a:spLocks noGrp="1"/>
          </p:cNvSpPr>
          <p:nvPr>
            <p:ph type="subTitle" idx="1"/>
          </p:nvPr>
        </p:nvSpPr>
        <p:spPr>
          <a:xfrm>
            <a:off x="2944504" y="5410200"/>
            <a:ext cx="5410200" cy="1524000"/>
          </a:xfrm>
        </p:spPr>
        <p:txBody>
          <a:bodyPr>
            <a:noAutofit/>
          </a:bodyPr>
          <a:lstStyle/>
          <a:p>
            <a:pPr algn="ctr"/>
            <a:r>
              <a:rPr lang="ar-EG" sz="4000" b="1" dirty="0">
                <a:solidFill>
                  <a:srgbClr val="FF0000"/>
                </a:solidFill>
              </a:rPr>
              <a:t>إعداد </a:t>
            </a:r>
            <a:endParaRPr lang="ar-EG" b="1" dirty="0" smtClean="0">
              <a:solidFill>
                <a:srgbClr val="FF0000"/>
              </a:solidFill>
            </a:endParaRPr>
          </a:p>
          <a:p>
            <a:pPr algn="ctr"/>
            <a:r>
              <a:rPr lang="ar-EG" sz="2800" b="1" cap="all" dirty="0" smtClean="0">
                <a:ln w="6350">
                  <a:noFill/>
                </a:ln>
                <a:solidFill>
                  <a:srgbClr val="FFFF00"/>
                </a:solidFill>
                <a:effectLst>
                  <a:outerShdw blurRad="127000" dist="200000" dir="2700000" algn="tl" rotWithShape="0">
                    <a:srgbClr val="000000">
                      <a:alpha val="30000"/>
                    </a:srgbClr>
                  </a:outerShdw>
                </a:effectLst>
                <a:latin typeface="+mj-lt"/>
                <a:ea typeface="+mj-ea"/>
                <a:cs typeface="+mj-cs"/>
              </a:rPr>
              <a:t>قسم التدريب الرياضي وعلوم الحركة </a:t>
            </a:r>
            <a:endParaRPr lang="ar-EG" sz="2800" b="1" cap="all" dirty="0">
              <a:ln w="6350">
                <a:noFill/>
              </a:ln>
              <a:solidFill>
                <a:srgbClr val="FFFF00"/>
              </a:solidFill>
              <a:effectLst>
                <a:outerShdw blurRad="127000" dist="200000" dir="2700000" algn="tl" rotWithShape="0">
                  <a:srgbClr val="000000">
                    <a:alpha val="30000"/>
                  </a:srgbClr>
                </a:outerShdw>
              </a:effectLst>
              <a:latin typeface="+mj-lt"/>
              <a:ea typeface="+mj-ea"/>
              <a:cs typeface="+mj-cs"/>
            </a:endParaRPr>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8500001" y="381000"/>
            <a:ext cx="1704975" cy="1371600"/>
          </a:xfrm>
          <a:prstGeom prst="rect">
            <a:avLst/>
          </a:prstGeom>
          <a:noFill/>
        </p:spPr>
      </p:pic>
      <p:pic>
        <p:nvPicPr>
          <p:cNvPr id="5" name="Picture 4" descr="Description: 2bf792ab9186f339544f2e5dc1b59f30_Generic"/>
          <p:cNvPicPr/>
          <p:nvPr/>
        </p:nvPicPr>
        <p:blipFill>
          <a:blip r:embed="rId4">
            <a:extLst>
              <a:ext uri="{28A0092B-C50C-407E-A947-70E740481C1C}">
                <a14:useLocalDpi xmlns:a14="http://schemas.microsoft.com/office/drawing/2010/main" val="0"/>
              </a:ext>
            </a:extLst>
          </a:blip>
          <a:srcRect/>
          <a:stretch>
            <a:fillRect/>
          </a:stretch>
        </p:blipFill>
        <p:spPr bwMode="auto">
          <a:xfrm>
            <a:off x="2057400" y="304800"/>
            <a:ext cx="1676400" cy="1371600"/>
          </a:xfrm>
          <a:prstGeom prst="rect">
            <a:avLst/>
          </a:prstGeom>
          <a:noFill/>
        </p:spPr>
      </p:pic>
      <p:sp>
        <p:nvSpPr>
          <p:cNvPr id="6" name="Subtitle 2"/>
          <p:cNvSpPr txBox="1">
            <a:spLocks/>
          </p:cNvSpPr>
          <p:nvPr/>
        </p:nvSpPr>
        <p:spPr>
          <a:xfrm>
            <a:off x="4016831" y="2112166"/>
            <a:ext cx="40386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ar-EG" sz="4200" b="1" dirty="0">
              <a:solidFill>
                <a:srgbClr val="7030A0"/>
              </a:solidFill>
            </a:endParaRPr>
          </a:p>
        </p:txBody>
      </p:sp>
      <p:sp>
        <p:nvSpPr>
          <p:cNvPr id="7" name="Subtitle 2"/>
          <p:cNvSpPr txBox="1">
            <a:spLocks/>
          </p:cNvSpPr>
          <p:nvPr/>
        </p:nvSpPr>
        <p:spPr>
          <a:xfrm>
            <a:off x="3505200" y="3505200"/>
            <a:ext cx="5410200" cy="1600200"/>
          </a:xfrm>
          <a:prstGeom prst="rect">
            <a:avLst/>
          </a:prstGeom>
        </p:spPr>
        <p:txBody>
          <a:bodyPr vert="horz">
            <a:noAutofit/>
          </a:bodyPr>
          <a:lstStyle>
            <a:lvl1pPr marL="0" indent="0" algn="ctr" rtl="1"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1"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1"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1"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1"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1"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1"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1"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1"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endParaRPr lang="ar-EG" b="1" dirty="0">
              <a:solidFill>
                <a:srgbClr val="00B0F0"/>
              </a:solidFill>
            </a:endParaRPr>
          </a:p>
        </p:txBody>
      </p:sp>
      <p:sp>
        <p:nvSpPr>
          <p:cNvPr id="8" name="Rectangle 7"/>
          <p:cNvSpPr/>
          <p:nvPr/>
        </p:nvSpPr>
        <p:spPr>
          <a:xfrm>
            <a:off x="2438400" y="2438400"/>
            <a:ext cx="7086600" cy="2339102"/>
          </a:xfrm>
          <a:prstGeom prst="rect">
            <a:avLst/>
          </a:prstGeom>
        </p:spPr>
        <p:txBody>
          <a:bodyPr wrap="square">
            <a:spAutoFit/>
          </a:bodyPr>
          <a:lstStyle/>
          <a:p>
            <a:pPr algn="ctr">
              <a:lnSpc>
                <a:spcPct val="150000"/>
              </a:lnSpc>
            </a:pPr>
            <a:r>
              <a:rPr lang="ar-EG" sz="4400" dirty="0">
                <a:solidFill>
                  <a:srgbClr val="00B0F0"/>
                </a:solidFill>
              </a:rPr>
              <a:t>مادة / </a:t>
            </a:r>
            <a:r>
              <a:rPr lang="ar-EG" sz="4400" dirty="0">
                <a:solidFill>
                  <a:schemeClr val="accent3">
                    <a:lumMod val="20000"/>
                    <a:lumOff val="80000"/>
                  </a:schemeClr>
                </a:solidFill>
              </a:rPr>
              <a:t>أسس ومبادئ تدريب الناشئين</a:t>
            </a:r>
          </a:p>
          <a:p>
            <a:pPr algn="ctr">
              <a:lnSpc>
                <a:spcPct val="150000"/>
              </a:lnSpc>
            </a:pPr>
            <a:r>
              <a:rPr lang="ar-EG" sz="3200" dirty="0">
                <a:solidFill>
                  <a:srgbClr val="00B0F0"/>
                </a:solidFill>
              </a:rPr>
              <a:t>محاضرة / </a:t>
            </a:r>
            <a:r>
              <a:rPr lang="ar-EG" sz="3200" b="1" dirty="0">
                <a:solidFill>
                  <a:schemeClr val="accent4">
                    <a:lumMod val="60000"/>
                    <a:lumOff val="40000"/>
                  </a:schemeClr>
                </a:solidFill>
              </a:rPr>
              <a:t>تنمية مكونات اللياقة </a:t>
            </a:r>
            <a:r>
              <a:rPr lang="ar-EG" sz="3200" b="1" dirty="0" smtClean="0">
                <a:solidFill>
                  <a:schemeClr val="accent4">
                    <a:lumMod val="60000"/>
                    <a:lumOff val="40000"/>
                  </a:schemeClr>
                </a:solidFill>
              </a:rPr>
              <a:t>البدنية للناشئين</a:t>
            </a:r>
            <a:endParaRPr lang="ar-EG" sz="3200" b="1" dirty="0">
              <a:solidFill>
                <a:schemeClr val="accent4">
                  <a:lumMod val="60000"/>
                  <a:lumOff val="40000"/>
                </a:schemeClr>
              </a:solidFill>
            </a:endParaRPr>
          </a:p>
          <a:p>
            <a:pPr algn="ctr"/>
            <a:r>
              <a:rPr lang="ar-SA" sz="3200" smtClean="0">
                <a:solidFill>
                  <a:srgbClr val="00B0F0"/>
                </a:solidFill>
              </a:rPr>
              <a:t>شعبة تدريب</a:t>
            </a:r>
            <a:endParaRPr lang="ar-EG" sz="3200" dirty="0">
              <a:solidFill>
                <a:srgbClr val="00B0F0"/>
              </a:solidFill>
            </a:endParaRPr>
          </a:p>
        </p:txBody>
      </p:sp>
    </p:spTree>
    <p:extLst>
      <p:ext uri="{BB962C8B-B14F-4D97-AF65-F5344CB8AC3E}">
        <p14:creationId xmlns:p14="http://schemas.microsoft.com/office/powerpoint/2010/main" val="2889176171"/>
      </p:ext>
    </p:extLst>
  </p:cSld>
  <p:clrMapOvr>
    <a:masterClrMapping/>
  </p:clrMapOvr>
  <mc:AlternateContent xmlns:mc="http://schemas.openxmlformats.org/markup-compatibility/2006" xmlns:p14="http://schemas.microsoft.com/office/powerpoint/2010/main">
    <mc:Choice Requires="p14">
      <p:transition p14:dur="30">
        <p:wheel spokes="1"/>
        <p:sndAc>
          <p:stSnd>
            <p:snd r:embed="rId2" name="camera.wav"/>
          </p:stSnd>
        </p:sndAc>
      </p:transition>
    </mc:Choice>
    <mc:Fallback xmlns="">
      <p:transition>
        <p:wheel spokes="1"/>
        <p:sndAc>
          <p:stSnd>
            <p:snd r:embed="rId5" name="camera.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7516" y="289355"/>
            <a:ext cx="11309684" cy="6647974"/>
          </a:xfrm>
          <a:prstGeom prst="rect">
            <a:avLst/>
          </a:prstGeom>
        </p:spPr>
        <p:txBody>
          <a:bodyPr wrap="square">
            <a:spAutoFit/>
          </a:bodyPr>
          <a:lstStyle/>
          <a:p>
            <a:r>
              <a:rPr lang="ar-SA" sz="3600" dirty="0">
                <a:latin typeface="Times New Roman" panose="02020603050405020304" pitchFamily="18" charset="0"/>
                <a:ea typeface="Times New Roman" panose="02020603050405020304" pitchFamily="18" charset="0"/>
              </a:rPr>
              <a:t>فعلي  سبيل المثال يؤدي الانقباض العضلي الثابت </a:t>
            </a:r>
            <a:endParaRPr lang="en-US" sz="2400" dirty="0">
              <a:latin typeface="Times New Roman" panose="02020603050405020304" pitchFamily="18" charset="0"/>
              <a:ea typeface="Times New Roman" panose="02020603050405020304" pitchFamily="18" charset="0"/>
            </a:endParaRPr>
          </a:p>
          <a:p>
            <a:r>
              <a:rPr lang="en-US" sz="3600" dirty="0" err="1">
                <a:latin typeface="Arial" panose="020B0604020202020204" pitchFamily="34" charset="0"/>
                <a:ea typeface="Times New Roman" panose="02020603050405020304" pitchFamily="18" charset="0"/>
              </a:rPr>
              <a:t>Isomnitric</a:t>
            </a:r>
            <a:r>
              <a:rPr lang="en-US" sz="3600" dirty="0">
                <a:latin typeface="Arial" panose="020B0604020202020204" pitchFamily="34" charset="0"/>
                <a:ea typeface="Times New Roman" panose="02020603050405020304" pitchFamily="18" charset="0"/>
              </a:rPr>
              <a:t> ( static ) Contraction </a:t>
            </a:r>
            <a:r>
              <a:rPr lang="ar-SA" sz="3600" dirty="0">
                <a:latin typeface="Times New Roman" panose="02020603050405020304" pitchFamily="18" charset="0"/>
                <a:ea typeface="Times New Roman" panose="02020603050405020304" pitchFamily="18" charset="0"/>
              </a:rPr>
              <a:t>إلى زيادة ضغط الدم وهو ما يعد نتيجة سلبية كما أن الانقباض العضلي بالتطويل يزيد من الألم العضلي</a:t>
            </a:r>
            <a:r>
              <a:rPr lang="en-US" sz="3600" dirty="0">
                <a:latin typeface="Arial" panose="020B0604020202020204" pitchFamily="34" charset="0"/>
                <a:ea typeface="Times New Roman" panose="02020603050405020304" pitchFamily="18" charset="0"/>
              </a:rPr>
              <a:t> Muscle soreness </a:t>
            </a:r>
            <a:r>
              <a:rPr lang="ar-SA" sz="3600" dirty="0">
                <a:latin typeface="Times New Roman" panose="02020603050405020304" pitchFamily="18" charset="0"/>
                <a:ea typeface="Times New Roman" panose="02020603050405020304" pitchFamily="18" charset="0"/>
              </a:rPr>
              <a:t>كما يحتاج الانقباض </a:t>
            </a:r>
            <a:r>
              <a:rPr lang="ar-SA" sz="3600" dirty="0" err="1">
                <a:latin typeface="Times New Roman" panose="02020603050405020304" pitchFamily="18" charset="0"/>
                <a:ea typeface="Times New Roman" panose="02020603050405020304" pitchFamily="18" charset="0"/>
              </a:rPr>
              <a:t>العضلى</a:t>
            </a:r>
            <a:r>
              <a:rPr lang="ar-SA" sz="3600" dirty="0">
                <a:latin typeface="Times New Roman" panose="02020603050405020304" pitchFamily="18" charset="0"/>
                <a:ea typeface="Times New Roman" panose="02020603050405020304" pitchFamily="18" charset="0"/>
              </a:rPr>
              <a:t> بالتطويل إلى أجهزة غالية الثمن. لذا فإن الانقباض العضلي المتحرك بالتقصير هو أفضل أنواع الانقباضات العضلية التي تستخدم في برامج التدريب الرياضي للناشئين.   </a:t>
            </a:r>
            <a:endParaRPr lang="en-US" sz="2400" dirty="0">
              <a:latin typeface="Times New Roman" panose="02020603050405020304" pitchFamily="18" charset="0"/>
              <a:ea typeface="Times New Roman" panose="02020603050405020304" pitchFamily="18" charset="0"/>
            </a:endParaRPr>
          </a:p>
          <a:p>
            <a:r>
              <a:rPr lang="ar-SA" sz="3600" dirty="0">
                <a:latin typeface="Times New Roman" panose="02020603050405020304" pitchFamily="18" charset="0"/>
                <a:ea typeface="Times New Roman" panose="02020603050405020304" pitchFamily="18" charset="0"/>
              </a:rPr>
              <a:t>  ومن الأهمية استخدام تمرينات القوة العضلية العامة في مرحلة الناشئين وخاصة مرحلة ما قبل المراهقة . وكذلك يفضل استخدام الحمل الأقل من </a:t>
            </a:r>
            <a:r>
              <a:rPr lang="ar-SA" sz="3600" dirty="0" err="1">
                <a:latin typeface="Times New Roman" panose="02020603050405020304" pitchFamily="18" charset="0"/>
                <a:ea typeface="Times New Roman" panose="02020603050405020304" pitchFamily="18" charset="0"/>
              </a:rPr>
              <a:t>الأقصي</a:t>
            </a:r>
            <a:r>
              <a:rPr lang="ar-SA" sz="3600" dirty="0">
                <a:latin typeface="Times New Roman" panose="02020603050405020304" pitchFamily="18" charset="0"/>
                <a:ea typeface="Times New Roman" panose="02020603050405020304" pitchFamily="18" charset="0"/>
              </a:rPr>
              <a:t> في تمرينات القوة العضلية باستخدام وزن الجسم . ومثال ذلك تمرين الانبطاح ۔ المائل، ثني الذراعين والجلوس من الرقود و </a:t>
            </a:r>
            <a:r>
              <a:rPr lang="ar-SA" sz="3600" dirty="0" err="1">
                <a:latin typeface="Times New Roman" panose="02020603050405020304" pitchFamily="18" charset="0"/>
                <a:ea typeface="Times New Roman" panose="02020603050405020304" pitchFamily="18" charset="0"/>
              </a:rPr>
              <a:t>تمرینات</a:t>
            </a:r>
            <a:r>
              <a:rPr lang="ar-SA" sz="3600" dirty="0">
                <a:latin typeface="Times New Roman" panose="02020603050405020304" pitchFamily="18" charset="0"/>
                <a:ea typeface="Times New Roman" panose="02020603050405020304" pitchFamily="18" charset="0"/>
              </a:rPr>
              <a:t> الشد الأعلى على العقلة </a:t>
            </a:r>
            <a:endParaRPr lang="ar-SA" sz="3600" dirty="0" smtClean="0">
              <a:latin typeface="Times New Roman" panose="02020603050405020304" pitchFamily="18" charset="0"/>
              <a:ea typeface="Times New Roman" panose="02020603050405020304" pitchFamily="18" charset="0"/>
            </a:endParaRPr>
          </a:p>
          <a:p>
            <a:endParaRPr lang="ar-SA" dirty="0">
              <a:effectLst/>
              <a:latin typeface="Times New Roman" panose="02020603050405020304" pitchFamily="18" charset="0"/>
              <a:ea typeface="Times New Roman" panose="02020603050405020304" pitchFamily="18" charset="0"/>
            </a:endParaRPr>
          </a:p>
          <a:p>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41351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4085" y="963668"/>
            <a:ext cx="10948737" cy="6832640"/>
          </a:xfrm>
          <a:prstGeom prst="rect">
            <a:avLst/>
          </a:prstGeom>
        </p:spPr>
        <p:txBody>
          <a:bodyPr wrap="square">
            <a:spAutoFit/>
          </a:bodyPr>
          <a:lstStyle/>
          <a:p>
            <a:pPr algn="ctr"/>
            <a:r>
              <a:rPr lang="ar-SA" sz="3600" b="1" dirty="0">
                <a:solidFill>
                  <a:srgbClr val="FF0000"/>
                </a:solidFill>
                <a:latin typeface="Times New Roman" panose="02020603050405020304" pitchFamily="18" charset="0"/>
                <a:ea typeface="Times New Roman" panose="02020603050405020304" pitchFamily="18" charset="0"/>
              </a:rPr>
              <a:t>نموذج مقترح لتقنين تنمية القوة العضلية </a:t>
            </a:r>
            <a:r>
              <a:rPr lang="ar-SA" sz="3600" b="1" dirty="0" smtClean="0">
                <a:solidFill>
                  <a:srgbClr val="FF0000"/>
                </a:solidFill>
                <a:latin typeface="Times New Roman" panose="02020603050405020304" pitchFamily="18" charset="0"/>
                <a:ea typeface="Times New Roman" panose="02020603050405020304" pitchFamily="18" charset="0"/>
              </a:rPr>
              <a:t>للناشئين</a:t>
            </a:r>
          </a:p>
          <a:p>
            <a:pPr algn="ctr"/>
            <a:endParaRPr lang="en-US" sz="2400" dirty="0">
              <a:latin typeface="Times New Roman" panose="02020603050405020304" pitchFamily="18" charset="0"/>
              <a:ea typeface="Times New Roman" panose="02020603050405020304" pitchFamily="18" charset="0"/>
            </a:endParaRPr>
          </a:p>
          <a:p>
            <a:pPr>
              <a:lnSpc>
                <a:spcPct val="150000"/>
              </a:lnSpc>
            </a:pPr>
            <a:r>
              <a:rPr lang="ar-SA" sz="3600" dirty="0">
                <a:latin typeface="Times New Roman" panose="02020603050405020304" pitchFamily="18" charset="0"/>
                <a:ea typeface="Times New Roman" panose="02020603050405020304" pitchFamily="18" charset="0"/>
              </a:rPr>
              <a:t>عدد مرات التدريب في الأسبوع</a:t>
            </a:r>
            <a:r>
              <a:rPr lang="ar-SA" sz="3600" dirty="0" smtClean="0">
                <a:latin typeface="Times New Roman" panose="02020603050405020304" pitchFamily="18" charset="0"/>
                <a:ea typeface="Times New Roman" panose="02020603050405020304" pitchFamily="18" charset="0"/>
              </a:rPr>
              <a:t>:     </a:t>
            </a:r>
            <a:r>
              <a:rPr lang="ar-SA" sz="3600" dirty="0">
                <a:latin typeface="Times New Roman" panose="02020603050405020304" pitchFamily="18" charset="0"/>
                <a:ea typeface="Times New Roman" panose="02020603050405020304" pitchFamily="18" charset="0"/>
              </a:rPr>
              <a:t>3 مرات أسبوعيا </a:t>
            </a:r>
            <a:endParaRPr lang="en-US" sz="2400" dirty="0">
              <a:latin typeface="Times New Roman" panose="02020603050405020304" pitchFamily="18" charset="0"/>
              <a:ea typeface="Times New Roman" panose="02020603050405020304" pitchFamily="18" charset="0"/>
            </a:endParaRPr>
          </a:p>
          <a:p>
            <a:pPr>
              <a:lnSpc>
                <a:spcPct val="150000"/>
              </a:lnSpc>
            </a:pPr>
            <a:r>
              <a:rPr lang="ar-SA" sz="3600" dirty="0">
                <a:latin typeface="Times New Roman" panose="02020603050405020304" pitchFamily="18" charset="0"/>
                <a:ea typeface="Times New Roman" panose="02020603050405020304" pitchFamily="18" charset="0"/>
              </a:rPr>
              <a:t>شدة أداء التمرين </a:t>
            </a:r>
            <a:r>
              <a:rPr lang="ar-SA" sz="3600" dirty="0" smtClean="0">
                <a:latin typeface="Times New Roman" panose="02020603050405020304" pitchFamily="18" charset="0"/>
                <a:ea typeface="Times New Roman" panose="02020603050405020304" pitchFamily="18" charset="0"/>
              </a:rPr>
              <a:t>:     </a:t>
            </a:r>
            <a:r>
              <a:rPr lang="fa-IR" sz="3600" dirty="0">
                <a:latin typeface="Times New Roman" panose="02020603050405020304" pitchFamily="18" charset="0"/>
                <a:ea typeface="Times New Roman" panose="02020603050405020304" pitchFamily="18" charset="0"/>
              </a:rPr>
              <a:t>۸۰</a:t>
            </a:r>
            <a:r>
              <a:rPr lang="fa-IR" sz="3600" dirty="0" smtClean="0">
                <a:latin typeface="Times New Roman" panose="02020603050405020304" pitchFamily="18" charset="0"/>
                <a:ea typeface="Times New Roman" panose="02020603050405020304" pitchFamily="18" charset="0"/>
              </a:rPr>
              <a:t>٪ </a:t>
            </a:r>
            <a:r>
              <a:rPr lang="ar-SA" sz="3600" dirty="0">
                <a:latin typeface="Times New Roman" panose="02020603050405020304" pitchFamily="18" charset="0"/>
                <a:ea typeface="Times New Roman" panose="02020603050405020304" pitchFamily="18" charset="0"/>
              </a:rPr>
              <a:t>من أقصى </a:t>
            </a:r>
            <a:r>
              <a:rPr lang="ar-SA" sz="3600" dirty="0" err="1">
                <a:latin typeface="Times New Roman" panose="02020603050405020304" pitchFamily="18" charset="0"/>
                <a:ea typeface="Times New Roman" panose="02020603050405020304" pitchFamily="18" charset="0"/>
              </a:rPr>
              <a:t>مايستطيع</a:t>
            </a:r>
            <a:r>
              <a:rPr lang="ar-SA" sz="3600" dirty="0">
                <a:latin typeface="Times New Roman" panose="02020603050405020304" pitchFamily="18" charset="0"/>
                <a:ea typeface="Times New Roman" panose="02020603050405020304" pitchFamily="18" charset="0"/>
              </a:rPr>
              <a:t> الناشئ مقاومته </a:t>
            </a:r>
            <a:endParaRPr lang="en-US" sz="2400" dirty="0">
              <a:latin typeface="Times New Roman" panose="02020603050405020304" pitchFamily="18" charset="0"/>
              <a:ea typeface="Times New Roman" panose="02020603050405020304" pitchFamily="18" charset="0"/>
            </a:endParaRPr>
          </a:p>
          <a:p>
            <a:pPr>
              <a:lnSpc>
                <a:spcPct val="150000"/>
              </a:lnSpc>
            </a:pPr>
            <a:r>
              <a:rPr lang="ar-SA" sz="3600" dirty="0">
                <a:latin typeface="Times New Roman" panose="02020603050405020304" pitchFamily="18" charset="0"/>
                <a:ea typeface="Times New Roman" panose="02020603050405020304" pitchFamily="18" charset="0"/>
              </a:rPr>
              <a:t>عدد مرات تكرار الأداء </a:t>
            </a:r>
            <a:r>
              <a:rPr lang="ar-SA" sz="3600" dirty="0" smtClean="0">
                <a:latin typeface="Times New Roman" panose="02020603050405020304" pitchFamily="18" charset="0"/>
                <a:ea typeface="Times New Roman" panose="02020603050405020304" pitchFamily="18" charset="0"/>
              </a:rPr>
              <a:t>:   </a:t>
            </a:r>
            <a:r>
              <a:rPr lang="fa-IR" sz="3600" dirty="0">
                <a:latin typeface="Times New Roman" panose="02020603050405020304" pitchFamily="18" charset="0"/>
                <a:ea typeface="Times New Roman" panose="02020603050405020304" pitchFamily="18" charset="0"/>
              </a:rPr>
              <a:t>۸ </a:t>
            </a:r>
            <a:r>
              <a:rPr lang="ar-SA" sz="3600" dirty="0">
                <a:latin typeface="Times New Roman" panose="02020603050405020304" pitchFamily="18" charset="0"/>
                <a:ea typeface="Times New Roman" panose="02020603050405020304" pitchFamily="18" charset="0"/>
              </a:rPr>
              <a:t>إلى 15 مرة</a:t>
            </a:r>
            <a:endParaRPr lang="en-US" sz="2400" dirty="0">
              <a:latin typeface="Times New Roman" panose="02020603050405020304" pitchFamily="18" charset="0"/>
              <a:ea typeface="Times New Roman" panose="02020603050405020304" pitchFamily="18" charset="0"/>
            </a:endParaRPr>
          </a:p>
          <a:p>
            <a:pPr>
              <a:lnSpc>
                <a:spcPct val="150000"/>
              </a:lnSpc>
            </a:pPr>
            <a:r>
              <a:rPr lang="ar-SA" sz="3600" dirty="0">
                <a:latin typeface="Times New Roman" panose="02020603050405020304" pitchFamily="18" charset="0"/>
                <a:ea typeface="Times New Roman" panose="02020603050405020304" pitchFamily="18" charset="0"/>
              </a:rPr>
              <a:t>فترات الراحة بين كل أداء وآخر </a:t>
            </a:r>
            <a:r>
              <a:rPr lang="ar-SA" sz="3600" dirty="0" smtClean="0">
                <a:latin typeface="Times New Roman" panose="02020603050405020304" pitchFamily="18" charset="0"/>
                <a:ea typeface="Times New Roman" panose="02020603050405020304" pitchFamily="18" charset="0"/>
              </a:rPr>
              <a:t>:  </a:t>
            </a:r>
            <a:r>
              <a:rPr lang="ar-SA" sz="3600" dirty="0">
                <a:latin typeface="Times New Roman" panose="02020603050405020304" pitchFamily="18" charset="0"/>
                <a:ea typeface="Times New Roman" panose="02020603050405020304" pitchFamily="18" charset="0"/>
              </a:rPr>
              <a:t>راحة تامة </a:t>
            </a:r>
            <a:endParaRPr lang="en-US" sz="2400" dirty="0">
              <a:latin typeface="Times New Roman" panose="02020603050405020304" pitchFamily="18" charset="0"/>
              <a:ea typeface="Times New Roman" panose="02020603050405020304" pitchFamily="18" charset="0"/>
            </a:endParaRPr>
          </a:p>
          <a:p>
            <a:pPr>
              <a:lnSpc>
                <a:spcPct val="150000"/>
              </a:lnSpc>
            </a:pPr>
            <a:r>
              <a:rPr lang="ar-SA" sz="3600" dirty="0">
                <a:latin typeface="Times New Roman" panose="02020603050405020304" pitchFamily="18" charset="0"/>
                <a:ea typeface="Times New Roman" panose="02020603050405020304" pitchFamily="18" charset="0"/>
              </a:rPr>
              <a:t>عدد مرات تكرار المجموعات </a:t>
            </a:r>
            <a:r>
              <a:rPr lang="ar-SA" sz="3600" dirty="0" smtClean="0">
                <a:latin typeface="Times New Roman" panose="02020603050405020304" pitchFamily="18" charset="0"/>
                <a:ea typeface="Times New Roman" panose="02020603050405020304" pitchFamily="18" charset="0"/>
              </a:rPr>
              <a:t>:   </a:t>
            </a:r>
            <a:r>
              <a:rPr lang="ar-SA" sz="3600" dirty="0">
                <a:latin typeface="Times New Roman" panose="02020603050405020304" pitchFamily="18" charset="0"/>
                <a:ea typeface="Times New Roman" panose="02020603050405020304" pitchFamily="18" charset="0"/>
              </a:rPr>
              <a:t>3 </a:t>
            </a:r>
            <a:r>
              <a:rPr lang="ar-SA" sz="3600" dirty="0" smtClean="0">
                <a:latin typeface="Times New Roman" panose="02020603050405020304" pitchFamily="18" charset="0"/>
                <a:ea typeface="Times New Roman" panose="02020603050405020304" pitchFamily="18" charset="0"/>
              </a:rPr>
              <a:t>مجموعات</a:t>
            </a:r>
            <a:endParaRPr lang="en-US" sz="3600" dirty="0" smtClean="0">
              <a:latin typeface="Times New Roman" panose="02020603050405020304" pitchFamily="18" charset="0"/>
              <a:ea typeface="Times New Roman" panose="02020603050405020304" pitchFamily="18" charset="0"/>
            </a:endParaRPr>
          </a:p>
          <a:p>
            <a:endParaRPr lang="en-US" sz="3600" dirty="0">
              <a:latin typeface="Times New Roman" panose="02020603050405020304" pitchFamily="18" charset="0"/>
              <a:ea typeface="Times New Roman" panose="02020603050405020304" pitchFamily="18" charset="0"/>
            </a:endParaRPr>
          </a:p>
          <a:p>
            <a:endParaRPr lang="en-US" sz="3600" dirty="0" smtClean="0">
              <a:latin typeface="Times New Roman" panose="02020603050405020304" pitchFamily="18" charset="0"/>
              <a:ea typeface="Times New Roman" panose="02020603050405020304" pitchFamily="18" charset="0"/>
            </a:endParaRPr>
          </a:p>
          <a:p>
            <a:r>
              <a:rPr lang="en-US" sz="3600" dirty="0" smtClean="0">
                <a:latin typeface="Arial" panose="020B0604020202020204" pitchFamily="34" charset="0"/>
                <a:ea typeface="Times New Roman" panose="02020603050405020304" pitchFamily="18" charset="0"/>
              </a:rPr>
              <a:t> </a:t>
            </a:r>
            <a:r>
              <a:rPr lang="en-US" sz="3600" dirty="0">
                <a:latin typeface="Arial" panose="020B0604020202020204" pitchFamily="34"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470224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1895" y="777043"/>
            <a:ext cx="10972800" cy="4385816"/>
          </a:xfrm>
          <a:prstGeom prst="rect">
            <a:avLst/>
          </a:prstGeom>
        </p:spPr>
        <p:txBody>
          <a:bodyPr wrap="square">
            <a:spAutoFit/>
          </a:bodyPr>
          <a:lstStyle/>
          <a:p>
            <a:pPr algn="ctr">
              <a:lnSpc>
                <a:spcPct val="150000"/>
              </a:lnSpc>
            </a:pPr>
            <a:r>
              <a:rPr lang="ar-SA" sz="2800" b="1" dirty="0">
                <a:solidFill>
                  <a:srgbClr val="FF0000"/>
                </a:solidFill>
                <a:latin typeface="Times New Roman" panose="02020603050405020304" pitchFamily="18" charset="0"/>
                <a:ea typeface="Times New Roman" panose="02020603050405020304" pitchFamily="18" charset="0"/>
              </a:rPr>
              <a:t>نموذج مقترح لتقنين تنمية تحمل القوة </a:t>
            </a:r>
            <a:r>
              <a:rPr lang="ar-SA" sz="2800" b="1" dirty="0" smtClean="0">
                <a:solidFill>
                  <a:srgbClr val="FF0000"/>
                </a:solidFill>
                <a:latin typeface="Times New Roman" panose="02020603050405020304" pitchFamily="18" charset="0"/>
                <a:ea typeface="Times New Roman" panose="02020603050405020304" pitchFamily="18" charset="0"/>
              </a:rPr>
              <a:t>للناشئين</a:t>
            </a:r>
          </a:p>
          <a:p>
            <a:pPr algn="ctr">
              <a:lnSpc>
                <a:spcPct val="150000"/>
              </a:lnSpc>
            </a:pPr>
            <a:endParaRPr lang="en-US" dirty="0">
              <a:latin typeface="Times New Roman" panose="02020603050405020304" pitchFamily="18" charset="0"/>
              <a:ea typeface="Times New Roman" panose="02020603050405020304" pitchFamily="18" charset="0"/>
            </a:endParaRPr>
          </a:p>
          <a:p>
            <a:pPr>
              <a:lnSpc>
                <a:spcPct val="150000"/>
              </a:lnSpc>
            </a:pPr>
            <a:r>
              <a:rPr lang="ar-SA" sz="2800" dirty="0">
                <a:latin typeface="Times New Roman" panose="02020603050405020304" pitchFamily="18" charset="0"/>
                <a:ea typeface="Times New Roman" panose="02020603050405020304" pitchFamily="18" charset="0"/>
              </a:rPr>
              <a:t>عدد مرات التدريب في الأسبوع : 3 مرات أسبوعيا</a:t>
            </a:r>
            <a:endParaRPr lang="en-US" dirty="0">
              <a:latin typeface="Times New Roman" panose="02020603050405020304" pitchFamily="18" charset="0"/>
              <a:ea typeface="Times New Roman" panose="02020603050405020304" pitchFamily="18" charset="0"/>
            </a:endParaRPr>
          </a:p>
          <a:p>
            <a:pPr>
              <a:lnSpc>
                <a:spcPct val="150000"/>
              </a:lnSpc>
            </a:pPr>
            <a:r>
              <a:rPr lang="ar-SA" sz="2800" dirty="0">
                <a:latin typeface="Times New Roman" panose="02020603050405020304" pitchFamily="18" charset="0"/>
                <a:ea typeface="Times New Roman" panose="02020603050405020304" pitchFamily="18" charset="0"/>
              </a:rPr>
              <a:t>شدة أداء التمرين : </a:t>
            </a:r>
            <a:r>
              <a:rPr lang="fa-IR" sz="2800" dirty="0">
                <a:latin typeface="Times New Roman" panose="02020603050405020304" pitchFamily="18" charset="0"/>
                <a:ea typeface="Times New Roman" panose="02020603050405020304" pitchFamily="18" charset="0"/>
              </a:rPr>
              <a:t>۱۰ : ۷۰</a:t>
            </a:r>
            <a:r>
              <a:rPr lang="ar-SA" sz="2800" dirty="0">
                <a:latin typeface="Times New Roman" panose="02020603050405020304" pitchFamily="18" charset="0"/>
                <a:ea typeface="Times New Roman" panose="02020603050405020304" pitchFamily="18" charset="0"/>
              </a:rPr>
              <a:t> % من أقصى ما يستطيع </a:t>
            </a:r>
            <a:r>
              <a:rPr lang="ar-SA" sz="2800" dirty="0" smtClean="0">
                <a:latin typeface="Times New Roman" panose="02020603050405020304" pitchFamily="18" charset="0"/>
                <a:ea typeface="Times New Roman" panose="02020603050405020304" pitchFamily="18" charset="0"/>
              </a:rPr>
              <a:t>الناشئ</a:t>
            </a:r>
            <a:r>
              <a:rPr lang="ar-SA" dirty="0" smtClean="0">
                <a:latin typeface="Times New Roman" panose="02020603050405020304" pitchFamily="18" charset="0"/>
                <a:ea typeface="Times New Roman" panose="02020603050405020304" pitchFamily="18" charset="0"/>
              </a:rPr>
              <a:t> </a:t>
            </a:r>
            <a:r>
              <a:rPr lang="ar-SA" sz="2800" dirty="0" smtClean="0">
                <a:latin typeface="Times New Roman" panose="02020603050405020304" pitchFamily="18" charset="0"/>
                <a:ea typeface="Times New Roman" panose="02020603050405020304" pitchFamily="18" charset="0"/>
              </a:rPr>
              <a:t>مقاومته</a:t>
            </a:r>
            <a:r>
              <a:rPr lang="ar-SA" sz="2800"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lnSpc>
                <a:spcPct val="150000"/>
              </a:lnSpc>
            </a:pPr>
            <a:r>
              <a:rPr lang="ar-SA" sz="2800" dirty="0">
                <a:latin typeface="Times New Roman" panose="02020603050405020304" pitchFamily="18" charset="0"/>
                <a:ea typeface="Times New Roman" panose="02020603050405020304" pitchFamily="18" charset="0"/>
              </a:rPr>
              <a:t>عدد مرات تكرار الأداء : 20 : 40 مرة</a:t>
            </a:r>
            <a:endParaRPr lang="en-US" dirty="0">
              <a:latin typeface="Times New Roman" panose="02020603050405020304" pitchFamily="18" charset="0"/>
              <a:ea typeface="Times New Roman" panose="02020603050405020304" pitchFamily="18" charset="0"/>
            </a:endParaRPr>
          </a:p>
          <a:p>
            <a:pPr>
              <a:lnSpc>
                <a:spcPct val="150000"/>
              </a:lnSpc>
            </a:pPr>
            <a:r>
              <a:rPr lang="ar-SA" sz="2800" dirty="0">
                <a:latin typeface="Times New Roman" panose="02020603050405020304" pitchFamily="18" charset="0"/>
                <a:ea typeface="Times New Roman" panose="02020603050405020304" pitchFamily="18" charset="0"/>
              </a:rPr>
              <a:t>فترات الراحة بين كل أداء واخر : راحة غير تامة </a:t>
            </a:r>
            <a:endParaRPr lang="en-US" dirty="0">
              <a:latin typeface="Times New Roman" panose="02020603050405020304" pitchFamily="18" charset="0"/>
              <a:ea typeface="Times New Roman" panose="02020603050405020304" pitchFamily="18" charset="0"/>
            </a:endParaRPr>
          </a:p>
          <a:p>
            <a:pPr>
              <a:lnSpc>
                <a:spcPct val="150000"/>
              </a:lnSpc>
            </a:pPr>
            <a:r>
              <a:rPr lang="ar-SA" sz="2800" dirty="0">
                <a:ea typeface="Calibri" panose="020F0502020204030204" pitchFamily="34" charset="0"/>
              </a:rPr>
              <a:t>عدد مرات تكرار المجموعات : 3 مجموعات</a:t>
            </a:r>
            <a:endParaRPr lang="ar-EG" sz="2800" dirty="0"/>
          </a:p>
        </p:txBody>
      </p:sp>
    </p:spTree>
    <p:extLst>
      <p:ext uri="{BB962C8B-B14F-4D97-AF65-F5344CB8AC3E}">
        <p14:creationId xmlns:p14="http://schemas.microsoft.com/office/powerpoint/2010/main" val="981907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8471"/>
            <a:ext cx="11887200" cy="6340197"/>
          </a:xfrm>
          <a:prstGeom prst="rect">
            <a:avLst/>
          </a:prstGeom>
        </p:spPr>
        <p:txBody>
          <a:bodyPr wrap="square">
            <a:spAutoFit/>
          </a:bodyPr>
          <a:lstStyle/>
          <a:p>
            <a:r>
              <a:rPr lang="ar-SA" sz="3200" dirty="0">
                <a:latin typeface="Times New Roman" panose="02020603050405020304" pitchFamily="18" charset="0"/>
                <a:ea typeface="Times New Roman" panose="02020603050405020304" pitchFamily="18" charset="0"/>
              </a:rPr>
              <a:t>ولكن </a:t>
            </a:r>
            <a:r>
              <a:rPr lang="ar-SA" sz="3200" dirty="0" err="1">
                <a:latin typeface="Times New Roman" panose="02020603050405020304" pitchFamily="18" charset="0"/>
                <a:ea typeface="Times New Roman" panose="02020603050405020304" pitchFamily="18" charset="0"/>
              </a:rPr>
              <a:t>کی</a:t>
            </a:r>
            <a:r>
              <a:rPr lang="ar-SA" sz="3200" dirty="0">
                <a:latin typeface="Times New Roman" panose="02020603050405020304" pitchFamily="18" charset="0"/>
                <a:ea typeface="Times New Roman" panose="02020603050405020304" pitchFamily="18" charset="0"/>
              </a:rPr>
              <a:t> بتحقق مبدأ التنمية المتوازنة يجب أن تتم تنمية كافة المجموعات العضلية. ومن الأهمية أن نبدأ بالمجموعات العضلية الكبيرة ثم </a:t>
            </a:r>
            <a:r>
              <a:rPr lang="ar-SA" sz="3200" dirty="0" err="1">
                <a:latin typeface="Times New Roman" panose="02020603050405020304" pitchFamily="18" charset="0"/>
                <a:ea typeface="Times New Roman" panose="02020603050405020304" pitchFamily="18" charset="0"/>
              </a:rPr>
              <a:t>نتقل</a:t>
            </a:r>
            <a:r>
              <a:rPr lang="ar-SA" sz="3200" dirty="0">
                <a:latin typeface="Times New Roman" panose="02020603050405020304" pitchFamily="18" charset="0"/>
                <a:ea typeface="Times New Roman" panose="02020603050405020304" pitchFamily="18" charset="0"/>
              </a:rPr>
              <a:t> إلى المجموعات العضلية الصغيرة</a:t>
            </a:r>
            <a:r>
              <a:rPr lang="en-US" sz="3200" dirty="0">
                <a:latin typeface="Arial" panose="020B0604020202020204" pitchFamily="34" charset="0"/>
                <a:ea typeface="Times New Roman" panose="02020603050405020304" pitchFamily="18" charset="0"/>
              </a:rPr>
              <a:t>.</a:t>
            </a:r>
            <a:endParaRPr lang="en-US" sz="2000" dirty="0">
              <a:latin typeface="Times New Roman" panose="02020603050405020304" pitchFamily="18" charset="0"/>
              <a:ea typeface="Times New Roman" panose="02020603050405020304" pitchFamily="18" charset="0"/>
            </a:endParaRPr>
          </a:p>
          <a:p>
            <a:r>
              <a:rPr lang="ar-SA" sz="3200" dirty="0">
                <a:latin typeface="Times New Roman" panose="02020603050405020304" pitchFamily="18" charset="0"/>
                <a:ea typeface="Times New Roman" panose="02020603050405020304" pitchFamily="18" charset="0"/>
              </a:rPr>
              <a:t>وعلى سبيل المثال نبدأ بالأجزاء العليا من الساقين والإليتين ثم الصدر والأجزاء العليا من الذراعين ثم الظهر ثم الأجزاء المتبقية من الساقين ثم الأجزاء المتبقية للذراعين وهكذا</a:t>
            </a:r>
            <a:r>
              <a:rPr lang="en-US" sz="3200" dirty="0">
                <a:latin typeface="Arial" panose="020B0604020202020204" pitchFamily="34" charset="0"/>
                <a:ea typeface="Times New Roman" panose="02020603050405020304" pitchFamily="18" charset="0"/>
              </a:rPr>
              <a:t>.</a:t>
            </a:r>
            <a:endParaRPr lang="en-US" sz="2000" dirty="0">
              <a:latin typeface="Times New Roman" panose="02020603050405020304" pitchFamily="18" charset="0"/>
              <a:ea typeface="Times New Roman" panose="02020603050405020304" pitchFamily="18" charset="0"/>
            </a:endParaRPr>
          </a:p>
          <a:p>
            <a:r>
              <a:rPr lang="ar-SA" sz="3200" dirty="0">
                <a:latin typeface="Times New Roman" panose="02020603050405020304" pitchFamily="18" charset="0"/>
                <a:ea typeface="Times New Roman" panose="02020603050405020304" pitchFamily="18" charset="0"/>
              </a:rPr>
              <a:t>وإذا ما استخدمت أجهزة التنمية القوة العضلية فمن المهم مراجعتها وفحصها و التأكد من سلامة عملها</a:t>
            </a:r>
            <a:r>
              <a:rPr lang="en-US" sz="3200" dirty="0">
                <a:latin typeface="Arial" panose="020B0604020202020204" pitchFamily="34" charset="0"/>
                <a:ea typeface="Times New Roman" panose="02020603050405020304" pitchFamily="18" charset="0"/>
              </a:rPr>
              <a:t> </a:t>
            </a:r>
            <a:r>
              <a:rPr lang="en-US" sz="3200" dirty="0" smtClean="0">
                <a:latin typeface="Arial" panose="020B0604020202020204" pitchFamily="34" charset="0"/>
                <a:ea typeface="Times New Roman" panose="02020603050405020304" pitchFamily="18" charset="0"/>
              </a:rPr>
              <a:t>.</a:t>
            </a:r>
            <a:endParaRPr lang="ar-SA" sz="3200" dirty="0" smtClean="0">
              <a:latin typeface="Arial" panose="020B0604020202020204" pitchFamily="34" charset="0"/>
              <a:ea typeface="Times New Roman" panose="02020603050405020304" pitchFamily="18" charset="0"/>
            </a:endParaRPr>
          </a:p>
          <a:p>
            <a:endParaRPr lang="en-US" sz="2000" dirty="0">
              <a:latin typeface="Times New Roman" panose="02020603050405020304" pitchFamily="18" charset="0"/>
              <a:ea typeface="Times New Roman" panose="02020603050405020304" pitchFamily="18" charset="0"/>
            </a:endParaRPr>
          </a:p>
          <a:p>
            <a:r>
              <a:rPr lang="ar-SA" sz="3600" b="1" dirty="0" smtClean="0">
                <a:solidFill>
                  <a:srgbClr val="FF0000"/>
                </a:solidFill>
                <a:latin typeface="Times New Roman" panose="02020603050405020304" pitchFamily="18" charset="0"/>
                <a:ea typeface="Times New Roman" panose="02020603050405020304" pitchFamily="18" charset="0"/>
              </a:rPr>
              <a:t>المرونة</a:t>
            </a:r>
          </a:p>
          <a:p>
            <a:endParaRPr lang="en-US" sz="2000" dirty="0">
              <a:latin typeface="Times New Roman" panose="02020603050405020304" pitchFamily="18" charset="0"/>
              <a:ea typeface="Times New Roman" panose="02020603050405020304" pitchFamily="18" charset="0"/>
            </a:endParaRPr>
          </a:p>
          <a:p>
            <a:pPr>
              <a:lnSpc>
                <a:spcPct val="115000"/>
              </a:lnSpc>
            </a:pPr>
            <a:r>
              <a:rPr lang="ar-SA" sz="3600" b="1" dirty="0">
                <a:solidFill>
                  <a:schemeClr val="accent6"/>
                </a:solidFill>
                <a:latin typeface="Times New Roman" panose="02020603050405020304" pitchFamily="18" charset="0"/>
                <a:ea typeface="Times New Roman" panose="02020603050405020304" pitchFamily="18" charset="0"/>
              </a:rPr>
              <a:t> </a:t>
            </a:r>
            <a:r>
              <a:rPr lang="en-US" sz="3600" b="1" dirty="0">
                <a:solidFill>
                  <a:schemeClr val="accent6"/>
                </a:solidFill>
                <a:latin typeface="Arial" panose="020B0604020202020204" pitchFamily="34" charset="0"/>
                <a:ea typeface="Times New Roman" panose="02020603050405020304" pitchFamily="18" charset="0"/>
              </a:rPr>
              <a:t>- </a:t>
            </a:r>
            <a:r>
              <a:rPr lang="ar-SA" sz="3600" b="1" dirty="0">
                <a:solidFill>
                  <a:schemeClr val="accent6"/>
                </a:solidFill>
                <a:latin typeface="Times New Roman" panose="02020603050405020304" pitchFamily="18" charset="0"/>
                <a:ea typeface="Times New Roman" panose="02020603050405020304" pitchFamily="18" charset="0"/>
              </a:rPr>
              <a:t>تنمية المرونة لدى الناشئين</a:t>
            </a:r>
            <a:endParaRPr lang="en-US" sz="2000" dirty="0">
              <a:solidFill>
                <a:schemeClr val="accent6"/>
              </a:solidFill>
              <a:latin typeface="Times New Roman" panose="02020603050405020304" pitchFamily="18" charset="0"/>
              <a:ea typeface="Times New Roman" panose="02020603050405020304" pitchFamily="18" charset="0"/>
            </a:endParaRPr>
          </a:p>
          <a:p>
            <a:pPr>
              <a:lnSpc>
                <a:spcPct val="115000"/>
              </a:lnSpc>
            </a:pPr>
            <a:r>
              <a:rPr lang="ar-SA" sz="2800" dirty="0">
                <a:latin typeface="Times New Roman" panose="02020603050405020304" pitchFamily="18" charset="0"/>
                <a:ea typeface="Times New Roman" panose="02020603050405020304" pitchFamily="18" charset="0"/>
              </a:rPr>
              <a:t>         ليس هناك دلائل تشير إلى التأثير السلبي لتمرينات المرونة على الناشئين إذا استخدمت دون إفراط. ومن الأهمية التبكير في استخدام </a:t>
            </a:r>
            <a:r>
              <a:rPr lang="ar-SA" sz="2800" dirty="0" err="1">
                <a:latin typeface="Times New Roman" panose="02020603050405020304" pitchFamily="18" charset="0"/>
                <a:ea typeface="Times New Roman" panose="02020603050405020304" pitchFamily="18" charset="0"/>
              </a:rPr>
              <a:t>تمرینات</a:t>
            </a:r>
            <a:r>
              <a:rPr lang="ar-SA" sz="2800" dirty="0">
                <a:latin typeface="Times New Roman" panose="02020603050405020304" pitchFamily="18" charset="0"/>
                <a:ea typeface="Times New Roman" panose="02020603050405020304" pitchFamily="18" charset="0"/>
              </a:rPr>
              <a:t> المرونة لهم قبل . البلوغ ما دام هناك حرص على عدم إلحاق الضرر بالمفاصل والعمود الفقري</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98106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2505" y="480501"/>
            <a:ext cx="11670631" cy="6180153"/>
          </a:xfrm>
          <a:prstGeom prst="rect">
            <a:avLst/>
          </a:prstGeom>
        </p:spPr>
        <p:txBody>
          <a:bodyPr wrap="square">
            <a:spAutoFit/>
          </a:bodyPr>
          <a:lstStyle/>
          <a:p>
            <a:pPr>
              <a:lnSpc>
                <a:spcPct val="115000"/>
              </a:lnSpc>
            </a:pPr>
            <a:r>
              <a:rPr lang="ar-SA" sz="2800" b="1" dirty="0">
                <a:solidFill>
                  <a:srgbClr val="FF0000"/>
                </a:solidFill>
                <a:latin typeface="Times New Roman" panose="02020603050405020304" pitchFamily="18" charset="0"/>
                <a:ea typeface="Times New Roman" panose="02020603050405020304" pitchFamily="18" charset="0"/>
              </a:rPr>
              <a:t>انواع تمرينات المرونة التي يمكن استخدامها مع الناشئين</a:t>
            </a:r>
            <a:endParaRPr lang="en-US" sz="1600" dirty="0">
              <a:solidFill>
                <a:srgbClr val="FF0000"/>
              </a:solidFill>
              <a:latin typeface="Times New Roman" panose="02020603050405020304" pitchFamily="18" charset="0"/>
              <a:ea typeface="Times New Roman" panose="02020603050405020304" pitchFamily="18" charset="0"/>
            </a:endParaRPr>
          </a:p>
          <a:p>
            <a:pPr>
              <a:lnSpc>
                <a:spcPct val="115000"/>
              </a:lnSpc>
            </a:pPr>
            <a:r>
              <a:rPr lang="ar-SA" sz="2400" dirty="0">
                <a:latin typeface="Times New Roman" panose="02020603050405020304" pitchFamily="18" charset="0"/>
                <a:ea typeface="Times New Roman" panose="02020603050405020304" pitchFamily="18" charset="0"/>
              </a:rPr>
              <a:t>تي يمكن استخدامها مع الناشئين ان يفضل استخدامهما في تنمية المرونة لدى </a:t>
            </a:r>
            <a:r>
              <a:rPr lang="ar-SA" sz="2400" dirty="0" err="1">
                <a:latin typeface="Times New Roman" panose="02020603050405020304" pitchFamily="18" charset="0"/>
                <a:ea typeface="Times New Roman" panose="02020603050405020304" pitchFamily="18" charset="0"/>
              </a:rPr>
              <a:t>الناششين</a:t>
            </a:r>
            <a:endParaRPr lang="en-US" sz="1600" dirty="0">
              <a:latin typeface="Times New Roman" panose="02020603050405020304" pitchFamily="18" charset="0"/>
              <a:ea typeface="Times New Roman" panose="02020603050405020304" pitchFamily="18" charset="0"/>
            </a:endParaRPr>
          </a:p>
          <a:p>
            <a:pPr>
              <a:lnSpc>
                <a:spcPct val="115000"/>
              </a:lnSpc>
            </a:pPr>
            <a:r>
              <a:rPr lang="ar-SA" sz="2400" b="1" dirty="0">
                <a:latin typeface="Times New Roman" panose="02020603050405020304" pitchFamily="18" charset="0"/>
                <a:ea typeface="Times New Roman" panose="02020603050405020304" pitchFamily="18" charset="0"/>
              </a:rPr>
              <a:t>هناك نوعان رئيسيان يفضل </a:t>
            </a:r>
            <a:r>
              <a:rPr lang="ar-SA" sz="2400" b="1" dirty="0" err="1">
                <a:latin typeface="Times New Roman" panose="02020603050405020304" pitchFamily="18" charset="0"/>
                <a:ea typeface="Times New Roman" panose="02020603050405020304" pitchFamily="18" charset="0"/>
              </a:rPr>
              <a:t>استخ</a:t>
            </a:r>
            <a:r>
              <a:rPr lang="ar-EG" sz="2400" b="1" dirty="0">
                <a:latin typeface="Times New Roman" panose="02020603050405020304" pitchFamily="18" charset="0"/>
                <a:ea typeface="Times New Roman" panose="02020603050405020304" pitchFamily="18" charset="0"/>
              </a:rPr>
              <a:t>دامها في تنمية المرونة لدي الناشئين </a:t>
            </a:r>
            <a:endParaRPr lang="en-US" sz="1600" dirty="0">
              <a:latin typeface="Times New Roman" panose="02020603050405020304" pitchFamily="18" charset="0"/>
              <a:ea typeface="Times New Roman" panose="02020603050405020304" pitchFamily="18" charset="0"/>
            </a:endParaRPr>
          </a:p>
          <a:p>
            <a:pPr>
              <a:lnSpc>
                <a:spcPct val="115000"/>
              </a:lnSpc>
            </a:pPr>
            <a:r>
              <a:rPr lang="en-US" sz="2400" dirty="0">
                <a:latin typeface="Arial" panose="020B0604020202020204" pitchFamily="34" charset="0"/>
                <a:ea typeface="Times New Roman" panose="02020603050405020304" pitchFamily="18" charset="0"/>
              </a:rPr>
              <a:t> - </a:t>
            </a:r>
            <a:r>
              <a:rPr lang="ar-SA" sz="2400" dirty="0">
                <a:latin typeface="Times New Roman" panose="02020603050405020304" pitchFamily="18" charset="0"/>
                <a:ea typeface="Times New Roman" panose="02020603050405020304" pitchFamily="18" charset="0"/>
              </a:rPr>
              <a:t>تمرينات المرونة والإطالة البلاستيكية </a:t>
            </a:r>
            <a:r>
              <a:rPr lang="en-US" sz="2400" dirty="0">
                <a:latin typeface="Arial" panose="020B0604020202020204" pitchFamily="34" charset="0"/>
                <a:ea typeface="Times New Roman" panose="02020603050405020304" pitchFamily="18" charset="0"/>
              </a:rPr>
              <a:t> </a:t>
            </a:r>
            <a:r>
              <a:rPr lang="en-US" sz="2400" dirty="0" smtClean="0">
                <a:latin typeface="Arial" panose="020B0604020202020204" pitchFamily="34" charset="0"/>
                <a:ea typeface="Times New Roman" panose="02020603050405020304" pitchFamily="18" charset="0"/>
              </a:rPr>
              <a:t>Ballistic</a:t>
            </a:r>
            <a:endParaRPr lang="en-US" sz="1600" dirty="0" smtClean="0">
              <a:latin typeface="Times New Roman" panose="02020603050405020304" pitchFamily="18" charset="0"/>
              <a:ea typeface="Times New Roman" panose="02020603050405020304" pitchFamily="18" charset="0"/>
            </a:endParaRPr>
          </a:p>
          <a:p>
            <a:pPr>
              <a:lnSpc>
                <a:spcPct val="115000"/>
              </a:lnSpc>
            </a:pPr>
            <a:r>
              <a:rPr lang="en-US" sz="2400" dirty="0" smtClean="0">
                <a:latin typeface="Arial" panose="020B0604020202020204" pitchFamily="34" charset="0"/>
                <a:ea typeface="Times New Roman" panose="02020603050405020304" pitchFamily="18" charset="0"/>
              </a:rPr>
              <a:t>- </a:t>
            </a:r>
            <a:r>
              <a:rPr lang="ar-SA" sz="2400" dirty="0" smtClean="0">
                <a:latin typeface="Times New Roman" panose="02020603050405020304" pitchFamily="18" charset="0"/>
                <a:ea typeface="Times New Roman" panose="02020603050405020304" pitchFamily="18" charset="0"/>
              </a:rPr>
              <a:t>تمرينات المرونة والإطالة الثابتة</a:t>
            </a:r>
            <a:r>
              <a:rPr lang="en-US" sz="2400" dirty="0" smtClean="0">
                <a:latin typeface="Arial" panose="020B0604020202020204" pitchFamily="34" charset="0"/>
                <a:ea typeface="Times New Roman" panose="02020603050405020304" pitchFamily="18" charset="0"/>
              </a:rPr>
              <a:t> Static - |-</a:t>
            </a:r>
            <a:endParaRPr lang="en-US" sz="1600" dirty="0" smtClean="0">
              <a:latin typeface="Times New Roman" panose="02020603050405020304" pitchFamily="18" charset="0"/>
              <a:ea typeface="Times New Roman" panose="02020603050405020304" pitchFamily="18" charset="0"/>
            </a:endParaRPr>
          </a:p>
          <a:p>
            <a:pPr>
              <a:lnSpc>
                <a:spcPct val="115000"/>
              </a:lnSpc>
            </a:pPr>
            <a:r>
              <a:rPr lang="en-US" sz="2400" b="1" dirty="0" smtClean="0">
                <a:solidFill>
                  <a:srgbClr val="FF0000"/>
                </a:solidFill>
                <a:latin typeface="Arial" panose="020B0604020202020204" pitchFamily="34" charset="0"/>
                <a:ea typeface="Times New Roman" panose="02020603050405020304" pitchFamily="18" charset="0"/>
              </a:rPr>
              <a:t> </a:t>
            </a:r>
            <a:r>
              <a:rPr lang="ar-SA" sz="2400" b="1" dirty="0">
                <a:solidFill>
                  <a:srgbClr val="FF0000"/>
                </a:solidFill>
                <a:latin typeface="Times New Roman" panose="02020603050405020304" pitchFamily="18" charset="0"/>
                <a:ea typeface="Times New Roman" panose="02020603050405020304" pitchFamily="18" charset="0"/>
              </a:rPr>
              <a:t>تمرينات المرونة والإطالة البلاستيكية</a:t>
            </a:r>
            <a:r>
              <a:rPr lang="en-US" sz="2400" b="1" dirty="0">
                <a:solidFill>
                  <a:srgbClr val="FF0000"/>
                </a:solidFill>
                <a:latin typeface="Arial" panose="020B0604020202020204" pitchFamily="34" charset="0"/>
                <a:ea typeface="Times New Roman" panose="02020603050405020304" pitchFamily="18" charset="0"/>
              </a:rPr>
              <a:t> ballistic | </a:t>
            </a:r>
            <a:endParaRPr lang="en-US" sz="1600" dirty="0">
              <a:solidFill>
                <a:srgbClr val="FF0000"/>
              </a:solidFill>
              <a:latin typeface="Times New Roman" panose="02020603050405020304" pitchFamily="18" charset="0"/>
              <a:ea typeface="Times New Roman" panose="02020603050405020304" pitchFamily="18" charset="0"/>
            </a:endParaRPr>
          </a:p>
          <a:p>
            <a:pPr>
              <a:lnSpc>
                <a:spcPct val="115000"/>
              </a:lnSpc>
            </a:pPr>
            <a:r>
              <a:rPr lang="ar-SA" sz="2400" dirty="0">
                <a:latin typeface="Times New Roman" panose="02020603050405020304" pitchFamily="18" charset="0"/>
                <a:ea typeface="Times New Roman" panose="02020603050405020304" pitchFamily="18" charset="0"/>
              </a:rPr>
              <a:t>تعتمد تمرينات المرونة والإطالة البلاستيكية علي العضلات التي ستؤدي إلى المرونة. ويمكن الوصول إلى المط المفاجئ من خلال المرجحات او الحركات المفاجئة بشكل عام لابد من مراعاة الحذر حيث إن من الممكن أن تؤدي الحركة الزائدة عن المدي </a:t>
            </a:r>
            <a:r>
              <a:rPr lang="ar-SA" sz="2400" dirty="0" err="1">
                <a:latin typeface="Times New Roman" panose="02020603050405020304" pitchFamily="18" charset="0"/>
                <a:ea typeface="Times New Roman" panose="02020603050405020304" pitchFamily="18" charset="0"/>
              </a:rPr>
              <a:t>الحرکی</a:t>
            </a:r>
            <a:r>
              <a:rPr lang="ar-SA" sz="2400" dirty="0">
                <a:latin typeface="Times New Roman" panose="02020603050405020304" pitchFamily="18" charset="0"/>
                <a:ea typeface="Times New Roman" panose="02020603050405020304" pitchFamily="18" charset="0"/>
              </a:rPr>
              <a:t> بدرجة كبيرة إلى إحداث الأذى للمفاصل والعمود الفقري</a:t>
            </a:r>
            <a:r>
              <a:rPr lang="en-US" sz="2400" dirty="0">
                <a:latin typeface="Arial" panose="020B0604020202020204" pitchFamily="34" charset="0"/>
                <a:ea typeface="Times New Roman" panose="02020603050405020304" pitchFamily="18" charset="0"/>
              </a:rPr>
              <a:t>.</a:t>
            </a:r>
            <a:endParaRPr lang="en-US" sz="1600" dirty="0">
              <a:latin typeface="Times New Roman" panose="02020603050405020304" pitchFamily="18" charset="0"/>
              <a:ea typeface="Times New Roman" panose="02020603050405020304" pitchFamily="18" charset="0"/>
            </a:endParaRPr>
          </a:p>
          <a:p>
            <a:pPr>
              <a:lnSpc>
                <a:spcPct val="115000"/>
              </a:lnSpc>
            </a:pPr>
            <a:r>
              <a:rPr lang="ar-SA" sz="2800" b="1" dirty="0">
                <a:solidFill>
                  <a:srgbClr val="FF0000"/>
                </a:solidFill>
                <a:latin typeface="Times New Roman" panose="02020603050405020304" pitchFamily="18" charset="0"/>
                <a:ea typeface="Times New Roman" panose="02020603050405020304" pitchFamily="18" charset="0"/>
              </a:rPr>
              <a:t>ب - تمرينات المرونة والإطالة الثابتة</a:t>
            </a:r>
            <a:r>
              <a:rPr lang="en-US" sz="2800" b="1" dirty="0">
                <a:solidFill>
                  <a:srgbClr val="FF0000"/>
                </a:solidFill>
                <a:latin typeface="Arial" panose="020B0604020202020204" pitchFamily="34" charset="0"/>
                <a:ea typeface="Times New Roman" panose="02020603050405020304" pitchFamily="18" charset="0"/>
              </a:rPr>
              <a:t> Static ||</a:t>
            </a:r>
            <a:endParaRPr lang="en-US" sz="1600" dirty="0">
              <a:solidFill>
                <a:srgbClr val="FF0000"/>
              </a:solidFill>
              <a:latin typeface="Times New Roman" panose="02020603050405020304" pitchFamily="18" charset="0"/>
              <a:ea typeface="Times New Roman" panose="02020603050405020304" pitchFamily="18" charset="0"/>
            </a:endParaRPr>
          </a:p>
          <a:p>
            <a:pPr>
              <a:lnSpc>
                <a:spcPct val="115000"/>
              </a:lnSpc>
            </a:pPr>
            <a:r>
              <a:rPr lang="ar-SA" sz="2400" dirty="0">
                <a:latin typeface="Times New Roman" panose="02020603050405020304" pitchFamily="18" charset="0"/>
                <a:ea typeface="Times New Roman" panose="02020603050405020304" pitchFamily="18" charset="0"/>
              </a:rPr>
              <a:t>ويقصد به أداء التمرين من وضع ابتدائي محدد ثم البدء في إطالة العضلات العاملة على المفاصل المطلوب تنمية المرونة لها، ويراعى أن يكون أداء التمرين</a:t>
            </a:r>
            <a:endParaRPr lang="en-US" sz="1600" dirty="0">
              <a:latin typeface="Times New Roman" panose="02020603050405020304" pitchFamily="18" charset="0"/>
              <a:ea typeface="Times New Roman" panose="02020603050405020304" pitchFamily="18" charset="0"/>
            </a:endParaRPr>
          </a:p>
          <a:p>
            <a:pPr>
              <a:lnSpc>
                <a:spcPct val="115000"/>
              </a:lnSpc>
            </a:pPr>
            <a:r>
              <a:rPr lang="en-US" sz="2400" dirty="0">
                <a:latin typeface="Arial" panose="020B0604020202020204" pitchFamily="34" charset="0"/>
                <a:ea typeface="Times New Roman" panose="02020603050405020304" pitchFamily="18" charset="0"/>
              </a:rPr>
              <a:t>|</a:t>
            </a:r>
            <a:r>
              <a:rPr lang="ar-SA" sz="2400" dirty="0">
                <a:latin typeface="Times New Roman" panose="02020603050405020304" pitchFamily="18" charset="0"/>
                <a:ea typeface="Times New Roman" panose="02020603050405020304" pitchFamily="18" charset="0"/>
              </a:rPr>
              <a:t>إن هذا النوع من التمرينات يقلل من فرص الإصابة بالتمزقات وإحداث الالام في العضلات نتيجة الأداء، ولذلك فإنه ينصح باستخدام هذا النوع من </a:t>
            </a:r>
            <a:r>
              <a:rPr lang="ar-SA" sz="2400" dirty="0" err="1">
                <a:latin typeface="Times New Roman" panose="02020603050405020304" pitchFamily="18" charset="0"/>
                <a:ea typeface="Times New Roman" panose="02020603050405020304" pitchFamily="18" charset="0"/>
              </a:rPr>
              <a:t>الإطالات</a:t>
            </a:r>
            <a:r>
              <a:rPr lang="ar-SA" sz="2400" dirty="0">
                <a:latin typeface="Times New Roman" panose="02020603050405020304" pitchFamily="18" charset="0"/>
                <a:ea typeface="Times New Roman" panose="02020603050405020304" pitchFamily="18" charset="0"/>
              </a:rPr>
              <a:t> عند تنفيذ تمرينات المرونة للناشئين</a:t>
            </a: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02790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0021" y="1179468"/>
            <a:ext cx="10563726" cy="3600986"/>
          </a:xfrm>
          <a:prstGeom prst="rect">
            <a:avLst/>
          </a:prstGeom>
        </p:spPr>
        <p:txBody>
          <a:bodyPr wrap="square">
            <a:spAutoFit/>
          </a:bodyPr>
          <a:lstStyle/>
          <a:p>
            <a:pPr>
              <a:lnSpc>
                <a:spcPct val="150000"/>
              </a:lnSpc>
            </a:pPr>
            <a:r>
              <a:rPr lang="ar-SA" sz="3600" b="1" dirty="0">
                <a:solidFill>
                  <a:srgbClr val="FF0000"/>
                </a:solidFill>
                <a:latin typeface="Times New Roman" panose="02020603050405020304" pitchFamily="18" charset="0"/>
                <a:ea typeface="Times New Roman" panose="02020603050405020304" pitchFamily="18" charset="0"/>
              </a:rPr>
              <a:t>نموذج مقترح لتقنين حمل التدريب عند تنمية المرونة </a:t>
            </a:r>
            <a:endParaRPr lang="ar-SA" sz="3600" b="1" dirty="0" smtClean="0">
              <a:solidFill>
                <a:srgbClr val="FF0000"/>
              </a:solidFill>
              <a:latin typeface="Times New Roman" panose="02020603050405020304" pitchFamily="18" charset="0"/>
              <a:ea typeface="Times New Roman" panose="02020603050405020304" pitchFamily="18" charset="0"/>
            </a:endParaRPr>
          </a:p>
          <a:p>
            <a:pPr>
              <a:lnSpc>
                <a:spcPct val="150000"/>
              </a:lnSpc>
            </a:pPr>
            <a:endParaRPr lang="en-US" sz="2000" dirty="0">
              <a:latin typeface="Times New Roman" panose="02020603050405020304" pitchFamily="18" charset="0"/>
              <a:ea typeface="Times New Roman" panose="02020603050405020304" pitchFamily="18" charset="0"/>
            </a:endParaRPr>
          </a:p>
          <a:p>
            <a:pPr>
              <a:lnSpc>
                <a:spcPct val="150000"/>
              </a:lnSpc>
            </a:pPr>
            <a:r>
              <a:rPr lang="ar-SA" sz="3200" dirty="0">
                <a:latin typeface="Times New Roman" panose="02020603050405020304" pitchFamily="18" charset="0"/>
                <a:ea typeface="Times New Roman" panose="02020603050405020304" pitchFamily="18" charset="0"/>
              </a:rPr>
              <a:t>عدد مرات التدريب خلال الأسبوع: 3 إلى 7 مرات في الأسبوع </a:t>
            </a:r>
            <a:endParaRPr lang="en-US" sz="2000" dirty="0">
              <a:latin typeface="Times New Roman" panose="02020603050405020304" pitchFamily="18" charset="0"/>
              <a:ea typeface="Times New Roman" panose="02020603050405020304" pitchFamily="18" charset="0"/>
            </a:endParaRPr>
          </a:p>
          <a:p>
            <a:pPr>
              <a:lnSpc>
                <a:spcPct val="150000"/>
              </a:lnSpc>
            </a:pPr>
            <a:r>
              <a:rPr lang="ar-SA" sz="3200" dirty="0">
                <a:latin typeface="Times New Roman" panose="02020603050405020304" pitchFamily="18" charset="0"/>
                <a:ea typeface="Times New Roman" panose="02020603050405020304" pitchFamily="18" charset="0"/>
              </a:rPr>
              <a:t>شدة أداء التمرين : إطالة العضلات إلى ما بعد أقصى مدى يمكن أن </a:t>
            </a:r>
            <a:r>
              <a:rPr lang="ar-SA" sz="3200" dirty="0" smtClean="0">
                <a:latin typeface="Times New Roman" panose="02020603050405020304" pitchFamily="18" charset="0"/>
                <a:ea typeface="Times New Roman" panose="02020603050405020304" pitchFamily="18" charset="0"/>
              </a:rPr>
              <a:t>تصل </a:t>
            </a:r>
            <a:r>
              <a:rPr lang="ar-SA" sz="3200" dirty="0">
                <a:latin typeface="Times New Roman" panose="02020603050405020304" pitchFamily="18" charset="0"/>
                <a:ea typeface="Times New Roman" panose="02020603050405020304" pitchFamily="18" charset="0"/>
              </a:rPr>
              <a:t>إليه </a:t>
            </a:r>
            <a:endParaRPr lang="en-US" sz="2000" dirty="0">
              <a:latin typeface="Times New Roman" panose="02020603050405020304" pitchFamily="18" charset="0"/>
              <a:ea typeface="Times New Roman" panose="02020603050405020304" pitchFamily="18" charset="0"/>
            </a:endParaRPr>
          </a:p>
          <a:p>
            <a:pPr>
              <a:lnSpc>
                <a:spcPct val="150000"/>
              </a:lnSpc>
            </a:pPr>
            <a:r>
              <a:rPr lang="ar-SA" sz="3200" dirty="0">
                <a:latin typeface="Times New Roman" panose="02020603050405020304" pitchFamily="18" charset="0"/>
                <a:ea typeface="Times New Roman" panose="02020603050405020304" pitchFamily="18" charset="0"/>
              </a:rPr>
              <a:t>عدد مرات تكرار الأداء : 3 مرات.</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00359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009" y="584130"/>
            <a:ext cx="11357810" cy="6001643"/>
          </a:xfrm>
          <a:prstGeom prst="rect">
            <a:avLst/>
          </a:prstGeom>
        </p:spPr>
        <p:txBody>
          <a:bodyPr wrap="square">
            <a:spAutoFit/>
          </a:bodyPr>
          <a:lstStyle/>
          <a:p>
            <a:pPr>
              <a:lnSpc>
                <a:spcPct val="150000"/>
              </a:lnSpc>
            </a:pPr>
            <a:r>
              <a:rPr lang="ar-SA" sz="3200" b="1" dirty="0">
                <a:solidFill>
                  <a:srgbClr val="FF0000"/>
                </a:solidFill>
                <a:latin typeface="Times New Roman" panose="02020603050405020304" pitchFamily="18" charset="0"/>
                <a:ea typeface="Times New Roman" panose="02020603050405020304" pitchFamily="18" charset="0"/>
              </a:rPr>
              <a:t>الرشاقة</a:t>
            </a:r>
            <a:endParaRPr lang="en-US" dirty="0">
              <a:solidFill>
                <a:srgbClr val="FF0000"/>
              </a:solidFill>
              <a:latin typeface="Times New Roman" panose="02020603050405020304" pitchFamily="18" charset="0"/>
              <a:ea typeface="Times New Roman" panose="02020603050405020304" pitchFamily="18" charset="0"/>
            </a:endParaRPr>
          </a:p>
          <a:p>
            <a:pPr>
              <a:lnSpc>
                <a:spcPct val="150000"/>
              </a:lnSpc>
            </a:pPr>
            <a:r>
              <a:rPr lang="ar-SA" sz="2800" b="1" dirty="0">
                <a:latin typeface="Times New Roman" panose="02020603050405020304" pitchFamily="18" charset="0"/>
                <a:ea typeface="Times New Roman" panose="02020603050405020304" pitchFamily="18" charset="0"/>
              </a:rPr>
              <a:t>تنمية الرشاقة لدى الناشئين</a:t>
            </a:r>
            <a:endParaRPr lang="en-US" dirty="0">
              <a:latin typeface="Times New Roman" panose="02020603050405020304" pitchFamily="18" charset="0"/>
              <a:ea typeface="Times New Roman" panose="02020603050405020304" pitchFamily="18" charset="0"/>
            </a:endParaRPr>
          </a:p>
          <a:p>
            <a:pPr>
              <a:lnSpc>
                <a:spcPct val="150000"/>
              </a:lnSpc>
            </a:pPr>
            <a:r>
              <a:rPr lang="ar-SA" sz="2800" b="1" dirty="0">
                <a:solidFill>
                  <a:srgbClr val="FF0000"/>
                </a:solidFill>
                <a:latin typeface="Times New Roman" panose="02020603050405020304" pitchFamily="18" charset="0"/>
                <a:ea typeface="Times New Roman" panose="02020603050405020304" pitchFamily="18" charset="0"/>
              </a:rPr>
              <a:t>أ- نقاط هامة يجب مراعاتها عند تنمية الرشاقة</a:t>
            </a:r>
            <a:endParaRPr lang="en-US" dirty="0">
              <a:solidFill>
                <a:srgbClr val="FF0000"/>
              </a:solidFill>
              <a:latin typeface="Times New Roman" panose="02020603050405020304" pitchFamily="18" charset="0"/>
              <a:ea typeface="Times New Roman" panose="02020603050405020304" pitchFamily="18" charset="0"/>
            </a:endParaRPr>
          </a:p>
          <a:p>
            <a:pPr>
              <a:lnSpc>
                <a:spcPct val="150000"/>
              </a:lnSpc>
            </a:pPr>
            <a:r>
              <a:rPr lang="ar-SA" sz="2800" dirty="0">
                <a:latin typeface="Times New Roman" panose="02020603050405020304" pitchFamily="18" charset="0"/>
                <a:ea typeface="Times New Roman" panose="02020603050405020304" pitchFamily="18" charset="0"/>
              </a:rPr>
              <a:t>فيما يلي مجموعة من النقاط الهامة ال تنمية الرشاقة لدى الناشئين.</a:t>
            </a:r>
            <a:endParaRPr lang="en-US" dirty="0">
              <a:latin typeface="Times New Roman" panose="02020603050405020304" pitchFamily="18" charset="0"/>
              <a:ea typeface="Times New Roman" panose="02020603050405020304" pitchFamily="18" charset="0"/>
            </a:endParaRPr>
          </a:p>
          <a:p>
            <a:pPr>
              <a:lnSpc>
                <a:spcPct val="150000"/>
              </a:lnSpc>
            </a:pPr>
            <a:r>
              <a:rPr lang="ar-SA" sz="2800" dirty="0">
                <a:latin typeface="Times New Roman" panose="02020603050405020304" pitchFamily="18" charset="0"/>
                <a:ea typeface="Times New Roman" panose="02020603050405020304" pitchFamily="18" charset="0"/>
              </a:rPr>
              <a:t>و التركيز في أداء التمرين على الدقة و الانسيابية والتوقيت الصحيح </a:t>
            </a:r>
            <a:endParaRPr lang="en-US" dirty="0">
              <a:latin typeface="Times New Roman" panose="02020603050405020304" pitchFamily="18" charset="0"/>
              <a:ea typeface="Times New Roman" panose="02020603050405020304" pitchFamily="18" charset="0"/>
            </a:endParaRPr>
          </a:p>
          <a:p>
            <a:pPr>
              <a:lnSpc>
                <a:spcPct val="150000"/>
              </a:lnSpc>
            </a:pPr>
            <a:r>
              <a:rPr lang="ar-SA" sz="2800" dirty="0">
                <a:latin typeface="Times New Roman" panose="02020603050405020304" pitchFamily="18" charset="0"/>
                <a:ea typeface="Times New Roman" panose="02020603050405020304" pitchFamily="18" charset="0"/>
              </a:rPr>
              <a:t>* أن ينال الناشئون فترة راحة مناسبة بين كل </a:t>
            </a:r>
            <a:r>
              <a:rPr lang="ar-SA" sz="2800" dirty="0" err="1">
                <a:latin typeface="Times New Roman" panose="02020603050405020304" pitchFamily="18" charset="0"/>
                <a:ea typeface="Times New Roman" panose="02020603050405020304" pitchFamily="18" charset="0"/>
              </a:rPr>
              <a:t>تمرین</a:t>
            </a:r>
            <a:r>
              <a:rPr lang="ar-SA" sz="2800" dirty="0">
                <a:latin typeface="Times New Roman" panose="02020603050405020304" pitchFamily="18" charset="0"/>
                <a:ea typeface="Times New Roman" panose="02020603050405020304" pitchFamily="18" charset="0"/>
              </a:rPr>
              <a:t> و آخر. </a:t>
            </a:r>
            <a:endParaRPr lang="en-US" dirty="0">
              <a:latin typeface="Times New Roman" panose="02020603050405020304" pitchFamily="18" charset="0"/>
              <a:ea typeface="Times New Roman" panose="02020603050405020304" pitchFamily="18" charset="0"/>
            </a:endParaRPr>
          </a:p>
          <a:p>
            <a:pPr>
              <a:lnSpc>
                <a:spcPct val="150000"/>
              </a:lnSpc>
            </a:pPr>
            <a:r>
              <a:rPr lang="ar-SA" sz="2800" dirty="0">
                <a:latin typeface="Times New Roman" panose="02020603050405020304" pitchFamily="18" charset="0"/>
                <a:ea typeface="Times New Roman" panose="02020603050405020304" pitchFamily="18" charset="0"/>
              </a:rPr>
              <a:t>* يفضل أن تؤدي التمرينات التي تهدف إلى تنمية الرشاقة بعد الإحماء</a:t>
            </a:r>
            <a:endParaRPr lang="en-US" dirty="0">
              <a:latin typeface="Times New Roman" panose="02020603050405020304" pitchFamily="18" charset="0"/>
              <a:ea typeface="Times New Roman" panose="02020603050405020304" pitchFamily="18" charset="0"/>
            </a:endParaRPr>
          </a:p>
          <a:p>
            <a:pPr>
              <a:lnSpc>
                <a:spcPct val="150000"/>
              </a:lnSpc>
            </a:pPr>
            <a:r>
              <a:rPr lang="ar-SA" sz="2800" dirty="0">
                <a:latin typeface="Times New Roman" panose="02020603050405020304" pitchFamily="18" charset="0"/>
                <a:ea typeface="Times New Roman" panose="02020603050405020304" pitchFamily="18" charset="0"/>
              </a:rPr>
              <a:t>مجموعة من النقاط الهامة التي يجب أن توضع في الاعتبار عند</a:t>
            </a:r>
            <a:endParaRPr lang="en-US" dirty="0">
              <a:latin typeface="Times New Roman" panose="02020603050405020304" pitchFamily="18" charset="0"/>
              <a:ea typeface="Times New Roman" panose="02020603050405020304" pitchFamily="18" charset="0"/>
            </a:endParaRPr>
          </a:p>
          <a:p>
            <a:pPr>
              <a:lnSpc>
                <a:spcPct val="150000"/>
              </a:lnSpc>
              <a:tabLst>
                <a:tab pos="604520" algn="l"/>
                <a:tab pos="1285240" algn="l"/>
              </a:tabLst>
            </a:pPr>
            <a:r>
              <a:rPr lang="ar-SA" sz="2800" dirty="0">
                <a:latin typeface="Times New Roman" panose="02020603050405020304" pitchFamily="18" charset="0"/>
                <a:ea typeface="Times New Roman" panose="02020603050405020304" pitchFamily="18" charset="0"/>
              </a:rPr>
              <a:t>مباشرة.		</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43277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5958" y="1008376"/>
            <a:ext cx="10900609" cy="5401479"/>
          </a:xfrm>
          <a:prstGeom prst="rect">
            <a:avLst/>
          </a:prstGeom>
        </p:spPr>
        <p:txBody>
          <a:bodyPr wrap="square">
            <a:spAutoFit/>
          </a:bodyPr>
          <a:lstStyle/>
          <a:p>
            <a:pPr>
              <a:lnSpc>
                <a:spcPct val="150000"/>
              </a:lnSpc>
            </a:pPr>
            <a:r>
              <a:rPr lang="ar-SA" sz="3600" b="1" dirty="0">
                <a:solidFill>
                  <a:srgbClr val="FF0000"/>
                </a:solidFill>
                <a:latin typeface="Times New Roman" panose="02020603050405020304" pitchFamily="18" charset="0"/>
                <a:ea typeface="Times New Roman" panose="02020603050405020304" pitchFamily="18" charset="0"/>
              </a:rPr>
              <a:t>ب - نقاط يمكن الاسترشاد بها عند اختيار تمرينات الرشاقة للناشئين </a:t>
            </a:r>
            <a:endParaRPr lang="ar-SA" sz="3600" b="1" dirty="0" smtClean="0">
              <a:solidFill>
                <a:srgbClr val="FF0000"/>
              </a:solidFill>
              <a:latin typeface="Times New Roman" panose="02020603050405020304" pitchFamily="18" charset="0"/>
              <a:ea typeface="Times New Roman" panose="02020603050405020304" pitchFamily="18" charset="0"/>
            </a:endParaRPr>
          </a:p>
          <a:p>
            <a:pPr>
              <a:lnSpc>
                <a:spcPct val="150000"/>
              </a:lnSpc>
            </a:pPr>
            <a:endParaRPr lang="en-US" dirty="0">
              <a:latin typeface="Times New Roman" panose="02020603050405020304" pitchFamily="18" charset="0"/>
              <a:ea typeface="Times New Roman" panose="02020603050405020304" pitchFamily="18" charset="0"/>
            </a:endParaRPr>
          </a:p>
          <a:p>
            <a:pPr>
              <a:lnSpc>
                <a:spcPct val="150000"/>
              </a:lnSpc>
            </a:pPr>
            <a:r>
              <a:rPr lang="ar-SA" sz="2800" dirty="0">
                <a:latin typeface="Times New Roman" panose="02020603050405020304" pitchFamily="18" charset="0"/>
                <a:ea typeface="Times New Roman" panose="02020603050405020304" pitchFamily="18" charset="0"/>
              </a:rPr>
              <a:t>* تمرينات الحركة السريعة بين الأعلام والحواجز والكرات الطبية والموانع . </a:t>
            </a:r>
            <a:endParaRPr lang="en-US" dirty="0">
              <a:latin typeface="Times New Roman" panose="02020603050405020304" pitchFamily="18" charset="0"/>
              <a:ea typeface="Times New Roman" panose="02020603050405020304" pitchFamily="18" charset="0"/>
            </a:endParaRPr>
          </a:p>
          <a:p>
            <a:pPr>
              <a:lnSpc>
                <a:spcPct val="150000"/>
              </a:lnSpc>
            </a:pPr>
            <a:r>
              <a:rPr lang="ar-SA" sz="2800" dirty="0">
                <a:latin typeface="Times New Roman" panose="02020603050405020304" pitchFamily="18" charset="0"/>
                <a:ea typeface="Times New Roman" panose="02020603050405020304" pitchFamily="18" charset="0"/>
              </a:rPr>
              <a:t>* </a:t>
            </a:r>
            <a:r>
              <a:rPr lang="ar-SA" sz="2800" dirty="0" err="1">
                <a:latin typeface="Times New Roman" panose="02020603050405020304" pitchFamily="18" charset="0"/>
                <a:ea typeface="Times New Roman" panose="02020603050405020304" pitchFamily="18" charset="0"/>
              </a:rPr>
              <a:t>تمرینات</a:t>
            </a:r>
            <a:r>
              <a:rPr lang="ar-SA" sz="2800" dirty="0">
                <a:latin typeface="Times New Roman" panose="02020603050405020304" pitchFamily="18" charset="0"/>
                <a:ea typeface="Times New Roman" panose="02020603050405020304" pitchFamily="18" charset="0"/>
              </a:rPr>
              <a:t> أداء المهارات الحركية في مساحات محدودة . </a:t>
            </a:r>
            <a:endParaRPr lang="en-US" dirty="0">
              <a:latin typeface="Times New Roman" panose="02020603050405020304" pitchFamily="18" charset="0"/>
              <a:ea typeface="Times New Roman" panose="02020603050405020304" pitchFamily="18" charset="0"/>
            </a:endParaRPr>
          </a:p>
          <a:p>
            <a:pPr>
              <a:lnSpc>
                <a:spcPct val="150000"/>
              </a:lnSpc>
            </a:pPr>
            <a:r>
              <a:rPr lang="ar-SA" sz="2800" dirty="0">
                <a:latin typeface="Times New Roman" panose="02020603050405020304" pitchFamily="18" charset="0"/>
                <a:ea typeface="Times New Roman" panose="02020603050405020304" pitchFamily="18" charset="0"/>
              </a:rPr>
              <a:t>* تمرينات المواقف غير المعتادة بالأجهزة وبدونها. </a:t>
            </a:r>
            <a:endParaRPr lang="en-US" dirty="0">
              <a:latin typeface="Times New Roman" panose="02020603050405020304" pitchFamily="18" charset="0"/>
              <a:ea typeface="Times New Roman" panose="02020603050405020304" pitchFamily="18" charset="0"/>
            </a:endParaRPr>
          </a:p>
          <a:p>
            <a:pPr>
              <a:lnSpc>
                <a:spcPct val="150000"/>
              </a:lnSpc>
            </a:pPr>
            <a:r>
              <a:rPr lang="ar-SA" sz="2800" dirty="0">
                <a:latin typeface="Times New Roman" panose="02020603050405020304" pitchFamily="18" charset="0"/>
                <a:ea typeface="Times New Roman" panose="02020603050405020304" pitchFamily="18" charset="0"/>
              </a:rPr>
              <a:t>* تمرينات الأداء بالذراع أو الساق العكسية.</a:t>
            </a:r>
            <a:endParaRPr lang="en-US" dirty="0">
              <a:latin typeface="Times New Roman" panose="02020603050405020304" pitchFamily="18" charset="0"/>
              <a:ea typeface="Times New Roman" panose="02020603050405020304" pitchFamily="18" charset="0"/>
            </a:endParaRPr>
          </a:p>
          <a:p>
            <a:pPr>
              <a:lnSpc>
                <a:spcPct val="150000"/>
              </a:lnSpc>
            </a:pPr>
            <a:r>
              <a:rPr lang="ar-SA" sz="2800" dirty="0" smtClean="0">
                <a:latin typeface="Times New Roman" panose="02020603050405020304" pitchFamily="18" charset="0"/>
                <a:ea typeface="Times New Roman" panose="02020603050405020304" pitchFamily="18" charset="0"/>
              </a:rPr>
              <a:t>* تمرينات </a:t>
            </a:r>
            <a:r>
              <a:rPr lang="ar-SA" sz="2800" dirty="0">
                <a:latin typeface="Times New Roman" panose="02020603050405020304" pitchFamily="18" charset="0"/>
                <a:ea typeface="Times New Roman" panose="02020603050405020304" pitchFamily="18" charset="0"/>
              </a:rPr>
              <a:t>تتميز بأداء بعض</a:t>
            </a:r>
            <a:r>
              <a:rPr lang="ar-SA" sz="3600" dirty="0">
                <a:latin typeface="Times New Roman" panose="02020603050405020304" pitchFamily="18" charset="0"/>
                <a:ea typeface="Times New Roman" panose="02020603050405020304" pitchFamily="18" charset="0"/>
              </a:rPr>
              <a:t> </a:t>
            </a:r>
            <a:r>
              <a:rPr lang="ar-SA" sz="2800" dirty="0">
                <a:latin typeface="Times New Roman" panose="02020603050405020304" pitchFamily="18" charset="0"/>
                <a:ea typeface="Times New Roman" panose="02020603050405020304" pitchFamily="18" charset="0"/>
              </a:rPr>
              <a:t>المهارات الحركية المركبة وربطها معا والتنويع فيها .</a:t>
            </a:r>
            <a:endParaRPr lang="en-US" dirty="0">
              <a:latin typeface="Times New Roman" panose="02020603050405020304" pitchFamily="18" charset="0"/>
              <a:ea typeface="Times New Roman" panose="02020603050405020304" pitchFamily="18" charset="0"/>
            </a:endParaRPr>
          </a:p>
          <a:p>
            <a:pPr>
              <a:lnSpc>
                <a:spcPct val="150000"/>
              </a:lnSpc>
            </a:pPr>
            <a:r>
              <a:rPr lang="ar-SA" sz="2800" dirty="0" smtClean="0">
                <a:ea typeface="Calibri" panose="020F0502020204030204" pitchFamily="34" charset="0"/>
              </a:rPr>
              <a:t>* التمرينات </a:t>
            </a:r>
            <a:r>
              <a:rPr lang="ar-SA" sz="2800" dirty="0">
                <a:ea typeface="Calibri" panose="020F0502020204030204" pitchFamily="34" charset="0"/>
              </a:rPr>
              <a:t>التي تتميز </a:t>
            </a:r>
            <a:r>
              <a:rPr lang="ar-SA" sz="2800" dirty="0" err="1">
                <a:ea typeface="Calibri" panose="020F0502020204030204" pitchFamily="34" charset="0"/>
              </a:rPr>
              <a:t>باداء</a:t>
            </a:r>
            <a:r>
              <a:rPr lang="ar-SA" sz="2800" dirty="0">
                <a:ea typeface="Calibri" panose="020F0502020204030204" pitchFamily="34" charset="0"/>
              </a:rPr>
              <a:t> الحركات الجديدة أو غير المعتادة للناشئين</a:t>
            </a:r>
            <a:endParaRPr lang="ar-EG" sz="2800" dirty="0"/>
          </a:p>
        </p:txBody>
      </p:sp>
    </p:spTree>
    <p:extLst>
      <p:ext uri="{BB962C8B-B14F-4D97-AF65-F5344CB8AC3E}">
        <p14:creationId xmlns:p14="http://schemas.microsoft.com/office/powerpoint/2010/main" val="919057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2527" y="1305386"/>
            <a:ext cx="10178716" cy="4708981"/>
          </a:xfrm>
          <a:prstGeom prst="rect">
            <a:avLst/>
          </a:prstGeom>
        </p:spPr>
        <p:txBody>
          <a:bodyPr wrap="square">
            <a:spAutoFit/>
          </a:bodyPr>
          <a:lstStyle/>
          <a:p>
            <a:pPr algn="ctr">
              <a:lnSpc>
                <a:spcPct val="150000"/>
              </a:lnSpc>
            </a:pPr>
            <a:r>
              <a:rPr lang="ar-SA" sz="3600" b="1" dirty="0">
                <a:solidFill>
                  <a:srgbClr val="FF0000"/>
                </a:solidFill>
                <a:latin typeface="Times New Roman" panose="02020603050405020304" pitchFamily="18" charset="0"/>
                <a:ea typeface="Times New Roman" panose="02020603050405020304" pitchFamily="18" charset="0"/>
              </a:rPr>
              <a:t>نموذج مقترح لتقنين أحمال تنمية الرشاقة لدى </a:t>
            </a:r>
            <a:r>
              <a:rPr lang="ar-SA" sz="3600" b="1" dirty="0" smtClean="0">
                <a:solidFill>
                  <a:srgbClr val="FF0000"/>
                </a:solidFill>
                <a:latin typeface="Times New Roman" panose="02020603050405020304" pitchFamily="18" charset="0"/>
                <a:ea typeface="Times New Roman" panose="02020603050405020304" pitchFamily="18" charset="0"/>
              </a:rPr>
              <a:t>الناشئين</a:t>
            </a:r>
          </a:p>
          <a:p>
            <a:pPr algn="ctr">
              <a:lnSpc>
                <a:spcPct val="150000"/>
              </a:lnSpc>
            </a:pPr>
            <a:endParaRPr lang="en-US" sz="2400" dirty="0">
              <a:latin typeface="Times New Roman" panose="02020603050405020304" pitchFamily="18" charset="0"/>
              <a:ea typeface="Times New Roman" panose="02020603050405020304" pitchFamily="18" charset="0"/>
            </a:endParaRPr>
          </a:p>
          <a:p>
            <a:pPr>
              <a:lnSpc>
                <a:spcPct val="150000"/>
              </a:lnSpc>
            </a:pPr>
            <a:r>
              <a:rPr lang="ar-SA" sz="2800" dirty="0">
                <a:latin typeface="Times New Roman" panose="02020603050405020304" pitchFamily="18" charset="0"/>
                <a:ea typeface="Times New Roman" panose="02020603050405020304" pitchFamily="18" charset="0"/>
              </a:rPr>
              <a:t>عدد مرات التدريب في الأسبوع: 3 مرات </a:t>
            </a:r>
            <a:endParaRPr lang="en-US" dirty="0">
              <a:latin typeface="Times New Roman" panose="02020603050405020304" pitchFamily="18" charset="0"/>
              <a:ea typeface="Times New Roman" panose="02020603050405020304" pitchFamily="18" charset="0"/>
            </a:endParaRPr>
          </a:p>
          <a:p>
            <a:pPr>
              <a:lnSpc>
                <a:spcPct val="150000"/>
              </a:lnSpc>
            </a:pPr>
            <a:r>
              <a:rPr lang="ar-SA" sz="2800" dirty="0">
                <a:latin typeface="Times New Roman" panose="02020603050405020304" pitchFamily="18" charset="0"/>
                <a:ea typeface="Times New Roman" panose="02020603050405020304" pitchFamily="18" charset="0"/>
              </a:rPr>
              <a:t>شدة أداء التمرين : </a:t>
            </a:r>
            <a:r>
              <a:rPr lang="fa-IR" sz="2800" dirty="0">
                <a:latin typeface="Times New Roman" panose="02020603050405020304" pitchFamily="18" charset="0"/>
                <a:ea typeface="Times New Roman" panose="02020603050405020304" pitchFamily="18" charset="0"/>
              </a:rPr>
              <a:t>۹۰</a:t>
            </a:r>
            <a:r>
              <a:rPr lang="ar-SA" sz="2800" dirty="0">
                <a:latin typeface="Times New Roman" panose="02020603050405020304" pitchFamily="18" charset="0"/>
                <a:ea typeface="Times New Roman" panose="02020603050405020304" pitchFamily="18" charset="0"/>
              </a:rPr>
              <a:t> إلى </a:t>
            </a:r>
            <a:r>
              <a:rPr lang="fa-IR" sz="2800" dirty="0">
                <a:latin typeface="Times New Roman" panose="02020603050405020304" pitchFamily="18" charset="0"/>
                <a:ea typeface="Times New Roman" panose="02020603050405020304" pitchFamily="18" charset="0"/>
              </a:rPr>
              <a:t>۱۰۰ </a:t>
            </a:r>
            <a:r>
              <a:rPr lang="ar-SA" sz="2800" dirty="0">
                <a:latin typeface="Times New Roman" panose="02020603050405020304" pitchFamily="18" charset="0"/>
                <a:ea typeface="Times New Roman" panose="02020603050405020304" pitchFamily="18" charset="0"/>
              </a:rPr>
              <a:t>% من أقصى ما يستطيع </a:t>
            </a:r>
            <a:r>
              <a:rPr lang="ar-SA" sz="2800" dirty="0" smtClean="0">
                <a:latin typeface="Times New Roman" panose="02020603050405020304" pitchFamily="18" charset="0"/>
                <a:ea typeface="Times New Roman" panose="02020603050405020304" pitchFamily="18" charset="0"/>
              </a:rPr>
              <a:t>الناشئ</a:t>
            </a:r>
            <a:r>
              <a:rPr lang="ar-SA" dirty="0" smtClean="0">
                <a:latin typeface="Times New Roman" panose="02020603050405020304" pitchFamily="18" charset="0"/>
                <a:ea typeface="Times New Roman" panose="02020603050405020304" pitchFamily="18" charset="0"/>
              </a:rPr>
              <a:t>  </a:t>
            </a:r>
            <a:r>
              <a:rPr lang="ar-SA" sz="2800" dirty="0" smtClean="0">
                <a:latin typeface="Times New Roman" panose="02020603050405020304" pitchFamily="18" charset="0"/>
                <a:ea typeface="Times New Roman" panose="02020603050405020304" pitchFamily="18" charset="0"/>
              </a:rPr>
              <a:t>أداءه </a:t>
            </a:r>
            <a:endParaRPr lang="en-US" dirty="0">
              <a:latin typeface="Times New Roman" panose="02020603050405020304" pitchFamily="18" charset="0"/>
              <a:ea typeface="Times New Roman" panose="02020603050405020304" pitchFamily="18" charset="0"/>
            </a:endParaRPr>
          </a:p>
          <a:p>
            <a:pPr>
              <a:lnSpc>
                <a:spcPct val="150000"/>
              </a:lnSpc>
            </a:pPr>
            <a:r>
              <a:rPr lang="ar-SA" sz="2800" dirty="0">
                <a:latin typeface="Times New Roman" panose="02020603050405020304" pitchFamily="18" charset="0"/>
                <a:ea typeface="Times New Roman" panose="02020603050405020304" pitchFamily="18" charset="0"/>
              </a:rPr>
              <a:t>عدد مرات تكرار الأداء .: 6 إلى 10 مرات </a:t>
            </a:r>
            <a:endParaRPr lang="en-US" dirty="0">
              <a:latin typeface="Times New Roman" panose="02020603050405020304" pitchFamily="18" charset="0"/>
              <a:ea typeface="Times New Roman" panose="02020603050405020304" pitchFamily="18" charset="0"/>
            </a:endParaRPr>
          </a:p>
          <a:p>
            <a:pPr>
              <a:lnSpc>
                <a:spcPct val="150000"/>
              </a:lnSpc>
            </a:pPr>
            <a:r>
              <a:rPr lang="ar-SA" sz="2800" dirty="0">
                <a:latin typeface="Times New Roman" panose="02020603050405020304" pitchFamily="18" charset="0"/>
                <a:ea typeface="Times New Roman" panose="02020603050405020304" pitchFamily="18" charset="0"/>
              </a:rPr>
              <a:t>فترات الراحة بين كل أداء وآخر : راحة تقترب من التامة </a:t>
            </a:r>
            <a:endParaRPr lang="en-US" dirty="0">
              <a:latin typeface="Times New Roman" panose="02020603050405020304" pitchFamily="18" charset="0"/>
              <a:ea typeface="Times New Roman" panose="02020603050405020304" pitchFamily="18" charset="0"/>
            </a:endParaRPr>
          </a:p>
          <a:p>
            <a:pPr>
              <a:lnSpc>
                <a:spcPct val="150000"/>
              </a:lnSpc>
            </a:pPr>
            <a:r>
              <a:rPr lang="ar-SA" sz="2800" dirty="0">
                <a:latin typeface="Times New Roman" panose="02020603050405020304" pitchFamily="18" charset="0"/>
                <a:ea typeface="Times New Roman" panose="02020603050405020304" pitchFamily="18" charset="0"/>
              </a:rPr>
              <a:t>عدد مرات تكرار المجموعات : 3 مجموعات</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76195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4716" y="254873"/>
            <a:ext cx="10395283" cy="6453049"/>
          </a:xfrm>
          <a:prstGeom prst="rect">
            <a:avLst/>
          </a:prstGeom>
        </p:spPr>
        <p:txBody>
          <a:bodyPr wrap="square">
            <a:spAutoFit/>
          </a:bodyPr>
          <a:lstStyle/>
          <a:p>
            <a:pPr>
              <a:lnSpc>
                <a:spcPct val="150000"/>
              </a:lnSpc>
            </a:pPr>
            <a:r>
              <a:rPr lang="ar-SA" sz="2800" b="1" dirty="0">
                <a:solidFill>
                  <a:srgbClr val="FF0000"/>
                </a:solidFill>
                <a:latin typeface="Times New Roman" panose="02020603050405020304" pitchFamily="18" charset="0"/>
                <a:ea typeface="Times New Roman" panose="02020603050405020304" pitchFamily="18" charset="0"/>
              </a:rPr>
              <a:t>السرعة</a:t>
            </a:r>
            <a:endParaRPr lang="en-US" sz="1600" dirty="0">
              <a:solidFill>
                <a:srgbClr val="FF0000"/>
              </a:solidFill>
              <a:latin typeface="Times New Roman" panose="02020603050405020304" pitchFamily="18" charset="0"/>
              <a:ea typeface="Times New Roman" panose="02020603050405020304" pitchFamily="18" charset="0"/>
            </a:endParaRPr>
          </a:p>
          <a:p>
            <a:pPr>
              <a:lnSpc>
                <a:spcPct val="150000"/>
              </a:lnSpc>
            </a:pPr>
            <a:r>
              <a:rPr lang="fa-IR" sz="2800" b="1" dirty="0">
                <a:solidFill>
                  <a:schemeClr val="accent6"/>
                </a:solidFill>
                <a:latin typeface="Times New Roman" panose="02020603050405020304" pitchFamily="18" charset="0"/>
                <a:ea typeface="Times New Roman" panose="02020603050405020304" pitchFamily="18" charset="0"/>
              </a:rPr>
              <a:t>- </a:t>
            </a:r>
            <a:r>
              <a:rPr lang="ar-SA" sz="2800" b="1" dirty="0">
                <a:solidFill>
                  <a:schemeClr val="accent6"/>
                </a:solidFill>
                <a:latin typeface="Times New Roman" panose="02020603050405020304" pitchFamily="18" charset="0"/>
                <a:ea typeface="Times New Roman" panose="02020603050405020304" pitchFamily="18" charset="0"/>
              </a:rPr>
              <a:t>تنمية السرعة لدى الناشئين :</a:t>
            </a:r>
            <a:endParaRPr lang="en-US" sz="1600" dirty="0">
              <a:solidFill>
                <a:schemeClr val="accent6"/>
              </a:solidFill>
              <a:latin typeface="Times New Roman" panose="02020603050405020304" pitchFamily="18" charset="0"/>
              <a:ea typeface="Times New Roman" panose="02020603050405020304" pitchFamily="18" charset="0"/>
            </a:endParaRPr>
          </a:p>
          <a:p>
            <a:pPr>
              <a:lnSpc>
                <a:spcPct val="150000"/>
              </a:lnSpc>
            </a:pPr>
            <a:r>
              <a:rPr lang="ar-SA" sz="2400" dirty="0">
                <a:latin typeface="Times New Roman" panose="02020603050405020304" pitchFamily="18" charset="0"/>
                <a:ea typeface="Times New Roman" panose="02020603050405020304" pitchFamily="18" charset="0"/>
              </a:rPr>
              <a:t>بالرغم من أن السرعة عنصر موروث بدرجة كبيرة إلا أن محاولة تحسينها في مرحلة الناشئين تعتبر مطلبا ملحا في برامج </a:t>
            </a:r>
            <a:r>
              <a:rPr lang="ar-SA" sz="2400" dirty="0" smtClean="0">
                <a:latin typeface="Times New Roman" panose="02020603050405020304" pitchFamily="18" charset="0"/>
                <a:ea typeface="Times New Roman" panose="02020603050405020304" pitchFamily="18" charset="0"/>
              </a:rPr>
              <a:t>التدريب</a:t>
            </a:r>
            <a:r>
              <a:rPr lang="ar-SA" sz="2400" dirty="0">
                <a:latin typeface="Times New Roman" panose="02020603050405020304" pitchFamily="18" charset="0"/>
                <a:ea typeface="Times New Roman" panose="02020603050405020304" pitchFamily="18" charset="0"/>
              </a:rPr>
              <a:t> </a:t>
            </a:r>
            <a:endParaRPr lang="en-US" sz="1600" dirty="0">
              <a:latin typeface="Times New Roman" panose="02020603050405020304" pitchFamily="18" charset="0"/>
              <a:ea typeface="Times New Roman" panose="02020603050405020304" pitchFamily="18" charset="0"/>
            </a:endParaRPr>
          </a:p>
          <a:p>
            <a:pPr>
              <a:lnSpc>
                <a:spcPct val="150000"/>
              </a:lnSpc>
              <a:spcAft>
                <a:spcPts val="1000"/>
              </a:spcAft>
            </a:pPr>
            <a:r>
              <a:rPr lang="ar-SA" sz="3200" b="1" dirty="0">
                <a:solidFill>
                  <a:srgbClr val="FF0000"/>
                </a:solidFill>
                <a:latin typeface="Calibri" panose="020F0502020204030204" pitchFamily="34" charset="0"/>
                <a:ea typeface="Calibri" panose="020F0502020204030204" pitchFamily="34" charset="0"/>
              </a:rPr>
              <a:t>نموذج مقترح لتقنين الأحمال عند تنمية السرعة لدى الناشئين</a:t>
            </a:r>
            <a:endParaRPr lang="en-US"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SA" sz="2400" dirty="0">
                <a:latin typeface="Times New Roman" panose="02020603050405020304" pitchFamily="18" charset="0"/>
                <a:ea typeface="Times New Roman" panose="02020603050405020304" pitchFamily="18" charset="0"/>
              </a:rPr>
              <a:t>عدد مرات التدريب خلال الأسبوع : </a:t>
            </a:r>
            <a:r>
              <a:rPr lang="fa-IR" sz="2400" dirty="0">
                <a:latin typeface="Times New Roman" panose="02020603050405020304" pitchFamily="18" charset="0"/>
                <a:ea typeface="Times New Roman" panose="02020603050405020304" pitchFamily="18" charset="0"/>
              </a:rPr>
              <a:t>۲</a:t>
            </a:r>
            <a:r>
              <a:rPr lang="ar-SA" sz="2400" dirty="0">
                <a:latin typeface="Times New Roman" panose="02020603050405020304" pitchFamily="18" charset="0"/>
                <a:ea typeface="Times New Roman" panose="02020603050405020304" pitchFamily="18" charset="0"/>
              </a:rPr>
              <a:t> إلى 3 مرات في الأسبوع. </a:t>
            </a:r>
            <a:endParaRPr lang="en-US" sz="1600" dirty="0">
              <a:latin typeface="Times New Roman" panose="02020603050405020304" pitchFamily="18" charset="0"/>
              <a:ea typeface="Times New Roman" panose="02020603050405020304" pitchFamily="18" charset="0"/>
            </a:endParaRPr>
          </a:p>
          <a:p>
            <a:pPr>
              <a:lnSpc>
                <a:spcPct val="150000"/>
              </a:lnSpc>
            </a:pPr>
            <a:r>
              <a:rPr lang="ar-SA" sz="2400" dirty="0">
                <a:latin typeface="Times New Roman" panose="02020603050405020304" pitchFamily="18" charset="0"/>
                <a:ea typeface="Times New Roman" panose="02020603050405020304" pitchFamily="18" charset="0"/>
              </a:rPr>
              <a:t>شدة أداء التمرين : أقصى سرعة يمكن للناشئين أداؤها. </a:t>
            </a:r>
            <a:endParaRPr lang="en-US" sz="1600" dirty="0">
              <a:latin typeface="Times New Roman" panose="02020603050405020304" pitchFamily="18" charset="0"/>
              <a:ea typeface="Times New Roman" panose="02020603050405020304" pitchFamily="18" charset="0"/>
            </a:endParaRPr>
          </a:p>
          <a:p>
            <a:pPr>
              <a:lnSpc>
                <a:spcPct val="150000"/>
              </a:lnSpc>
            </a:pPr>
            <a:r>
              <a:rPr lang="ar-SA" sz="2400" dirty="0">
                <a:latin typeface="Times New Roman" panose="02020603050405020304" pitchFamily="18" charset="0"/>
                <a:ea typeface="Times New Roman" panose="02020603050405020304" pitchFamily="18" charset="0"/>
              </a:rPr>
              <a:t>عدد مرات تكرار التمرين : مرة واحدة لقطع المسافة المحددة . </a:t>
            </a:r>
            <a:endParaRPr lang="en-US" sz="1600" dirty="0">
              <a:latin typeface="Times New Roman" panose="02020603050405020304" pitchFamily="18" charset="0"/>
              <a:ea typeface="Times New Roman" panose="02020603050405020304" pitchFamily="18" charset="0"/>
            </a:endParaRPr>
          </a:p>
          <a:p>
            <a:pPr>
              <a:lnSpc>
                <a:spcPct val="150000"/>
              </a:lnSpc>
            </a:pPr>
            <a:r>
              <a:rPr lang="ar-SA" sz="2400" dirty="0">
                <a:latin typeface="Times New Roman" panose="02020603050405020304" pitchFamily="18" charset="0"/>
                <a:ea typeface="Times New Roman" panose="02020603050405020304" pitchFamily="18" charset="0"/>
              </a:rPr>
              <a:t>فترات الراحة بين كل أداء وآخر : راحة تامة . </a:t>
            </a:r>
            <a:endParaRPr lang="en-US" sz="1600" dirty="0">
              <a:latin typeface="Times New Roman" panose="02020603050405020304" pitchFamily="18" charset="0"/>
              <a:ea typeface="Times New Roman" panose="02020603050405020304" pitchFamily="18" charset="0"/>
            </a:endParaRPr>
          </a:p>
          <a:p>
            <a:pPr>
              <a:lnSpc>
                <a:spcPct val="150000"/>
              </a:lnSpc>
            </a:pPr>
            <a:r>
              <a:rPr lang="ar-SA" sz="2400" dirty="0">
                <a:latin typeface="Times New Roman" panose="02020603050405020304" pitchFamily="18" charset="0"/>
                <a:ea typeface="Times New Roman" panose="02020603050405020304" pitchFamily="18" charset="0"/>
              </a:rPr>
              <a:t>عدد مرات تكرار الأداء : 3 إلى 5 مرات .</a:t>
            </a:r>
            <a:endParaRPr lang="en-US" sz="1600" dirty="0">
              <a:latin typeface="Times New Roman" panose="02020603050405020304" pitchFamily="18" charset="0"/>
              <a:ea typeface="Times New Roman" panose="02020603050405020304" pitchFamily="18" charset="0"/>
            </a:endParaRPr>
          </a:p>
          <a:p>
            <a:pPr>
              <a:lnSpc>
                <a:spcPct val="150000"/>
              </a:lnSpc>
              <a:spcAft>
                <a:spcPts val="1000"/>
              </a:spcAft>
            </a:pPr>
            <a:r>
              <a:rPr lang="en-US" sz="1400" dirty="0">
                <a:latin typeface="Calibri" panose="020F0502020204030204" pitchFamily="34" charset="0"/>
                <a:ea typeface="Calibri" panose="020F0502020204030204" pitchFamily="34" charset="0"/>
                <a:cs typeface="Arial" panose="020B0604020202020204" pitchFamily="34" charset="0"/>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67506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49705" y="612845"/>
            <a:ext cx="11118225" cy="5632311"/>
          </a:xfrm>
          <a:prstGeom prst="rect">
            <a:avLst/>
          </a:prstGeom>
        </p:spPr>
        <p:txBody>
          <a:bodyPr wrap="square">
            <a:spAutoFit/>
          </a:bodyPr>
          <a:lstStyle/>
          <a:p>
            <a:pPr>
              <a:lnSpc>
                <a:spcPct val="150000"/>
              </a:lnSpc>
            </a:pPr>
            <a:r>
              <a:rPr lang="ar-EG" sz="2800" dirty="0">
                <a:latin typeface="Calibri" panose="020F0502020204030204" pitchFamily="34" charset="0"/>
                <a:ea typeface="Arial" panose="020B0604020202020204" pitchFamily="34" charset="0"/>
              </a:rPr>
              <a:t>في هذا الفصل سوف نحاول ان نضع خطوطا إرشادية تساعد مدربي الناشئين في تخطيط التدريب بأفضل صوره ممكنة </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EG" sz="2800" b="1" dirty="0">
                <a:solidFill>
                  <a:srgbClr val="FF0000"/>
                </a:solidFill>
                <a:latin typeface="Calibri" panose="020F0502020204030204" pitchFamily="34" charset="0"/>
                <a:ea typeface="Arial" panose="020B0604020202020204" pitchFamily="34" charset="0"/>
              </a:rPr>
              <a:t>اولاً</a:t>
            </a:r>
            <a:r>
              <a:rPr lang="ar-SA" sz="2800" b="1" dirty="0" smtClean="0">
                <a:solidFill>
                  <a:srgbClr val="FF0000"/>
                </a:solidFill>
                <a:latin typeface="Calibri" panose="020F0502020204030204" pitchFamily="34" charset="0"/>
                <a:ea typeface="Arial" panose="020B0604020202020204" pitchFamily="34" charset="0"/>
              </a:rPr>
              <a:t>:</a:t>
            </a:r>
            <a:r>
              <a:rPr lang="ar-EG" sz="2800" b="1" dirty="0" smtClean="0">
                <a:solidFill>
                  <a:srgbClr val="FF0000"/>
                </a:solidFill>
                <a:latin typeface="Calibri" panose="020F0502020204030204" pitchFamily="34" charset="0"/>
                <a:ea typeface="Arial" panose="020B0604020202020204" pitchFamily="34" charset="0"/>
              </a:rPr>
              <a:t> مكونات </a:t>
            </a:r>
            <a:r>
              <a:rPr lang="ar-EG" sz="2800" b="1" dirty="0">
                <a:solidFill>
                  <a:srgbClr val="FF0000"/>
                </a:solidFill>
                <a:latin typeface="Calibri" panose="020F0502020204030204" pitchFamily="34" charset="0"/>
                <a:ea typeface="Arial" panose="020B0604020202020204" pitchFamily="34" charset="0"/>
              </a:rPr>
              <a:t>اللياقة البدنية والاعداد البدني للناشئين</a:t>
            </a:r>
            <a:r>
              <a:rPr lang="ar-SA" sz="2800" b="1" dirty="0">
                <a:solidFill>
                  <a:srgbClr val="FF0000"/>
                </a:solidFill>
                <a:latin typeface="Calibri" panose="020F0502020204030204" pitchFamily="34" charset="0"/>
                <a:ea typeface="Arial" panose="020B0604020202020204" pitchFamily="34" charset="0"/>
              </a:rPr>
              <a:t>. </a:t>
            </a:r>
            <a:endParaRPr lang="en-US" sz="16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lvl="0">
              <a:lnSpc>
                <a:spcPct val="150000"/>
              </a:lnSpc>
            </a:pPr>
            <a:r>
              <a:rPr lang="ar-EG" sz="2800" dirty="0" smtClean="0">
                <a:latin typeface="Calibri" panose="020F0502020204030204" pitchFamily="34" charset="0"/>
                <a:ea typeface="Arial" panose="020B0604020202020204" pitchFamily="34" charset="0"/>
              </a:rPr>
              <a:t>  مكونات </a:t>
            </a:r>
            <a:r>
              <a:rPr lang="ar-EG" sz="2800" dirty="0">
                <a:latin typeface="Calibri" panose="020F0502020204030204" pitchFamily="34" charset="0"/>
                <a:ea typeface="Arial" panose="020B0604020202020204" pitchFamily="34" charset="0"/>
              </a:rPr>
              <a:t>اللياقة البدنية </a:t>
            </a:r>
            <a:r>
              <a:rPr lang="ar-SA" sz="2800" dirty="0" smtClean="0">
                <a:latin typeface="Calibri" panose="020F0502020204030204" pitchFamily="34" charset="0"/>
                <a:ea typeface="Arial" panose="020B0604020202020204" pitchFamily="34" charset="0"/>
              </a:rPr>
              <a:t>:</a:t>
            </a:r>
            <a:r>
              <a:rPr lang="ar-EG" sz="2800" dirty="0" smtClean="0">
                <a:latin typeface="Calibri" panose="020F0502020204030204" pitchFamily="34" charset="0"/>
                <a:ea typeface="Arial" panose="020B0604020202020204" pitchFamily="34" charset="0"/>
              </a:rPr>
              <a:t> تتكون من</a:t>
            </a:r>
          </a:p>
          <a:p>
            <a:pPr marL="342900" lvl="0" indent="-342900">
              <a:lnSpc>
                <a:spcPct val="150000"/>
              </a:lnSpc>
              <a:buFont typeface="+mj-cs"/>
              <a:buAutoNum type="arabicDbPlain"/>
            </a:pP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SA" sz="2800" dirty="0">
                <a:latin typeface="Calibri" panose="020F0502020204030204" pitchFamily="34" charset="0"/>
                <a:ea typeface="Arial" panose="020B0604020202020204" pitchFamily="34" charset="0"/>
              </a:rPr>
              <a:t>_</a:t>
            </a:r>
            <a:r>
              <a:rPr lang="ar-EG" sz="2800" dirty="0">
                <a:latin typeface="Calibri" panose="020F0502020204030204" pitchFamily="34" charset="0"/>
                <a:ea typeface="Arial" panose="020B0604020202020204" pitchFamily="34" charset="0"/>
              </a:rPr>
              <a:t>التحمل الدوري التنفسي                   </a:t>
            </a:r>
            <a:r>
              <a:rPr lang="ar-SA" sz="2800" dirty="0">
                <a:latin typeface="Calibri" panose="020F0502020204030204" pitchFamily="34" charset="0"/>
                <a:ea typeface="Arial" panose="020B0604020202020204" pitchFamily="34" charset="0"/>
              </a:rPr>
              <a:t>-</a:t>
            </a:r>
            <a:r>
              <a:rPr lang="ar-EG" sz="2800" dirty="0">
                <a:latin typeface="Calibri" panose="020F0502020204030204" pitchFamily="34" charset="0"/>
                <a:ea typeface="Arial" panose="020B0604020202020204" pitchFamily="34" charset="0"/>
              </a:rPr>
              <a:t>القوة العضلية </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SA" sz="2800" dirty="0">
                <a:latin typeface="Calibri" panose="020F0502020204030204" pitchFamily="34" charset="0"/>
                <a:ea typeface="Arial" panose="020B0604020202020204" pitchFamily="34" charset="0"/>
              </a:rPr>
              <a:t>-</a:t>
            </a:r>
            <a:r>
              <a:rPr lang="ar-EG" sz="2800" dirty="0">
                <a:latin typeface="Calibri" panose="020F0502020204030204" pitchFamily="34" charset="0"/>
                <a:ea typeface="Arial" panose="020B0604020202020204" pitchFamily="34" charset="0"/>
              </a:rPr>
              <a:t>المرونة</a:t>
            </a:r>
            <a:r>
              <a:rPr lang="ar-SA" sz="2800" dirty="0">
                <a:latin typeface="Calibri" panose="020F0502020204030204" pitchFamily="34" charset="0"/>
                <a:ea typeface="Arial" panose="020B0604020202020204" pitchFamily="34" charset="0"/>
              </a:rPr>
              <a:t>.                                    -</a:t>
            </a:r>
            <a:r>
              <a:rPr lang="ar-EG" sz="2800" dirty="0">
                <a:latin typeface="Calibri" panose="020F0502020204030204" pitchFamily="34" charset="0"/>
                <a:ea typeface="Arial" panose="020B0604020202020204" pitchFamily="34" charset="0"/>
              </a:rPr>
              <a:t>التحمل العضلي </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EG" sz="2800" dirty="0">
                <a:latin typeface="Calibri" panose="020F0502020204030204" pitchFamily="34" charset="0"/>
                <a:ea typeface="Arial" panose="020B0604020202020204" pitchFamily="34" charset="0"/>
              </a:rPr>
              <a:t>وهي مكونات ترتبط بالجانب الصحي لأن الأفراد الذين يمتلكونها يكونون أقل قابلية للمعاناة من المشاكل الصحية  مثل امرض القلب ومشكلات العمود </a:t>
            </a:r>
            <a:r>
              <a:rPr lang="ar-EG" sz="2800" dirty="0" smtClean="0">
                <a:latin typeface="Calibri" panose="020F0502020204030204" pitchFamily="34" charset="0"/>
                <a:ea typeface="Arial" panose="020B0604020202020204" pitchFamily="34" charset="0"/>
              </a:rPr>
              <a:t>الفقري</a:t>
            </a:r>
            <a:endParaRPr lang="en-US" sz="16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17509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53853" y="974884"/>
            <a:ext cx="5390147" cy="3657600"/>
          </a:xfrm>
          <a:prstGeom prst="rect">
            <a:avLst/>
          </a:prstGeom>
        </p:spPr>
      </p:pic>
      <p:sp>
        <p:nvSpPr>
          <p:cNvPr id="3" name="Rectangle 2"/>
          <p:cNvSpPr/>
          <p:nvPr/>
        </p:nvSpPr>
        <p:spPr>
          <a:xfrm>
            <a:off x="3946359" y="4932042"/>
            <a:ext cx="3922294" cy="986489"/>
          </a:xfrm>
          <a:prstGeom prst="rect">
            <a:avLst/>
          </a:prstGeom>
        </p:spPr>
        <p:txBody>
          <a:bodyPr wrap="square">
            <a:spAutoFit/>
          </a:bodyPr>
          <a:lstStyle/>
          <a:p>
            <a:pPr>
              <a:lnSpc>
                <a:spcPct val="115000"/>
              </a:lnSpc>
              <a:spcAft>
                <a:spcPts val="1000"/>
              </a:spcAft>
            </a:pPr>
            <a:r>
              <a:rPr lang="ar-SA" sz="5400" dirty="0" smtClean="0">
                <a:latin typeface="Calibri" panose="020F0502020204030204" pitchFamily="34" charset="0"/>
                <a:ea typeface="Calibri" panose="020F0502020204030204" pitchFamily="34" charset="0"/>
              </a:rPr>
              <a:t>بالتوفيق </a:t>
            </a:r>
            <a:r>
              <a:rPr lang="ar-SA" sz="5400" dirty="0">
                <a:latin typeface="Calibri" panose="020F0502020204030204" pitchFamily="34" charset="0"/>
                <a:ea typeface="Calibri" panose="020F0502020204030204" pitchFamily="34" charset="0"/>
              </a:rPr>
              <a:t>للجميع</a:t>
            </a:r>
            <a:endParaRPr lang="en-US" sz="5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26523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5643" y="1216059"/>
            <a:ext cx="10202778" cy="5262979"/>
          </a:xfrm>
          <a:prstGeom prst="rect">
            <a:avLst/>
          </a:prstGeom>
        </p:spPr>
        <p:txBody>
          <a:bodyPr wrap="square">
            <a:spAutoFit/>
          </a:bodyPr>
          <a:lstStyle/>
          <a:p>
            <a:pPr>
              <a:lnSpc>
                <a:spcPct val="150000"/>
              </a:lnSpc>
            </a:pPr>
            <a:r>
              <a:rPr lang="ar-EG" sz="2800" dirty="0">
                <a:latin typeface="Calibri" panose="020F0502020204030204" pitchFamily="34" charset="0"/>
                <a:ea typeface="Arial" panose="020B0604020202020204" pitchFamily="34" charset="0"/>
              </a:rPr>
              <a:t>الرشاقة</a:t>
            </a:r>
            <a:r>
              <a:rPr lang="ar-SA" sz="2800" dirty="0">
                <a:latin typeface="Calibri" panose="020F0502020204030204" pitchFamily="34" charset="0"/>
                <a:ea typeface="Arial" panose="020B0604020202020204" pitchFamily="34" charset="0"/>
              </a:rPr>
              <a:t>.                                  - </a:t>
            </a:r>
            <a:r>
              <a:rPr lang="ar-EG" sz="2800" dirty="0">
                <a:latin typeface="Calibri" panose="020F0502020204030204" pitchFamily="34" charset="0"/>
                <a:ea typeface="Arial" panose="020B0604020202020204" pitchFamily="34" charset="0"/>
              </a:rPr>
              <a:t>السرعة </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SA" sz="2800" dirty="0">
                <a:latin typeface="Calibri" panose="020F0502020204030204" pitchFamily="34" charset="0"/>
                <a:ea typeface="Arial" panose="020B0604020202020204" pitchFamily="34" charset="0"/>
              </a:rPr>
              <a:t>- </a:t>
            </a:r>
            <a:r>
              <a:rPr lang="ar-EG" sz="2800" dirty="0">
                <a:latin typeface="Calibri" panose="020F0502020204030204" pitchFamily="34" charset="0"/>
                <a:ea typeface="Arial" panose="020B0604020202020204" pitchFamily="34" charset="0"/>
              </a:rPr>
              <a:t>التوازن</a:t>
            </a:r>
            <a:r>
              <a:rPr lang="ar-SA" sz="2800" dirty="0">
                <a:latin typeface="Calibri" panose="020F0502020204030204" pitchFamily="34" charset="0"/>
                <a:ea typeface="Arial" panose="020B0604020202020204" pitchFamily="34" charset="0"/>
              </a:rPr>
              <a:t>.                                - </a:t>
            </a:r>
            <a:r>
              <a:rPr lang="ar-EG" sz="2800" dirty="0">
                <a:latin typeface="Calibri" panose="020F0502020204030204" pitchFamily="34" charset="0"/>
                <a:ea typeface="Arial" panose="020B0604020202020204" pitchFamily="34" charset="0"/>
              </a:rPr>
              <a:t>التوافق</a:t>
            </a:r>
            <a:r>
              <a:rPr lang="ar-SA" sz="2800" dirty="0">
                <a:latin typeface="Calibri" panose="020F0502020204030204" pitchFamily="34" charset="0"/>
                <a:ea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SA" sz="2800" dirty="0">
                <a:latin typeface="Calibri" panose="020F0502020204030204" pitchFamily="34" charset="0"/>
                <a:ea typeface="Arial" panose="020B0604020202020204" pitchFamily="34" charset="0"/>
              </a:rPr>
              <a:t>- </a:t>
            </a:r>
            <a:r>
              <a:rPr lang="ar-EG" sz="2800" dirty="0">
                <a:latin typeface="Calibri" panose="020F0502020204030204" pitchFamily="34" charset="0"/>
                <a:ea typeface="Arial" panose="020B0604020202020204" pitchFamily="34" charset="0"/>
              </a:rPr>
              <a:t>سرعة در الفعل </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EG" sz="2800" dirty="0">
                <a:latin typeface="Calibri" panose="020F0502020204030204" pitchFamily="34" charset="0"/>
                <a:ea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EG" sz="2800" dirty="0">
                <a:latin typeface="Calibri" panose="020F0502020204030204" pitchFamily="34" charset="0"/>
                <a:ea typeface="Arial" panose="020B0604020202020204" pitchFamily="34" charset="0"/>
              </a:rPr>
              <a:t>وهي مكونات ترتبط بجانب مهارة الأداء</a:t>
            </a:r>
            <a:r>
              <a:rPr lang="ar-SA" sz="2800" dirty="0">
                <a:latin typeface="Calibri" panose="020F0502020204030204" pitchFamily="34" charset="0"/>
                <a:ea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EG" sz="2800" dirty="0">
                <a:latin typeface="Calibri" panose="020F0502020204030204" pitchFamily="34" charset="0"/>
                <a:ea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EG" sz="2800" dirty="0">
                <a:latin typeface="Calibri" panose="020F0502020204030204" pitchFamily="34" charset="0"/>
                <a:ea typeface="Arial" panose="020B0604020202020204" pitchFamily="34" charset="0"/>
              </a:rPr>
              <a:t>القدرة العضلية : </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EG" sz="2800" dirty="0">
                <a:latin typeface="Calibri" panose="020F0502020204030204" pitchFamily="34" charset="0"/>
                <a:ea typeface="Arial" panose="020B0604020202020204" pitchFamily="34" charset="0"/>
              </a:rPr>
              <a:t>مظهر مركبا  ( مظهر صحي ) و ( مظهر الاداء </a:t>
            </a:r>
            <a:r>
              <a:rPr lang="ar-EG" sz="2800" dirty="0" err="1">
                <a:latin typeface="Calibri" panose="020F0502020204030204" pitchFamily="34" charset="0"/>
                <a:ea typeface="Arial" panose="020B0604020202020204" pitchFamily="34" charset="0"/>
              </a:rPr>
              <a:t>المهاري</a:t>
            </a:r>
            <a:r>
              <a:rPr lang="ar-EG" sz="2800" dirty="0">
                <a:latin typeface="Calibri" panose="020F0502020204030204" pitchFamily="34" charset="0"/>
                <a:ea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96720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71582"/>
            <a:ext cx="11766885" cy="6586418"/>
          </a:xfrm>
          <a:prstGeom prst="rect">
            <a:avLst/>
          </a:prstGeom>
        </p:spPr>
        <p:txBody>
          <a:bodyPr wrap="square">
            <a:spAutoFit/>
          </a:bodyPr>
          <a:lstStyle/>
          <a:p>
            <a:r>
              <a:rPr lang="ar-SA" sz="2800" b="1" dirty="0">
                <a:solidFill>
                  <a:srgbClr val="FF0000"/>
                </a:solidFill>
                <a:latin typeface="Calibri" panose="020F0502020204030204" pitchFamily="34" charset="0"/>
                <a:ea typeface="Times New Roman" panose="02020603050405020304" pitchFamily="18" charset="0"/>
              </a:rPr>
              <a:t>التحمل الدوري التنفسي لدي الناشئين</a:t>
            </a:r>
            <a:endParaRPr lang="en-US" sz="16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SA" sz="2800" b="1" dirty="0">
                <a:solidFill>
                  <a:schemeClr val="accent6"/>
                </a:solidFill>
                <a:latin typeface="Calibri" panose="020F0502020204030204" pitchFamily="34" charset="0"/>
                <a:ea typeface="Times New Roman" panose="02020603050405020304" pitchFamily="18" charset="0"/>
              </a:rPr>
              <a:t> * تنمية التحمل لدي </a:t>
            </a:r>
            <a:r>
              <a:rPr lang="ar-SA" sz="2800" b="1" dirty="0" smtClean="0">
                <a:solidFill>
                  <a:schemeClr val="accent6"/>
                </a:solidFill>
                <a:latin typeface="Calibri" panose="020F0502020204030204" pitchFamily="34" charset="0"/>
                <a:ea typeface="Times New Roman" panose="02020603050405020304" pitchFamily="18" charset="0"/>
              </a:rPr>
              <a:t>الناشئين</a:t>
            </a:r>
            <a:endParaRPr lang="en-US" sz="1600" b="1" dirty="0">
              <a:solidFill>
                <a:schemeClr val="accent6"/>
              </a:solidFill>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SA" sz="2800" dirty="0">
                <a:latin typeface="Calibri" panose="020F0502020204030204" pitchFamily="34" charset="0"/>
                <a:ea typeface="Times New Roman" panose="02020603050405020304" pitchFamily="18" charset="0"/>
              </a:rPr>
              <a:t>ان تمرينات التحمل المقننة من </a:t>
            </a:r>
            <a:r>
              <a:rPr lang="ar-SA" sz="2800" dirty="0" err="1">
                <a:latin typeface="Calibri" panose="020F0502020204030204" pitchFamily="34" charset="0"/>
                <a:ea typeface="Times New Roman" panose="02020603050405020304" pitchFamily="18" charset="0"/>
              </a:rPr>
              <a:t>شآنها</a:t>
            </a:r>
            <a:r>
              <a:rPr lang="ar-SA" sz="2800" dirty="0">
                <a:latin typeface="Calibri" panose="020F0502020204030204" pitchFamily="34" charset="0"/>
                <a:ea typeface="Times New Roman" panose="02020603050405020304" pitchFamily="18" charset="0"/>
              </a:rPr>
              <a:t> ان تحدث تحسنا في انزيمات الاكسدة داخل الخلايا وهذا يحسن مقدرة العضلات علي حرق الدهون والمواد الكربوهيدراتية في وجود </a:t>
            </a:r>
            <a:r>
              <a:rPr lang="ar-SA" sz="2800" dirty="0" err="1">
                <a:latin typeface="Calibri" panose="020F0502020204030204" pitchFamily="34" charset="0"/>
                <a:ea typeface="Times New Roman" panose="02020603050405020304" pitchFamily="18" charset="0"/>
              </a:rPr>
              <a:t>الاكسچين</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SA" sz="2800" dirty="0">
                <a:latin typeface="Calibri" panose="020F0502020204030204" pitchFamily="34" charset="0"/>
                <a:ea typeface="Times New Roman" panose="02020603050405020304" pitchFamily="18" charset="0"/>
              </a:rPr>
              <a:t>إن أي أنشطة حركية تستخدم خلالها مجموعات عضلية كبيرة تتطلب الاستمرارية لفترة طويلة يمكن أن تستخدم في تحسين التحمل الدوري </a:t>
            </a:r>
            <a:r>
              <a:rPr lang="ar-SA" sz="2800" dirty="0" err="1">
                <a:latin typeface="Calibri" panose="020F0502020204030204" pitchFamily="34" charset="0"/>
                <a:ea typeface="Times New Roman" panose="02020603050405020304" pitchFamily="18" charset="0"/>
              </a:rPr>
              <a:t>التنفسى</a:t>
            </a:r>
            <a:r>
              <a:rPr lang="ar-SA" sz="2800" dirty="0">
                <a:latin typeface="Calibri" panose="020F0502020204030204" pitchFamily="34" charset="0"/>
                <a:ea typeface="Times New Roman" panose="02020603050405020304" pitchFamily="18" charset="0"/>
              </a:rPr>
              <a:t> ومن هذه الأنشطة </a:t>
            </a:r>
            <a:r>
              <a:rPr lang="ar-SA" sz="2800" dirty="0" err="1">
                <a:latin typeface="Calibri" panose="020F0502020204030204" pitchFamily="34" charset="0"/>
                <a:ea typeface="Times New Roman" panose="02020603050405020304" pitchFamily="18" charset="0"/>
              </a:rPr>
              <a:t>الرياضيه</a:t>
            </a:r>
            <a:r>
              <a:rPr lang="ar-SA" sz="2800" dirty="0">
                <a:latin typeface="Calibri" panose="020F0502020204030204" pitchFamily="34" charset="0"/>
                <a:ea typeface="Times New Roman" panose="02020603050405020304" pitchFamily="18" charset="0"/>
              </a:rPr>
              <a:t> الجري والسباحة والدراجات والتزحلق</a:t>
            </a:r>
            <a:r>
              <a:rPr lang="ar-SA" sz="2800" dirty="0" smtClean="0">
                <a:latin typeface="Calibri" panose="020F0502020204030204" pitchFamily="34" charset="0"/>
                <a:ea typeface="Times New Roman" panose="02020603050405020304" pitchFamily="18" charset="0"/>
              </a:rPr>
              <a:t>.</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SA" sz="2800" dirty="0">
                <a:latin typeface="Calibri" panose="020F0502020204030204" pitchFamily="34" charset="0"/>
                <a:ea typeface="Times New Roman" panose="02020603050405020304" pitchFamily="18" charset="0"/>
              </a:rPr>
              <a:t> ولكن من المهم مراعاة مبدأ خصوصية التدريب عند تنمية التحمل الدوري </a:t>
            </a:r>
            <a:r>
              <a:rPr lang="ar-SA" sz="2800" dirty="0" err="1">
                <a:latin typeface="Calibri" panose="020F0502020204030204" pitchFamily="34" charset="0"/>
                <a:ea typeface="Times New Roman" panose="02020603050405020304" pitchFamily="18" charset="0"/>
              </a:rPr>
              <a:t>التنفسى</a:t>
            </a:r>
            <a:r>
              <a:rPr lang="ar-SA" sz="2800" dirty="0">
                <a:latin typeface="Calibri" panose="020F0502020204030204" pitchFamily="34" charset="0"/>
                <a:ea typeface="Times New Roman" panose="02020603050405020304" pitchFamily="18" charset="0"/>
              </a:rPr>
              <a:t> الخاص بنوع النشاط </a:t>
            </a:r>
            <a:r>
              <a:rPr lang="ar-SA" sz="2800" dirty="0" err="1">
                <a:latin typeface="Calibri" panose="020F0502020204030204" pitchFamily="34" charset="0"/>
                <a:ea typeface="Times New Roman" panose="02020603050405020304" pitchFamily="18" charset="0"/>
              </a:rPr>
              <a:t>الرياضى</a:t>
            </a:r>
            <a:r>
              <a:rPr lang="ar-SA" sz="2800" dirty="0">
                <a:latin typeface="Calibri" panose="020F0502020204030204" pitchFamily="34" charset="0"/>
                <a:ea typeface="Times New Roman" panose="02020603050405020304" pitchFamily="18" charset="0"/>
              </a:rPr>
              <a:t>، بمعنى أن تكون تمرينات التحمل </a:t>
            </a:r>
            <a:r>
              <a:rPr lang="ar-SA" sz="2800" dirty="0" err="1">
                <a:latin typeface="Calibri" panose="020F0502020204030204" pitchFamily="34" charset="0"/>
                <a:ea typeface="Times New Roman" panose="02020603050405020304" pitchFamily="18" charset="0"/>
              </a:rPr>
              <a:t>الدورى</a:t>
            </a:r>
            <a:r>
              <a:rPr lang="ar-SA" sz="2800" dirty="0">
                <a:latin typeface="Calibri" panose="020F0502020204030204" pitchFamily="34" charset="0"/>
                <a:ea typeface="Times New Roman" panose="02020603050405020304" pitchFamily="18" charset="0"/>
              </a:rPr>
              <a:t> </a:t>
            </a:r>
            <a:r>
              <a:rPr lang="ar-SA" sz="2800" dirty="0" err="1">
                <a:latin typeface="Calibri" panose="020F0502020204030204" pitchFamily="34" charset="0"/>
                <a:ea typeface="Times New Roman" panose="02020603050405020304" pitchFamily="18" charset="0"/>
              </a:rPr>
              <a:t>التنفسى</a:t>
            </a:r>
            <a:r>
              <a:rPr lang="ar-SA" sz="2800" dirty="0">
                <a:latin typeface="Calibri" panose="020F0502020204030204" pitchFamily="34" charset="0"/>
                <a:ea typeface="Times New Roman" panose="02020603050405020304" pitchFamily="18" charset="0"/>
              </a:rPr>
              <a:t> ترتبط بالمهارات وخطط ومواقف النشاط </a:t>
            </a:r>
            <a:r>
              <a:rPr lang="ar-SA" sz="2800" dirty="0" err="1">
                <a:latin typeface="Calibri" panose="020F0502020204030204" pitchFamily="34" charset="0"/>
                <a:ea typeface="Times New Roman" panose="02020603050405020304" pitchFamily="18" charset="0"/>
              </a:rPr>
              <a:t>الرياضى</a:t>
            </a:r>
            <a:r>
              <a:rPr lang="ar-SA" sz="2800" dirty="0">
                <a:latin typeface="Calibri" panose="020F0502020204030204" pitchFamily="34" charset="0"/>
                <a:ea typeface="Times New Roman" panose="02020603050405020304" pitchFamily="18" charset="0"/>
              </a:rPr>
              <a:t> </a:t>
            </a:r>
            <a:r>
              <a:rPr lang="ar-SA" sz="2800" dirty="0" err="1">
                <a:latin typeface="Calibri" panose="020F0502020204030204" pitchFamily="34" charset="0"/>
                <a:ea typeface="Times New Roman" panose="02020603050405020304" pitchFamily="18" charset="0"/>
              </a:rPr>
              <a:t>التخصصى</a:t>
            </a:r>
            <a:r>
              <a:rPr lang="ar-SA" sz="2800" dirty="0">
                <a:latin typeface="Calibri" panose="020F0502020204030204" pitchFamily="34" charset="0"/>
                <a:ea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22234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6569" y="474345"/>
            <a:ext cx="11574378" cy="5895845"/>
          </a:xfrm>
          <a:prstGeom prst="rect">
            <a:avLst/>
          </a:prstGeom>
        </p:spPr>
        <p:txBody>
          <a:bodyPr wrap="square">
            <a:spAutoFit/>
          </a:bodyPr>
          <a:lstStyle/>
          <a:p>
            <a:pPr>
              <a:lnSpc>
                <a:spcPct val="200000"/>
              </a:lnSpc>
            </a:pPr>
            <a:r>
              <a:rPr lang="ar-SA" sz="2400" dirty="0">
                <a:latin typeface="Calibri" panose="020F0502020204030204" pitchFamily="34" charset="0"/>
                <a:ea typeface="Times New Roman" panose="02020603050405020304" pitchFamily="18" charset="0"/>
              </a:rPr>
              <a:t>وبشكل عام فإن هناك أبحاثا عديده تؤكد ضرورة تنمية التحمل </a:t>
            </a:r>
            <a:r>
              <a:rPr lang="ar-SA" sz="2400" dirty="0" err="1">
                <a:latin typeface="Calibri" panose="020F0502020204030204" pitchFamily="34" charset="0"/>
                <a:ea typeface="Times New Roman" panose="02020603050405020304" pitchFamily="18" charset="0"/>
              </a:rPr>
              <a:t>الدورى</a:t>
            </a:r>
            <a:r>
              <a:rPr lang="ar-SA" sz="2400" dirty="0">
                <a:latin typeface="Calibri" panose="020F0502020204030204" pitchFamily="34" charset="0"/>
                <a:ea typeface="Times New Roman" panose="02020603050405020304" pitchFamily="18" charset="0"/>
              </a:rPr>
              <a:t> </a:t>
            </a:r>
            <a:r>
              <a:rPr lang="ar-SA" sz="2400" dirty="0" err="1">
                <a:latin typeface="Calibri" panose="020F0502020204030204" pitchFamily="34" charset="0"/>
                <a:ea typeface="Times New Roman" panose="02020603050405020304" pitchFamily="18" charset="0"/>
              </a:rPr>
              <a:t>التنفسى</a:t>
            </a:r>
            <a:r>
              <a:rPr lang="ar-SA" sz="2400" dirty="0">
                <a:latin typeface="Calibri" panose="020F0502020204030204" pitchFamily="34" charset="0"/>
                <a:ea typeface="Times New Roman" panose="02020603050405020304" pitchFamily="18" charset="0"/>
              </a:rPr>
              <a:t> للناشئين باستخدام الحمل الأقل من الأقصى نظرا لاحتمالات تعرض القلب لمشكلات إذا ما أستخدم الحمل الأقصى لهذا ينصح بعدم </a:t>
            </a:r>
            <a:r>
              <a:rPr lang="ar-SA" sz="2400" dirty="0" err="1">
                <a:latin typeface="Calibri" panose="020F0502020204030204" pitchFamily="34" charset="0"/>
                <a:ea typeface="Times New Roman" panose="02020603050405020304" pitchFamily="18" charset="0"/>
              </a:rPr>
              <a:t>إستثارة</a:t>
            </a:r>
            <a:r>
              <a:rPr lang="ar-SA" sz="2400" dirty="0">
                <a:latin typeface="Calibri" panose="020F0502020204030204" pitchFamily="34" charset="0"/>
                <a:ea typeface="Times New Roman" panose="02020603050405020304" pitchFamily="18" charset="0"/>
              </a:rPr>
              <a:t> الناشئين للعمل بالحد الأقصى كثيرا، وإذا ما حدث ذلك  عرضا فإنه من الأهمية ألا يستمر ذلك لفترة طويلة.</a:t>
            </a:r>
            <a:endParaRPr lang="en-US" sz="1400" dirty="0">
              <a:latin typeface="Calibri" panose="020F0502020204030204" pitchFamily="34" charset="0"/>
              <a:ea typeface="Calibri" panose="020F0502020204030204" pitchFamily="34" charset="0"/>
              <a:cs typeface="Arial" panose="020B0604020202020204" pitchFamily="34" charset="0"/>
            </a:endParaRPr>
          </a:p>
          <a:p>
            <a:pPr>
              <a:lnSpc>
                <a:spcPct val="200000"/>
              </a:lnSpc>
            </a:pPr>
            <a:r>
              <a:rPr lang="ar-SA" sz="2400" dirty="0">
                <a:latin typeface="Calibri" panose="020F0502020204030204" pitchFamily="34" charset="0"/>
                <a:ea typeface="Times New Roman" panose="02020603050405020304" pitchFamily="18" charset="0"/>
              </a:rPr>
              <a:t>لقد أشارت الدراسات الحديثة إلى إمكانية أداء الناشئين لمجهودات رياضية تتميز بارتفاع معدلات نبض القلب، وعند تقنين تدريب الناشئين يكون استخدام الحد الأقصى لاستهلاك الأوكسجين كوسيلة لقياس التحمل الدوري  </a:t>
            </a:r>
            <a:r>
              <a:rPr lang="ar-SA" sz="2400" dirty="0" err="1">
                <a:latin typeface="Calibri" panose="020F0502020204030204" pitchFamily="34" charset="0"/>
                <a:ea typeface="Times New Roman" panose="02020603050405020304" pitchFamily="18" charset="0"/>
              </a:rPr>
              <a:t>التنفسى</a:t>
            </a:r>
            <a:r>
              <a:rPr lang="ar-SA" sz="2400" dirty="0">
                <a:latin typeface="Calibri" panose="020F0502020204030204" pitchFamily="34" charset="0"/>
                <a:ea typeface="Times New Roman" panose="02020603050405020304" pitchFamily="18" charset="0"/>
              </a:rPr>
              <a:t> غير متاح كوسيلة عملية تسعف عملية التدريب </a:t>
            </a:r>
            <a:r>
              <a:rPr lang="ar-SA" sz="2400" dirty="0" err="1">
                <a:latin typeface="Calibri" panose="020F0502020204030204" pitchFamily="34" charset="0"/>
                <a:ea typeface="Times New Roman" panose="02020603050405020304" pitchFamily="18" charset="0"/>
              </a:rPr>
              <a:t>الرياضى</a:t>
            </a:r>
            <a:r>
              <a:rPr lang="ar-SA" sz="2400" dirty="0">
                <a:latin typeface="Calibri" panose="020F0502020204030204" pitchFamily="34" charset="0"/>
                <a:ea typeface="Times New Roman" panose="02020603050405020304" pitchFamily="18" charset="0"/>
              </a:rPr>
              <a:t> وخاصة </a:t>
            </a:r>
            <a:r>
              <a:rPr lang="ar-SA" sz="2400" dirty="0" err="1">
                <a:latin typeface="Calibri" panose="020F0502020204030204" pitchFamily="34" charset="0"/>
                <a:ea typeface="Times New Roman" panose="02020603050405020304" pitchFamily="18" charset="0"/>
              </a:rPr>
              <a:t>فى</a:t>
            </a:r>
            <a:r>
              <a:rPr lang="ar-SA" sz="2400" dirty="0">
                <a:latin typeface="Calibri" panose="020F0502020204030204" pitchFamily="34" charset="0"/>
                <a:ea typeface="Times New Roman" panose="02020603050405020304" pitchFamily="18" charset="0"/>
              </a:rPr>
              <a:t> المستويات المتوسطة. لهذا فإن البعض يرى أن الاستعاضة عن ذلك بمعدل نبضات القلب بعد أداء المجهود </a:t>
            </a:r>
            <a:r>
              <a:rPr lang="ar-SA" sz="2400" dirty="0" err="1">
                <a:latin typeface="Calibri" panose="020F0502020204030204" pitchFamily="34" charset="0"/>
                <a:ea typeface="Times New Roman" panose="02020603050405020304" pitchFamily="18" charset="0"/>
              </a:rPr>
              <a:t>الرياضى</a:t>
            </a:r>
            <a:r>
              <a:rPr lang="ar-SA" sz="2400" dirty="0">
                <a:latin typeface="Calibri" panose="020F0502020204030204" pitchFamily="34" charset="0"/>
                <a:ea typeface="Times New Roman" panose="02020603050405020304" pitchFamily="18" charset="0"/>
              </a:rPr>
              <a:t> يعتبر مؤشرا مرضيا.</a:t>
            </a:r>
            <a:endParaRPr lang="en-US" sz="1400" dirty="0">
              <a:latin typeface="Calibri" panose="020F0502020204030204" pitchFamily="34" charset="0"/>
              <a:ea typeface="Calibri" panose="020F0502020204030204" pitchFamily="34" charset="0"/>
              <a:cs typeface="Arial" panose="020B0604020202020204" pitchFamily="34" charset="0"/>
            </a:endParaRPr>
          </a:p>
          <a:p>
            <a:pPr>
              <a:lnSpc>
                <a:spcPct val="200000"/>
              </a:lnSpc>
            </a:pPr>
            <a:r>
              <a:rPr lang="ar-SA" sz="2400" dirty="0">
                <a:latin typeface="Calibri" panose="020F0502020204030204" pitchFamily="34" charset="0"/>
                <a:ea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3906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1895" y="440859"/>
            <a:ext cx="11069053" cy="6417141"/>
          </a:xfrm>
          <a:prstGeom prst="rect">
            <a:avLst/>
          </a:prstGeom>
        </p:spPr>
        <p:txBody>
          <a:bodyPr wrap="square">
            <a:spAutoFit/>
          </a:bodyPr>
          <a:lstStyle/>
          <a:p>
            <a:pPr>
              <a:lnSpc>
                <a:spcPct val="150000"/>
              </a:lnSpc>
            </a:pPr>
            <a:endParaRPr lang="en-US"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SA" sz="3200" dirty="0">
                <a:latin typeface="Calibri" panose="020F0502020204030204" pitchFamily="34" charset="0"/>
                <a:ea typeface="Times New Roman" panose="02020603050405020304" pitchFamily="18" charset="0"/>
              </a:rPr>
              <a:t>إن استجابة الناشئين والمراهقين لتمرينات التحمل </a:t>
            </a:r>
            <a:r>
              <a:rPr lang="ar-SA" sz="3200" dirty="0" err="1">
                <a:latin typeface="Calibri" panose="020F0502020204030204" pitchFamily="34" charset="0"/>
                <a:ea typeface="Times New Roman" panose="02020603050405020304" pitchFamily="18" charset="0"/>
              </a:rPr>
              <a:t>الهوائى</a:t>
            </a:r>
            <a:r>
              <a:rPr lang="ar-SA" sz="3200" dirty="0">
                <a:latin typeface="Calibri" panose="020F0502020204030204" pitchFamily="34" charset="0"/>
                <a:ea typeface="Times New Roman" panose="02020603050405020304" pitchFamily="18" charset="0"/>
              </a:rPr>
              <a:t> تشبه تلك </a:t>
            </a:r>
            <a:r>
              <a:rPr lang="ar-SA" sz="3200" dirty="0" err="1">
                <a:latin typeface="Calibri" panose="020F0502020204030204" pitchFamily="34" charset="0"/>
                <a:ea typeface="Times New Roman" panose="02020603050405020304" pitchFamily="18" charset="0"/>
              </a:rPr>
              <a:t>التى</a:t>
            </a:r>
            <a:r>
              <a:rPr lang="ar-SA" sz="3200" dirty="0">
                <a:latin typeface="Calibri" panose="020F0502020204030204" pitchFamily="34" charset="0"/>
                <a:ea typeface="Times New Roman" panose="02020603050405020304" pitchFamily="18" charset="0"/>
              </a:rPr>
              <a:t> تحدث لدى البالغين، ولكن هناك بعض الدلائل </a:t>
            </a:r>
            <a:r>
              <a:rPr lang="ar-SA" sz="3200" dirty="0" err="1">
                <a:latin typeface="Calibri" panose="020F0502020204030204" pitchFamily="34" charset="0"/>
                <a:ea typeface="Times New Roman" panose="02020603050405020304" pitchFamily="18" charset="0"/>
              </a:rPr>
              <a:t>التى</a:t>
            </a:r>
            <a:r>
              <a:rPr lang="ar-SA" sz="3200" dirty="0">
                <a:latin typeface="Calibri" panose="020F0502020204030204" pitchFamily="34" charset="0"/>
                <a:ea typeface="Times New Roman" panose="02020603050405020304" pitchFamily="18" charset="0"/>
              </a:rPr>
              <a:t> يستنتج منها أن تلك التمرينات لا تعطى استجابة مرضية في مرحلة </a:t>
            </a:r>
            <a:r>
              <a:rPr lang="ar-SA" sz="3200" dirty="0" err="1">
                <a:latin typeface="Calibri" panose="020F0502020204030204" pitchFamily="34" charset="0"/>
                <a:ea typeface="Times New Roman" panose="02020603050405020304" pitchFamily="18" charset="0"/>
              </a:rPr>
              <a:t>ماقبل</a:t>
            </a:r>
            <a:r>
              <a:rPr lang="ar-SA" sz="3200" dirty="0">
                <a:latin typeface="Calibri" panose="020F0502020204030204" pitchFamily="34" charset="0"/>
                <a:ea typeface="Times New Roman" panose="02020603050405020304" pitchFamily="18" charset="0"/>
              </a:rPr>
              <a:t> البلوغ مباشرة لدى الناشئين في حين أن هناك دلائل أخرى من بعض الدراسات مفادها أنه إذا </a:t>
            </a:r>
            <a:r>
              <a:rPr lang="ar-SA" sz="3200" dirty="0" err="1">
                <a:latin typeface="Calibri" panose="020F0502020204030204" pitchFamily="34" charset="0"/>
                <a:ea typeface="Times New Roman" panose="02020603050405020304" pitchFamily="18" charset="0"/>
              </a:rPr>
              <a:t>ماقدم</a:t>
            </a:r>
            <a:r>
              <a:rPr lang="ar-SA" sz="3200" dirty="0">
                <a:latin typeface="Calibri" panose="020F0502020204030204" pitchFamily="34" charset="0"/>
                <a:ea typeface="Times New Roman" panose="02020603050405020304" pitchFamily="18" charset="0"/>
              </a:rPr>
              <a:t> للناشئين في مرحلة </a:t>
            </a:r>
            <a:r>
              <a:rPr lang="ar-SA" sz="3200" dirty="0" err="1">
                <a:latin typeface="Calibri" panose="020F0502020204030204" pitchFamily="34" charset="0"/>
                <a:ea typeface="Times New Roman" panose="02020603050405020304" pitchFamily="18" charset="0"/>
              </a:rPr>
              <a:t>ماقبل</a:t>
            </a:r>
            <a:r>
              <a:rPr lang="ar-SA" sz="3200" dirty="0">
                <a:latin typeface="Calibri" panose="020F0502020204030204" pitchFamily="34" charset="0"/>
                <a:ea typeface="Times New Roman" panose="02020603050405020304" pitchFamily="18" charset="0"/>
              </a:rPr>
              <a:t> البلوغ تمرينات تحمل  هوائية مناسبة مقننة فإن أجسامهم  تستجيب لها بشكل طيب </a:t>
            </a:r>
            <a:endParaRPr lang="en-US"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SA" sz="3200" dirty="0">
                <a:latin typeface="Calibri" panose="020F0502020204030204" pitchFamily="34" charset="0"/>
                <a:ea typeface="Times New Roman" panose="02020603050405020304" pitchFamily="18" charset="0"/>
              </a:rPr>
              <a:t>وتعليلنا لذلك هو أن الذى يحدد استفادة الناشئين </a:t>
            </a:r>
            <a:r>
              <a:rPr lang="ar-SA" sz="3200" dirty="0" err="1">
                <a:latin typeface="Calibri" panose="020F0502020204030204" pitchFamily="34" charset="0"/>
                <a:ea typeface="Times New Roman" panose="02020603050405020304" pitchFamily="18" charset="0"/>
              </a:rPr>
              <a:t>فى</a:t>
            </a:r>
            <a:r>
              <a:rPr lang="ar-SA" sz="3200" dirty="0">
                <a:latin typeface="Calibri" panose="020F0502020204030204" pitchFamily="34" charset="0"/>
                <a:ea typeface="Times New Roman" panose="02020603050405020304" pitchFamily="18" charset="0"/>
              </a:rPr>
              <a:t> المرحلة المذكورة هو التفاعل بين تركيب كل من شدة التمرين ودوامه وتكراره ومدى تقبلهم للتمرين ذاته ومستوى اللياقة </a:t>
            </a:r>
            <a:r>
              <a:rPr lang="ar-SA" sz="3200" dirty="0" err="1">
                <a:latin typeface="Calibri" panose="020F0502020204030204" pitchFamily="34" charset="0"/>
                <a:ea typeface="Times New Roman" panose="02020603050405020304" pitchFamily="18" charset="0"/>
              </a:rPr>
              <a:t>التى</a:t>
            </a:r>
            <a:r>
              <a:rPr lang="ar-SA" sz="3200" dirty="0">
                <a:latin typeface="Calibri" panose="020F0502020204030204" pitchFamily="34" charset="0"/>
                <a:ea typeface="Times New Roman" panose="02020603050405020304" pitchFamily="18" charset="0"/>
              </a:rPr>
              <a:t> وصل إليها كل منهم قبل أداء التمرين وكذلك عاداتهم الحركية.</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28123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358" y="344341"/>
            <a:ext cx="11742820" cy="6524863"/>
          </a:xfrm>
          <a:prstGeom prst="rect">
            <a:avLst/>
          </a:prstGeom>
        </p:spPr>
        <p:txBody>
          <a:bodyPr wrap="square">
            <a:spAutoFit/>
          </a:bodyPr>
          <a:lstStyle/>
          <a:p>
            <a:r>
              <a:rPr lang="ar-SA" sz="3600" dirty="0">
                <a:latin typeface="Calibri" panose="020F0502020204030204" pitchFamily="34" charset="0"/>
                <a:ea typeface="Times New Roman" panose="02020603050405020304" pitchFamily="18" charset="0"/>
              </a:rPr>
              <a:t>دراسة :  الجري اميال باستمرار يكون </a:t>
            </a:r>
            <a:r>
              <a:rPr lang="ar-SA" sz="3600" dirty="0" err="1">
                <a:latin typeface="Calibri" panose="020F0502020204030204" pitchFamily="34" charset="0"/>
                <a:ea typeface="Times New Roman" panose="02020603050405020304" pitchFamily="18" charset="0"/>
              </a:rPr>
              <a:t>تاثيرة</a:t>
            </a:r>
            <a:r>
              <a:rPr lang="ar-SA" sz="3600" dirty="0">
                <a:latin typeface="Calibri" panose="020F0502020204030204" pitchFamily="34" charset="0"/>
                <a:ea typeface="Times New Roman" panose="02020603050405020304" pitchFamily="18" charset="0"/>
              </a:rPr>
              <a:t> افضل من الجري نفس </a:t>
            </a:r>
            <a:r>
              <a:rPr lang="ar-SA" sz="3600" dirty="0" err="1">
                <a:latin typeface="Calibri" panose="020F0502020204030204" pitchFamily="34" charset="0"/>
                <a:ea typeface="Times New Roman" panose="02020603050405020304" pitchFamily="18" charset="0"/>
              </a:rPr>
              <a:t>المسافه</a:t>
            </a:r>
            <a:r>
              <a:rPr lang="ar-SA" sz="3600" dirty="0">
                <a:latin typeface="Calibri" panose="020F0502020204030204" pitchFamily="34" charset="0"/>
                <a:ea typeface="Times New Roman" panose="02020603050405020304" pitchFamily="18" charset="0"/>
              </a:rPr>
              <a:t> علي مراحل </a:t>
            </a:r>
            <a:endParaRPr lang="en-US" sz="2000" dirty="0">
              <a:latin typeface="Calibri" panose="020F0502020204030204" pitchFamily="34" charset="0"/>
              <a:ea typeface="Calibri" panose="020F0502020204030204" pitchFamily="34" charset="0"/>
              <a:cs typeface="Arial" panose="020B0604020202020204" pitchFamily="34" charset="0"/>
            </a:endParaRPr>
          </a:p>
          <a:p>
            <a:r>
              <a:rPr lang="ar-SA" sz="3600" dirty="0" err="1">
                <a:latin typeface="Calibri" panose="020F0502020204030204" pitchFamily="34" charset="0"/>
                <a:ea typeface="Times New Roman" panose="02020603050405020304" pitchFamily="18" charset="0"/>
              </a:rPr>
              <a:t>دراسه</a:t>
            </a:r>
            <a:r>
              <a:rPr lang="ar-SA" sz="3600" dirty="0">
                <a:latin typeface="Calibri" panose="020F0502020204030204" pitchFamily="34" charset="0"/>
                <a:ea typeface="Times New Roman" panose="02020603050405020304" pitchFamily="18" charset="0"/>
              </a:rPr>
              <a:t> :   السباحة اكثر </a:t>
            </a:r>
            <a:r>
              <a:rPr lang="ar-SA" sz="3600" dirty="0" err="1">
                <a:latin typeface="Calibri" panose="020F0502020204030204" pitchFamily="34" charset="0"/>
                <a:ea typeface="Times New Roman" panose="02020603050405020304" pitchFamily="18" charset="0"/>
              </a:rPr>
              <a:t>تاثيرا</a:t>
            </a:r>
            <a:r>
              <a:rPr lang="ar-SA" sz="3600" dirty="0">
                <a:latin typeface="Calibri" panose="020F0502020204030204" pitchFamily="34" charset="0"/>
                <a:ea typeface="Times New Roman" panose="02020603050405020304" pitchFamily="18" charset="0"/>
              </a:rPr>
              <a:t> في اكساب التجمل الهوائي من بعض الرياضات الأخرى </a:t>
            </a:r>
            <a:endParaRPr lang="en-US" sz="2000" dirty="0">
              <a:latin typeface="Calibri" panose="020F0502020204030204" pitchFamily="34" charset="0"/>
              <a:ea typeface="Calibri" panose="020F0502020204030204" pitchFamily="34" charset="0"/>
              <a:cs typeface="Arial" panose="020B0604020202020204" pitchFamily="34" charset="0"/>
            </a:endParaRPr>
          </a:p>
          <a:p>
            <a:r>
              <a:rPr lang="ar-SA" sz="3600" dirty="0">
                <a:latin typeface="Calibri" panose="020F0502020204030204" pitchFamily="34" charset="0"/>
                <a:ea typeface="Times New Roman" panose="02020603050405020304" pitchFamily="18"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r>
              <a:rPr lang="ar-SA" sz="4000" b="1" dirty="0">
                <a:solidFill>
                  <a:srgbClr val="FF0000"/>
                </a:solidFill>
                <a:latin typeface="Calibri" panose="020F0502020204030204" pitchFamily="34" charset="0"/>
                <a:ea typeface="Times New Roman" panose="02020603050405020304" pitchFamily="18" charset="0"/>
              </a:rPr>
              <a:t>نموذج لتقنين احمال تنمية التحمل الهوائي للناشئين </a:t>
            </a:r>
            <a:endParaRPr lang="en-US" sz="20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r>
              <a:rPr lang="ar-SA" sz="3600" dirty="0">
                <a:latin typeface="Calibri" panose="020F0502020204030204" pitchFamily="34" charset="0"/>
                <a:ea typeface="Times New Roman" panose="02020603050405020304" pitchFamily="18"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SA" sz="3600" dirty="0">
                <a:latin typeface="Calibri" panose="020F0502020204030204" pitchFamily="34" charset="0"/>
                <a:ea typeface="Times New Roman" panose="02020603050405020304" pitchFamily="18" charset="0"/>
              </a:rPr>
              <a:t>عدد مرات التدريب في الأسبوع : 3-5 مرات</a:t>
            </a:r>
            <a:endParaRPr lang="en-US" sz="20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SA" sz="3600" dirty="0">
                <a:latin typeface="Calibri" panose="020F0502020204030204" pitchFamily="34" charset="0"/>
                <a:ea typeface="Times New Roman" panose="02020603050405020304" pitchFamily="18" charset="0"/>
              </a:rPr>
              <a:t>شدة أداء التمرين : 80 – 90 %</a:t>
            </a:r>
            <a:endParaRPr lang="en-US" sz="20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ar-SA" sz="3600" dirty="0">
                <a:latin typeface="Calibri" panose="020F0502020204030204" pitchFamily="34" charset="0"/>
                <a:ea typeface="Times New Roman" panose="02020603050405020304" pitchFamily="18" charset="0"/>
              </a:rPr>
              <a:t>الزمن الكلي للتمرين : 20 – 40 ق</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3016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7515" y="548580"/>
            <a:ext cx="11309683" cy="6309420"/>
          </a:xfrm>
          <a:prstGeom prst="rect">
            <a:avLst/>
          </a:prstGeom>
        </p:spPr>
        <p:txBody>
          <a:bodyPr wrap="square">
            <a:spAutoFit/>
          </a:bodyPr>
          <a:lstStyle/>
          <a:p>
            <a:r>
              <a:rPr lang="ar-SA" sz="3200" b="1" dirty="0">
                <a:solidFill>
                  <a:srgbClr val="FF0000"/>
                </a:solidFill>
                <a:latin typeface="Calibri" panose="020F0502020204030204" pitchFamily="34" charset="0"/>
                <a:ea typeface="Times New Roman" panose="02020603050405020304" pitchFamily="18" charset="0"/>
              </a:rPr>
              <a:t>نموذج لتقنين احمال تنمية التحمل اللاهوائي للناشئين</a:t>
            </a:r>
            <a:endParaRPr lang="en-US" sz="16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r>
              <a:rPr lang="ar-SA" sz="3200" b="1" dirty="0">
                <a:latin typeface="Calibri" panose="020F0502020204030204" pitchFamily="34" charset="0"/>
                <a:ea typeface="Times New Roman" panose="02020603050405020304" pitchFamily="18"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r>
              <a:rPr lang="ar-SA" sz="2800" dirty="0">
                <a:latin typeface="Calibri" panose="020F0502020204030204" pitchFamily="34" charset="0"/>
                <a:ea typeface="Times New Roman" panose="02020603050405020304" pitchFamily="18" charset="0"/>
              </a:rPr>
              <a:t>عدد مرات التدريب في الأسبوع : 3 مرات</a:t>
            </a:r>
            <a:endParaRPr lang="en-US" sz="1600" dirty="0">
              <a:latin typeface="Calibri" panose="020F0502020204030204" pitchFamily="34" charset="0"/>
              <a:ea typeface="Calibri" panose="020F0502020204030204" pitchFamily="34" charset="0"/>
              <a:cs typeface="Arial" panose="020B0604020202020204" pitchFamily="34" charset="0"/>
            </a:endParaRPr>
          </a:p>
          <a:p>
            <a:r>
              <a:rPr lang="ar-SA" sz="2800" dirty="0">
                <a:latin typeface="Calibri" panose="020F0502020204030204" pitchFamily="34" charset="0"/>
                <a:ea typeface="Times New Roman" panose="02020603050405020304" pitchFamily="18" charset="0"/>
              </a:rPr>
              <a:t>شدة أداء التمرين : 95 </a:t>
            </a:r>
            <a:r>
              <a:rPr lang="ar-SA" sz="2800" dirty="0" smtClean="0">
                <a:latin typeface="Calibri" panose="020F0502020204030204" pitchFamily="34" charset="0"/>
                <a:ea typeface="Times New Roman" panose="02020603050405020304" pitchFamily="18" charset="0"/>
              </a:rPr>
              <a:t>%</a:t>
            </a:r>
            <a:r>
              <a:rPr lang="ar-SA" sz="1600" dirty="0" smtClean="0">
                <a:latin typeface="Calibri" panose="020F0502020204030204" pitchFamily="34" charset="0"/>
                <a:ea typeface="Times New Roman" panose="02020603050405020304" pitchFamily="18" charset="0"/>
                <a:cs typeface="Arial" panose="020B0604020202020204" pitchFamily="34" charset="0"/>
              </a:rPr>
              <a:t>                                               </a:t>
            </a:r>
            <a:r>
              <a:rPr lang="ar-SA" sz="2800" dirty="0" smtClean="0">
                <a:latin typeface="Calibri" panose="020F0502020204030204" pitchFamily="34" charset="0"/>
                <a:ea typeface="Times New Roman" panose="02020603050405020304" pitchFamily="18" charset="0"/>
              </a:rPr>
              <a:t>زمن </a:t>
            </a:r>
            <a:r>
              <a:rPr lang="ar-SA" sz="2800" dirty="0">
                <a:latin typeface="Calibri" panose="020F0502020204030204" pitchFamily="34" charset="0"/>
                <a:ea typeface="Times New Roman" panose="02020603050405020304" pitchFamily="18" charset="0"/>
              </a:rPr>
              <a:t>أداء التمرين : 5 – 10 ث</a:t>
            </a:r>
            <a:endParaRPr lang="en-US" sz="1600" dirty="0">
              <a:latin typeface="Calibri" panose="020F0502020204030204" pitchFamily="34" charset="0"/>
              <a:ea typeface="Calibri" panose="020F0502020204030204" pitchFamily="34" charset="0"/>
              <a:cs typeface="Arial" panose="020B0604020202020204" pitchFamily="34" charset="0"/>
            </a:endParaRPr>
          </a:p>
          <a:p>
            <a:r>
              <a:rPr lang="ar-SA" sz="2800" dirty="0">
                <a:latin typeface="Calibri" panose="020F0502020204030204" pitchFamily="34" charset="0"/>
                <a:ea typeface="Times New Roman" panose="02020603050405020304" pitchFamily="18" charset="0"/>
              </a:rPr>
              <a:t>فترة الراحة بين كل أداء والأخر : 5 مرات قدر زمن الأداء</a:t>
            </a:r>
            <a:endParaRPr lang="en-US" sz="1600" dirty="0">
              <a:latin typeface="Calibri" panose="020F0502020204030204" pitchFamily="34" charset="0"/>
              <a:ea typeface="Calibri" panose="020F0502020204030204" pitchFamily="34" charset="0"/>
              <a:cs typeface="Arial" panose="020B0604020202020204" pitchFamily="34" charset="0"/>
            </a:endParaRPr>
          </a:p>
          <a:p>
            <a:r>
              <a:rPr lang="ar-SA" sz="2800" dirty="0">
                <a:latin typeface="Calibri" panose="020F0502020204030204" pitchFamily="34" charset="0"/>
                <a:ea typeface="Times New Roman" panose="02020603050405020304" pitchFamily="18" charset="0"/>
              </a:rPr>
              <a:t>المجموعات : 3 </a:t>
            </a:r>
            <a:r>
              <a:rPr lang="ar-SA" sz="2800" dirty="0" smtClean="0">
                <a:latin typeface="Calibri" panose="020F0502020204030204" pitchFamily="34" charset="0"/>
                <a:ea typeface="Times New Roman" panose="02020603050405020304" pitchFamily="18" charset="0"/>
              </a:rPr>
              <a:t>مجموعات</a:t>
            </a:r>
            <a:r>
              <a:rPr lang="ar-SA" sz="1600" dirty="0" smtClean="0">
                <a:latin typeface="Calibri" panose="020F0502020204030204" pitchFamily="34" charset="0"/>
                <a:ea typeface="Times New Roman" panose="02020603050405020304" pitchFamily="18" charset="0"/>
                <a:cs typeface="Arial" panose="020B0604020202020204" pitchFamily="34" charset="0"/>
              </a:rPr>
              <a:t>                              </a:t>
            </a:r>
            <a:r>
              <a:rPr lang="ar-SA" sz="2800" dirty="0" smtClean="0">
                <a:latin typeface="Calibri" panose="020F0502020204030204" pitchFamily="34" charset="0"/>
                <a:ea typeface="Times New Roman" panose="02020603050405020304" pitchFamily="18" charset="0"/>
              </a:rPr>
              <a:t>زمن </a:t>
            </a:r>
            <a:r>
              <a:rPr lang="ar-SA" sz="2800" dirty="0">
                <a:latin typeface="Calibri" panose="020F0502020204030204" pitchFamily="34" charset="0"/>
                <a:ea typeface="Times New Roman" panose="02020603050405020304" pitchFamily="18" charset="0"/>
              </a:rPr>
              <a:t>الراحة بين المجموعات 5-10 بين المجموعات </a:t>
            </a:r>
            <a:endParaRPr lang="en-US" sz="1600" dirty="0">
              <a:latin typeface="Calibri" panose="020F0502020204030204" pitchFamily="34" charset="0"/>
              <a:ea typeface="Calibri" panose="020F0502020204030204" pitchFamily="34" charset="0"/>
              <a:cs typeface="Arial" panose="020B0604020202020204" pitchFamily="34" charset="0"/>
            </a:endParaRPr>
          </a:p>
          <a:p>
            <a:r>
              <a:rPr lang="ar-SA" sz="2800" dirty="0">
                <a:latin typeface="Calibri" panose="020F0502020204030204" pitchFamily="34" charset="0"/>
                <a:ea typeface="Times New Roman" panose="02020603050405020304" pitchFamily="18"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r>
              <a:rPr lang="ar-SA" sz="2800" b="1" dirty="0">
                <a:solidFill>
                  <a:srgbClr val="FF0000"/>
                </a:solidFill>
                <a:latin typeface="Calibri" panose="020F0502020204030204" pitchFamily="34" charset="0"/>
                <a:ea typeface="Times New Roman" panose="02020603050405020304" pitchFamily="18" charset="0"/>
              </a:rPr>
              <a:t>مثال </a:t>
            </a:r>
            <a:endParaRPr lang="en-US" sz="16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r>
              <a:rPr lang="ar-SA" sz="2800" dirty="0">
                <a:latin typeface="Calibri" panose="020F0502020204030204" pitchFamily="34" charset="0"/>
                <a:ea typeface="Times New Roman" panose="02020603050405020304" pitchFamily="18" charset="0"/>
              </a:rPr>
              <a:t>التمرين : عدو 100م</a:t>
            </a:r>
            <a:endParaRPr lang="en-US" sz="1600" dirty="0">
              <a:latin typeface="Calibri" panose="020F0502020204030204" pitchFamily="34" charset="0"/>
              <a:ea typeface="Calibri" panose="020F0502020204030204" pitchFamily="34" charset="0"/>
              <a:cs typeface="Arial" panose="020B0604020202020204" pitchFamily="34" charset="0"/>
            </a:endParaRPr>
          </a:p>
          <a:p>
            <a:r>
              <a:rPr lang="ar-SA" sz="2800" dirty="0">
                <a:latin typeface="Calibri" panose="020F0502020204030204" pitchFamily="34" charset="0"/>
                <a:ea typeface="Times New Roman" panose="02020603050405020304" pitchFamily="18" charset="0"/>
              </a:rPr>
              <a:t>التكرار :5 مرات </a:t>
            </a:r>
            <a:r>
              <a:rPr lang="ar-SA" sz="1600" dirty="0" smtClean="0">
                <a:latin typeface="Calibri" panose="020F0502020204030204" pitchFamily="34" charset="0"/>
                <a:ea typeface="Times New Roman" panose="02020603050405020304" pitchFamily="18" charset="0"/>
                <a:cs typeface="Arial" panose="020B0604020202020204" pitchFamily="34" charset="0"/>
              </a:rPr>
              <a:t>                               </a:t>
            </a:r>
            <a:r>
              <a:rPr lang="ar-SA" sz="2800" dirty="0" smtClean="0">
                <a:latin typeface="Calibri" panose="020F0502020204030204" pitchFamily="34" charset="0"/>
                <a:ea typeface="Times New Roman" panose="02020603050405020304" pitchFamily="18" charset="0"/>
              </a:rPr>
              <a:t>المجموعات </a:t>
            </a:r>
            <a:r>
              <a:rPr lang="ar-SA" sz="2800" dirty="0">
                <a:latin typeface="Calibri" panose="020F0502020204030204" pitchFamily="34" charset="0"/>
                <a:ea typeface="Times New Roman" panose="02020603050405020304" pitchFamily="18" charset="0"/>
              </a:rPr>
              <a:t>: 3 </a:t>
            </a:r>
            <a:r>
              <a:rPr lang="ar-SA" sz="1600" dirty="0" smtClean="0">
                <a:latin typeface="Calibri" panose="020F0502020204030204" pitchFamily="34" charset="0"/>
                <a:ea typeface="Times New Roman" panose="02020603050405020304" pitchFamily="18" charset="0"/>
                <a:cs typeface="Arial" panose="020B0604020202020204" pitchFamily="34" charset="0"/>
              </a:rPr>
              <a:t>                                    </a:t>
            </a:r>
            <a:r>
              <a:rPr lang="ar-SA" sz="2800" dirty="0" smtClean="0">
                <a:latin typeface="Calibri" panose="020F0502020204030204" pitchFamily="34" charset="0"/>
                <a:ea typeface="Times New Roman" panose="02020603050405020304" pitchFamily="18" charset="0"/>
              </a:rPr>
              <a:t>الشدة </a:t>
            </a:r>
            <a:r>
              <a:rPr lang="ar-SA" sz="2800" dirty="0">
                <a:latin typeface="Calibri" panose="020F0502020204030204" pitchFamily="34" charset="0"/>
                <a:ea typeface="Times New Roman" panose="02020603050405020304" pitchFamily="18" charset="0"/>
              </a:rPr>
              <a:t>: 95 %</a:t>
            </a:r>
            <a:endParaRPr lang="en-US" sz="1600" dirty="0">
              <a:latin typeface="Calibri" panose="020F0502020204030204" pitchFamily="34" charset="0"/>
              <a:ea typeface="Calibri" panose="020F0502020204030204" pitchFamily="34" charset="0"/>
              <a:cs typeface="Arial" panose="020B0604020202020204" pitchFamily="34" charset="0"/>
            </a:endParaRPr>
          </a:p>
          <a:p>
            <a:r>
              <a:rPr lang="ar-SA" sz="2800" dirty="0" err="1">
                <a:latin typeface="Calibri" panose="020F0502020204030204" pitchFamily="34" charset="0"/>
                <a:ea typeface="Times New Roman" panose="02020603050405020304" pitchFamily="18" charset="0"/>
              </a:rPr>
              <a:t>الراحه</a:t>
            </a:r>
            <a:r>
              <a:rPr lang="ar-SA" sz="2800" dirty="0">
                <a:latin typeface="Calibri" panose="020F0502020204030204" pitchFamily="34" charset="0"/>
                <a:ea typeface="Times New Roman" panose="02020603050405020304" pitchFamily="18"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r>
              <a:rPr lang="ar-SA" sz="2800" dirty="0">
                <a:latin typeface="Calibri" panose="020F0502020204030204" pitchFamily="34" charset="0"/>
                <a:ea typeface="Times New Roman" panose="02020603050405020304" pitchFamily="18" charset="0"/>
              </a:rPr>
              <a:t>                   40 ث مشي بين التكرارات</a:t>
            </a:r>
            <a:endParaRPr lang="en-US" sz="1600" dirty="0">
              <a:latin typeface="Calibri" panose="020F0502020204030204" pitchFamily="34" charset="0"/>
              <a:ea typeface="Calibri" panose="020F0502020204030204" pitchFamily="34" charset="0"/>
              <a:cs typeface="Arial" panose="020B0604020202020204" pitchFamily="34" charset="0"/>
            </a:endParaRPr>
          </a:p>
          <a:p>
            <a:r>
              <a:rPr lang="ar-SA" sz="2800" dirty="0">
                <a:latin typeface="Calibri" panose="020F0502020204030204" pitchFamily="34" charset="0"/>
                <a:ea typeface="Times New Roman" panose="02020603050405020304" pitchFamily="18" charset="0"/>
              </a:rPr>
              <a:t>                   5 ق جري خفيف بين المجموعات </a:t>
            </a:r>
            <a:endParaRPr lang="en-US" sz="1600" dirty="0">
              <a:latin typeface="Calibri" panose="020F0502020204030204" pitchFamily="34" charset="0"/>
              <a:ea typeface="Calibri" panose="020F0502020204030204" pitchFamily="34" charset="0"/>
              <a:cs typeface="Arial" panose="020B0604020202020204" pitchFamily="34" charset="0"/>
            </a:endParaRPr>
          </a:p>
          <a:p>
            <a:r>
              <a:rPr lang="ar-SA" sz="3200" b="1" dirty="0">
                <a:latin typeface="Times New Roman" panose="020206030504050203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893721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6569" y="735955"/>
            <a:ext cx="11622505" cy="5816977"/>
          </a:xfrm>
          <a:prstGeom prst="rect">
            <a:avLst/>
          </a:prstGeom>
        </p:spPr>
        <p:txBody>
          <a:bodyPr wrap="square">
            <a:spAutoFit/>
          </a:bodyPr>
          <a:lstStyle/>
          <a:p>
            <a:r>
              <a:rPr lang="ar-SA" sz="2800" b="1" dirty="0">
                <a:solidFill>
                  <a:srgbClr val="FF0000"/>
                </a:solidFill>
                <a:latin typeface="Times New Roman" panose="02020603050405020304" pitchFamily="18" charset="0"/>
                <a:ea typeface="Times New Roman" panose="02020603050405020304" pitchFamily="18" charset="0"/>
              </a:rPr>
              <a:t>القوة العضلية</a:t>
            </a:r>
            <a:endParaRPr lang="en-US" sz="1600" b="1" dirty="0">
              <a:solidFill>
                <a:srgbClr val="FF0000"/>
              </a:solidFill>
              <a:latin typeface="Times New Roman" panose="02020603050405020304" pitchFamily="18" charset="0"/>
              <a:ea typeface="Times New Roman" panose="02020603050405020304" pitchFamily="18" charset="0"/>
            </a:endParaRPr>
          </a:p>
          <a:p>
            <a:r>
              <a:rPr lang="ar-SA" sz="2400" b="1" dirty="0">
                <a:solidFill>
                  <a:schemeClr val="accent6"/>
                </a:solidFill>
                <a:latin typeface="Times New Roman" panose="02020603050405020304" pitchFamily="18" charset="0"/>
                <a:ea typeface="Times New Roman" panose="02020603050405020304" pitchFamily="18" charset="0"/>
              </a:rPr>
              <a:t>- تنمية القوة العضلية لدى الناشئين </a:t>
            </a:r>
            <a:endParaRPr lang="en-US" sz="1600" b="1" dirty="0">
              <a:solidFill>
                <a:schemeClr val="accent6"/>
              </a:solidFill>
              <a:latin typeface="Times New Roman" panose="02020603050405020304" pitchFamily="18" charset="0"/>
              <a:ea typeface="Times New Roman" panose="02020603050405020304" pitchFamily="18" charset="0"/>
            </a:endParaRPr>
          </a:p>
          <a:p>
            <a:r>
              <a:rPr lang="ar-SA" sz="2400" dirty="0">
                <a:latin typeface="Times New Roman" panose="02020603050405020304" pitchFamily="18" charset="0"/>
                <a:ea typeface="Times New Roman" panose="02020603050405020304" pitchFamily="18" charset="0"/>
              </a:rPr>
              <a:t>أثبتت الدراسات العلمية الحديثة أن الناشئين قبل مرحلة المراهقة قادرون تماما وذلك بالاستجابة للمقاومات رغما عن الصعوبة في زيادة كتلة العضلية ذاتها لقد كان السابق أن من الصعوبة تنمية القوة عضلية لهم ولكن من المهم مراعاة الاحتراس من تدريب الناشئين بالأثقال من خلال اقصي حمل حتي الانتهاء من مرحلة طفرة النمو بسبب الخوف من احداث دمار في مناطق النمو </a:t>
            </a:r>
            <a:r>
              <a:rPr lang="ar-SA" sz="2400" dirty="0" err="1">
                <a:latin typeface="Times New Roman" panose="02020603050405020304" pitchFamily="18" charset="0"/>
                <a:ea typeface="Times New Roman" panose="02020603050405020304" pitchFamily="18" charset="0"/>
              </a:rPr>
              <a:t>الاحساسة</a:t>
            </a:r>
            <a:r>
              <a:rPr lang="ar-SA" sz="2400" dirty="0">
                <a:latin typeface="Times New Roman" panose="02020603050405020304" pitchFamily="18" charset="0"/>
                <a:ea typeface="Times New Roman" panose="02020603050405020304" pitchFamily="18" charset="0"/>
              </a:rPr>
              <a:t> في الهيكل العظمي ومن اهمية ملاحظة ان تنمية القوة العضلية تعتمد علي طبيعة كل نوع من </a:t>
            </a:r>
            <a:r>
              <a:rPr lang="ar-SA" sz="2400" b="1" dirty="0">
                <a:solidFill>
                  <a:srgbClr val="FF0000"/>
                </a:solidFill>
                <a:latin typeface="Times New Roman" panose="02020603050405020304" pitchFamily="18" charset="0"/>
                <a:ea typeface="Times New Roman" panose="02020603050405020304" pitchFamily="18" charset="0"/>
              </a:rPr>
              <a:t>انواع الانقباض العضلي </a:t>
            </a:r>
            <a:endParaRPr lang="en-US" sz="1600" b="1" dirty="0">
              <a:solidFill>
                <a:srgbClr val="FF0000"/>
              </a:solidFill>
              <a:latin typeface="Times New Roman" panose="02020603050405020304" pitchFamily="18" charset="0"/>
              <a:ea typeface="Times New Roman" panose="02020603050405020304" pitchFamily="18" charset="0"/>
            </a:endParaRPr>
          </a:p>
          <a:p>
            <a:r>
              <a:rPr lang="ar-SA" sz="2400" dirty="0">
                <a:latin typeface="Times New Roman" panose="02020603050405020304" pitchFamily="18" charset="0"/>
                <a:ea typeface="Times New Roman" panose="02020603050405020304" pitchFamily="18" charset="0"/>
              </a:rPr>
              <a:t>أ- الانقباض العضلي المتحرك</a:t>
            </a:r>
            <a:endParaRPr lang="en-US" sz="1600" dirty="0">
              <a:latin typeface="Times New Roman" panose="02020603050405020304" pitchFamily="18" charset="0"/>
              <a:ea typeface="Times New Roman" panose="02020603050405020304" pitchFamily="18" charset="0"/>
            </a:endParaRPr>
          </a:p>
          <a:p>
            <a:r>
              <a:rPr lang="en-US" sz="2400" dirty="0">
                <a:latin typeface="Arial" panose="020B0604020202020204" pitchFamily="34" charset="0"/>
                <a:ea typeface="Times New Roman" panose="02020603050405020304" pitchFamily="18" charset="0"/>
              </a:rPr>
              <a:t>Dynamic ( Isotonic ) contraction</a:t>
            </a:r>
            <a:r>
              <a:rPr lang="ar-SA" sz="2400" dirty="0">
                <a:latin typeface="Times New Roman" panose="02020603050405020304" pitchFamily="18" charset="0"/>
                <a:ea typeface="Times New Roman" panose="02020603050405020304" pitchFamily="18" charset="0"/>
              </a:rPr>
              <a:t> وفيه تنقبض العضلة مع تغيير في الطول سواء بالتطويل أو بالتقصير </a:t>
            </a:r>
            <a:endParaRPr lang="en-US" sz="1600" dirty="0">
              <a:latin typeface="Times New Roman" panose="02020603050405020304" pitchFamily="18" charset="0"/>
              <a:ea typeface="Times New Roman" panose="02020603050405020304" pitchFamily="18" charset="0"/>
            </a:endParaRPr>
          </a:p>
          <a:p>
            <a:r>
              <a:rPr lang="ar-SA" sz="2400" dirty="0">
                <a:latin typeface="Times New Roman" panose="02020603050405020304" pitchFamily="18" charset="0"/>
                <a:ea typeface="Times New Roman" panose="02020603050405020304" pitchFamily="18" charset="0"/>
              </a:rPr>
              <a:t>ب- الانقباض العضلي الثابت</a:t>
            </a:r>
            <a:endParaRPr lang="en-US" sz="1600" dirty="0">
              <a:latin typeface="Times New Roman" panose="02020603050405020304" pitchFamily="18" charset="0"/>
              <a:ea typeface="Times New Roman" panose="02020603050405020304" pitchFamily="18" charset="0"/>
            </a:endParaRPr>
          </a:p>
          <a:p>
            <a:r>
              <a:rPr lang="en-US" sz="2400" dirty="0" err="1">
                <a:latin typeface="Arial" panose="020B0604020202020204" pitchFamily="34" charset="0"/>
                <a:ea typeface="Times New Roman" panose="02020603050405020304" pitchFamily="18" charset="0"/>
              </a:rPr>
              <a:t>Isomitric</a:t>
            </a:r>
            <a:r>
              <a:rPr lang="en-US" sz="2400" dirty="0">
                <a:latin typeface="Arial" panose="020B0604020202020204" pitchFamily="34" charset="0"/>
                <a:ea typeface="Times New Roman" panose="02020603050405020304" pitchFamily="18" charset="0"/>
              </a:rPr>
              <a:t> ( static ) Contraction</a:t>
            </a:r>
            <a:r>
              <a:rPr lang="ar-SA" sz="2400" dirty="0">
                <a:latin typeface="Times New Roman" panose="02020603050405020304" pitchFamily="18" charset="0"/>
                <a:ea typeface="Times New Roman" panose="02020603050405020304" pitchFamily="18" charset="0"/>
              </a:rPr>
              <a:t> وفيه تنقبض العضلة ولكن </a:t>
            </a:r>
            <a:r>
              <a:rPr lang="ar-SA" sz="2400" dirty="0" err="1">
                <a:latin typeface="Times New Roman" panose="02020603050405020304" pitchFamily="18" charset="0"/>
                <a:ea typeface="Times New Roman" panose="02020603050405020304" pitchFamily="18" charset="0"/>
              </a:rPr>
              <a:t>لايتغير</a:t>
            </a:r>
            <a:r>
              <a:rPr lang="ar-SA" sz="2400" dirty="0">
                <a:latin typeface="Times New Roman" panose="02020603050405020304" pitchFamily="18" charset="0"/>
                <a:ea typeface="Times New Roman" panose="02020603050405020304" pitchFamily="18" charset="0"/>
              </a:rPr>
              <a:t> طولها.</a:t>
            </a:r>
            <a:endParaRPr lang="en-US" sz="1600" dirty="0">
              <a:latin typeface="Times New Roman" panose="02020603050405020304" pitchFamily="18" charset="0"/>
              <a:ea typeface="Times New Roman" panose="02020603050405020304" pitchFamily="18" charset="0"/>
            </a:endParaRPr>
          </a:p>
          <a:p>
            <a:r>
              <a:rPr lang="ar-SA" sz="2400" dirty="0">
                <a:latin typeface="Times New Roman" panose="02020603050405020304" pitchFamily="18" charset="0"/>
                <a:ea typeface="Times New Roman" panose="02020603050405020304" pitchFamily="18" charset="0"/>
              </a:rPr>
              <a:t>ج- الانقباض العضلي بالتطويل </a:t>
            </a:r>
            <a:r>
              <a:rPr lang="en-US" sz="2400" dirty="0">
                <a:latin typeface="Arial" panose="020B0604020202020204" pitchFamily="34" charset="0"/>
                <a:ea typeface="Times New Roman" panose="02020603050405020304" pitchFamily="18" charset="0"/>
              </a:rPr>
              <a:t>Eccentric contraction</a:t>
            </a:r>
            <a:endParaRPr lang="en-US" sz="1600" dirty="0">
              <a:latin typeface="Times New Roman" panose="02020603050405020304" pitchFamily="18" charset="0"/>
              <a:ea typeface="Times New Roman" panose="02020603050405020304" pitchFamily="18" charset="0"/>
            </a:endParaRPr>
          </a:p>
          <a:p>
            <a:r>
              <a:rPr lang="ar-SA" sz="2400" dirty="0">
                <a:latin typeface="Times New Roman" panose="02020603050405020304" pitchFamily="18" charset="0"/>
                <a:ea typeface="Times New Roman" panose="02020603050405020304" pitchFamily="18" charset="0"/>
              </a:rPr>
              <a:t>وهي حالة انقباض عضلي متحرك ولكن تطول فيه العضلة أثناء الانقباض </a:t>
            </a:r>
            <a:endParaRPr lang="en-US" sz="1600" dirty="0">
              <a:latin typeface="Times New Roman" panose="02020603050405020304" pitchFamily="18" charset="0"/>
              <a:ea typeface="Times New Roman" panose="02020603050405020304" pitchFamily="18" charset="0"/>
            </a:endParaRPr>
          </a:p>
          <a:p>
            <a:r>
              <a:rPr lang="ar-SA" sz="2400" dirty="0">
                <a:latin typeface="Times New Roman" panose="02020603050405020304" pitchFamily="18" charset="0"/>
                <a:ea typeface="Times New Roman" panose="02020603050405020304" pitchFamily="18" charset="0"/>
              </a:rPr>
              <a:t>د- الانقباض العضلي بالتقصير </a:t>
            </a:r>
            <a:r>
              <a:rPr lang="en-US" sz="2400" dirty="0">
                <a:latin typeface="Arial" panose="020B0604020202020204" pitchFamily="34" charset="0"/>
                <a:ea typeface="Times New Roman" panose="02020603050405020304" pitchFamily="18" charset="0"/>
              </a:rPr>
              <a:t>Concentric contraction</a:t>
            </a:r>
            <a:r>
              <a:rPr lang="ar-SA" sz="2400" dirty="0">
                <a:latin typeface="Times New Roman" panose="02020603050405020304" pitchFamily="18" charset="0"/>
                <a:ea typeface="Times New Roman" panose="02020603050405020304" pitchFamily="18" charset="0"/>
              </a:rPr>
              <a:t>هي حالة انقباض عضلي متحرك ولكن يقصر فيه العضلة أثناء الانقباض</a:t>
            </a: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74067897"/>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64</TotalTime>
  <Words>1372</Words>
  <Application>Microsoft Office PowerPoint</Application>
  <PresentationFormat>Widescreen</PresentationFormat>
  <Paragraphs>143</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Century Gothic</vt:lpstr>
      <vt:lpstr>Times New Roman</vt:lpstr>
      <vt:lpstr>Wingdings 2</vt:lpstr>
      <vt:lpstr>Vapor Trail</vt:lpstr>
      <vt:lpstr>جامعة بنها  كلية التربية الرياضية  قسم التدريب الرياضي وعلوم الحركة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بنها  كلية التربية الرياضية  قسم التدريب الرياضي وعلوم الحركة</dc:title>
  <dc:creator>sandy</dc:creator>
  <cp:lastModifiedBy>sandy</cp:lastModifiedBy>
  <cp:revision>10</cp:revision>
  <dcterms:created xsi:type="dcterms:W3CDTF">2020-03-27T23:56:49Z</dcterms:created>
  <dcterms:modified xsi:type="dcterms:W3CDTF">2020-03-28T01:49:21Z</dcterms:modified>
</cp:coreProperties>
</file>