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 id="268" r:id="rId5"/>
    <p:sldId id="267" r:id="rId6"/>
    <p:sldId id="261" r:id="rId7"/>
    <p:sldId id="264" r:id="rId8"/>
    <p:sldId id="259" r:id="rId9"/>
    <p:sldId id="266" r:id="rId10"/>
    <p:sldId id="265" r:id="rId11"/>
    <p:sldId id="262" r:id="rId12"/>
  </p:sldIdLst>
  <p:sldSz cx="12192000" cy="6858000"/>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نمط متوسط 2 - تميي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p:cViewPr varScale="1">
        <p:scale>
          <a:sx n="89" d="100"/>
          <a:sy n="89" d="100"/>
        </p:scale>
        <p:origin x="43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D3002B92-2A8B-4883-B5F6-C143D6539505}"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87B0DE1-9427-4061-AE78-2B854C3D5D5E}" type="slidenum">
              <a:rPr lang="ar-EG" smtClean="0"/>
              <a:t>‹#›</a:t>
            </a:fld>
            <a:endParaRPr lang="ar-EG"/>
          </a:p>
        </p:txBody>
      </p:sp>
    </p:spTree>
    <p:extLst>
      <p:ext uri="{BB962C8B-B14F-4D97-AF65-F5344CB8AC3E}">
        <p14:creationId xmlns:p14="http://schemas.microsoft.com/office/powerpoint/2010/main" val="1162107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D3002B92-2A8B-4883-B5F6-C143D6539505}"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87B0DE1-9427-4061-AE78-2B854C3D5D5E}" type="slidenum">
              <a:rPr lang="ar-EG" smtClean="0"/>
              <a:t>‹#›</a:t>
            </a:fld>
            <a:endParaRPr lang="ar-EG"/>
          </a:p>
        </p:txBody>
      </p:sp>
    </p:spTree>
    <p:extLst>
      <p:ext uri="{BB962C8B-B14F-4D97-AF65-F5344CB8AC3E}">
        <p14:creationId xmlns:p14="http://schemas.microsoft.com/office/powerpoint/2010/main" val="929108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ar-SA" smtClean="0"/>
              <a:t>انقر لتحرير نمط العنوان الرئيسي</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D3002B92-2A8B-4883-B5F6-C143D6539505}"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87B0DE1-9427-4061-AE78-2B854C3D5D5E}" type="slidenum">
              <a:rPr lang="ar-EG" smtClean="0"/>
              <a:t>‹#›</a:t>
            </a:fld>
            <a:endParaRPr lang="ar-EG"/>
          </a:p>
        </p:txBody>
      </p:sp>
    </p:spTree>
    <p:extLst>
      <p:ext uri="{BB962C8B-B14F-4D97-AF65-F5344CB8AC3E}">
        <p14:creationId xmlns:p14="http://schemas.microsoft.com/office/powerpoint/2010/main" val="851818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ar-SA" smtClean="0"/>
              <a:t>انقر لتحرير نمط العنوان الرئيسي</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ar-SA" smtClean="0"/>
              <a:t>انقر لتحرير أنماط النص الرئيسي</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D3002B92-2A8B-4883-B5F6-C143D6539505}"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87B0DE1-9427-4061-AE78-2B854C3D5D5E}" type="slidenum">
              <a:rPr lang="ar-EG" smtClean="0"/>
              <a:t>‹#›</a:t>
            </a:fld>
            <a:endParaRPr lang="ar-EG"/>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5121432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D3002B92-2A8B-4883-B5F6-C143D6539505}"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87B0DE1-9427-4061-AE78-2B854C3D5D5E}" type="slidenum">
              <a:rPr lang="ar-EG" smtClean="0"/>
              <a:t>‹#›</a:t>
            </a:fld>
            <a:endParaRPr lang="ar-EG"/>
          </a:p>
        </p:txBody>
      </p:sp>
    </p:spTree>
    <p:extLst>
      <p:ext uri="{BB962C8B-B14F-4D97-AF65-F5344CB8AC3E}">
        <p14:creationId xmlns:p14="http://schemas.microsoft.com/office/powerpoint/2010/main" val="16328320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3002B92-2A8B-4883-B5F6-C143D6539505}" type="datetimeFigureOut">
              <a:rPr lang="ar-EG" smtClean="0"/>
              <a:t>03/08/1441</a:t>
            </a:fld>
            <a:endParaRPr lang="ar-EG"/>
          </a:p>
        </p:txBody>
      </p:sp>
      <p:sp>
        <p:nvSpPr>
          <p:cNvPr id="4"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87B0DE1-9427-4061-AE78-2B854C3D5D5E}" type="slidenum">
              <a:rPr lang="ar-EG" smtClean="0"/>
              <a:t>‹#›</a:t>
            </a:fld>
            <a:endParaRPr lang="ar-EG"/>
          </a:p>
        </p:txBody>
      </p:sp>
    </p:spTree>
    <p:extLst>
      <p:ext uri="{BB962C8B-B14F-4D97-AF65-F5344CB8AC3E}">
        <p14:creationId xmlns:p14="http://schemas.microsoft.com/office/powerpoint/2010/main" val="8554799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3002B92-2A8B-4883-B5F6-C143D6539505}" type="datetimeFigureOut">
              <a:rPr lang="ar-EG" smtClean="0"/>
              <a:t>03/08/1441</a:t>
            </a:fld>
            <a:endParaRPr lang="ar-EG"/>
          </a:p>
        </p:txBody>
      </p:sp>
      <p:sp>
        <p:nvSpPr>
          <p:cNvPr id="4"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87B0DE1-9427-4061-AE78-2B854C3D5D5E}" type="slidenum">
              <a:rPr lang="ar-EG" smtClean="0"/>
              <a:t>‹#›</a:t>
            </a:fld>
            <a:endParaRPr lang="ar-EG"/>
          </a:p>
        </p:txBody>
      </p:sp>
    </p:spTree>
    <p:extLst>
      <p:ext uri="{BB962C8B-B14F-4D97-AF65-F5344CB8AC3E}">
        <p14:creationId xmlns:p14="http://schemas.microsoft.com/office/powerpoint/2010/main" val="8858455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nchorCtr="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D3002B92-2A8B-4883-B5F6-C143D6539505}"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87B0DE1-9427-4061-AE78-2B854C3D5D5E}" type="slidenum">
              <a:rPr lang="ar-EG" smtClean="0"/>
              <a:t>‹#›</a:t>
            </a:fld>
            <a:endParaRPr lang="ar-EG"/>
          </a:p>
        </p:txBody>
      </p:sp>
    </p:spTree>
    <p:extLst>
      <p:ext uri="{BB962C8B-B14F-4D97-AF65-F5344CB8AC3E}">
        <p14:creationId xmlns:p14="http://schemas.microsoft.com/office/powerpoint/2010/main" val="22972410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D3002B92-2A8B-4883-B5F6-C143D6539505}"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87B0DE1-9427-4061-AE78-2B854C3D5D5E}" type="slidenum">
              <a:rPr lang="ar-EG" smtClean="0"/>
              <a:t>‹#›</a:t>
            </a:fld>
            <a:endParaRPr lang="ar-EG"/>
          </a:p>
        </p:txBody>
      </p:sp>
    </p:spTree>
    <p:extLst>
      <p:ext uri="{BB962C8B-B14F-4D97-AF65-F5344CB8AC3E}">
        <p14:creationId xmlns:p14="http://schemas.microsoft.com/office/powerpoint/2010/main" val="3198389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3"/>
          <p:cNvSpPr>
            <a:spLocks noGrp="1"/>
          </p:cNvSpPr>
          <p:nvPr>
            <p:ph type="dt" sz="half" idx="10"/>
          </p:nvPr>
        </p:nvSpPr>
        <p:spPr/>
        <p:txBody>
          <a:bodyPr/>
          <a:lstStyle/>
          <a:p>
            <a:fld id="{D3002B92-2A8B-4883-B5F6-C143D6539505}"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87B0DE1-9427-4061-AE78-2B854C3D5D5E}" type="slidenum">
              <a:rPr lang="ar-EG" smtClean="0"/>
              <a:t>‹#›</a:t>
            </a:fld>
            <a:endParaRPr lang="ar-EG"/>
          </a:p>
        </p:txBody>
      </p:sp>
    </p:spTree>
    <p:extLst>
      <p:ext uri="{BB962C8B-B14F-4D97-AF65-F5344CB8AC3E}">
        <p14:creationId xmlns:p14="http://schemas.microsoft.com/office/powerpoint/2010/main" val="2335703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D3002B92-2A8B-4883-B5F6-C143D6539505}"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87B0DE1-9427-4061-AE78-2B854C3D5D5E}" type="slidenum">
              <a:rPr lang="ar-EG" smtClean="0"/>
              <a:t>‹#›</a:t>
            </a:fld>
            <a:endParaRPr lang="ar-EG"/>
          </a:p>
        </p:txBody>
      </p:sp>
    </p:spTree>
    <p:extLst>
      <p:ext uri="{BB962C8B-B14F-4D97-AF65-F5344CB8AC3E}">
        <p14:creationId xmlns:p14="http://schemas.microsoft.com/office/powerpoint/2010/main" val="257130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D3002B92-2A8B-4883-B5F6-C143D6539505}"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87B0DE1-9427-4061-AE78-2B854C3D5D5E}" type="slidenum">
              <a:rPr lang="ar-EG" smtClean="0"/>
              <a:t>‹#›</a:t>
            </a:fld>
            <a:endParaRPr lang="ar-EG"/>
          </a:p>
        </p:txBody>
      </p:sp>
    </p:spTree>
    <p:extLst>
      <p:ext uri="{BB962C8B-B14F-4D97-AF65-F5344CB8AC3E}">
        <p14:creationId xmlns:p14="http://schemas.microsoft.com/office/powerpoint/2010/main" val="3380898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D3002B92-2A8B-4883-B5F6-C143D6539505}" type="datetimeFigureOut">
              <a:rPr lang="ar-EG" smtClean="0"/>
              <a:t>03/08/1441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687B0DE1-9427-4061-AE78-2B854C3D5D5E}" type="slidenum">
              <a:rPr lang="ar-EG" smtClean="0"/>
              <a:t>‹#›</a:t>
            </a:fld>
            <a:endParaRPr lang="ar-EG"/>
          </a:p>
        </p:txBody>
      </p:sp>
    </p:spTree>
    <p:extLst>
      <p:ext uri="{BB962C8B-B14F-4D97-AF65-F5344CB8AC3E}">
        <p14:creationId xmlns:p14="http://schemas.microsoft.com/office/powerpoint/2010/main" val="44927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7" name="Date Placeholder 2"/>
          <p:cNvSpPr>
            <a:spLocks noGrp="1"/>
          </p:cNvSpPr>
          <p:nvPr>
            <p:ph type="dt" sz="half" idx="10"/>
          </p:nvPr>
        </p:nvSpPr>
        <p:spPr/>
        <p:txBody>
          <a:bodyPr/>
          <a:lstStyle/>
          <a:p>
            <a:fld id="{D3002B92-2A8B-4883-B5F6-C143D6539505}" type="datetimeFigureOut">
              <a:rPr lang="ar-EG" smtClean="0"/>
              <a:t>03/08/1441</a:t>
            </a:fld>
            <a:endParaRPr lang="ar-EG"/>
          </a:p>
        </p:txBody>
      </p:sp>
      <p:sp>
        <p:nvSpPr>
          <p:cNvPr id="5" name="Footer Placeholder 3"/>
          <p:cNvSpPr>
            <a:spLocks noGrp="1"/>
          </p:cNvSpPr>
          <p:nvPr>
            <p:ph type="ftr" sz="quarter" idx="11"/>
          </p:nvPr>
        </p:nvSpPr>
        <p:spPr/>
        <p:txBody>
          <a:bodyPr/>
          <a:lstStyle/>
          <a:p>
            <a:endParaRPr lang="ar-EG"/>
          </a:p>
        </p:txBody>
      </p:sp>
      <p:sp>
        <p:nvSpPr>
          <p:cNvPr id="6" name="Slide Number Placeholder 4"/>
          <p:cNvSpPr>
            <a:spLocks noGrp="1"/>
          </p:cNvSpPr>
          <p:nvPr>
            <p:ph type="sldNum" sz="quarter" idx="12"/>
          </p:nvPr>
        </p:nvSpPr>
        <p:spPr/>
        <p:txBody>
          <a:bodyPr/>
          <a:lstStyle/>
          <a:p>
            <a:fld id="{687B0DE1-9427-4061-AE78-2B854C3D5D5E}" type="slidenum">
              <a:rPr lang="ar-EG" smtClean="0"/>
              <a:t>‹#›</a:t>
            </a:fld>
            <a:endParaRPr lang="ar-EG"/>
          </a:p>
        </p:txBody>
      </p:sp>
    </p:spTree>
    <p:extLst>
      <p:ext uri="{BB962C8B-B14F-4D97-AF65-F5344CB8AC3E}">
        <p14:creationId xmlns:p14="http://schemas.microsoft.com/office/powerpoint/2010/main" val="2178981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3002B92-2A8B-4883-B5F6-C143D6539505}" type="datetimeFigureOut">
              <a:rPr lang="ar-EG" smtClean="0"/>
              <a:t>03/08/1441</a:t>
            </a:fld>
            <a:endParaRPr lang="ar-EG"/>
          </a:p>
        </p:txBody>
      </p:sp>
      <p:sp>
        <p:nvSpPr>
          <p:cNvPr id="5" name="Footer Placeholder 2"/>
          <p:cNvSpPr>
            <a:spLocks noGrp="1"/>
          </p:cNvSpPr>
          <p:nvPr>
            <p:ph type="ftr" sz="quarter" idx="11"/>
          </p:nvPr>
        </p:nvSpPr>
        <p:spPr/>
        <p:txBody>
          <a:bodyPr/>
          <a:lstStyle/>
          <a:p>
            <a:endParaRPr lang="ar-EG"/>
          </a:p>
        </p:txBody>
      </p:sp>
      <p:sp>
        <p:nvSpPr>
          <p:cNvPr id="6" name="Slide Number Placeholder 3"/>
          <p:cNvSpPr>
            <a:spLocks noGrp="1"/>
          </p:cNvSpPr>
          <p:nvPr>
            <p:ph type="sldNum" sz="quarter" idx="12"/>
          </p:nvPr>
        </p:nvSpPr>
        <p:spPr/>
        <p:txBody>
          <a:bodyPr/>
          <a:lstStyle/>
          <a:p>
            <a:fld id="{687B0DE1-9427-4061-AE78-2B854C3D5D5E}" type="slidenum">
              <a:rPr lang="ar-EG" smtClean="0"/>
              <a:t>‹#›</a:t>
            </a:fld>
            <a:endParaRPr lang="ar-EG"/>
          </a:p>
        </p:txBody>
      </p:sp>
    </p:spTree>
    <p:extLst>
      <p:ext uri="{BB962C8B-B14F-4D97-AF65-F5344CB8AC3E}">
        <p14:creationId xmlns:p14="http://schemas.microsoft.com/office/powerpoint/2010/main" val="3592657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7" name="Date Placeholder 4"/>
          <p:cNvSpPr>
            <a:spLocks noGrp="1"/>
          </p:cNvSpPr>
          <p:nvPr>
            <p:ph type="dt" sz="half" idx="10"/>
          </p:nvPr>
        </p:nvSpPr>
        <p:spPr/>
        <p:txBody>
          <a:bodyPr/>
          <a:lstStyle/>
          <a:p>
            <a:fld id="{D3002B92-2A8B-4883-B5F6-C143D6539505}" type="datetimeFigureOut">
              <a:rPr lang="ar-EG" smtClean="0"/>
              <a:t>03/08/1441</a:t>
            </a:fld>
            <a:endParaRPr lang="ar-EG"/>
          </a:p>
        </p:txBody>
      </p:sp>
      <p:sp>
        <p:nvSpPr>
          <p:cNvPr id="5" name="Footer Placeholder 5"/>
          <p:cNvSpPr>
            <a:spLocks noGrp="1"/>
          </p:cNvSpPr>
          <p:nvPr>
            <p:ph type="ftr" sz="quarter" idx="11"/>
          </p:nvPr>
        </p:nvSpPr>
        <p:spPr/>
        <p:txBody>
          <a:bodyPr/>
          <a:lstStyle/>
          <a:p>
            <a:endParaRPr lang="ar-EG"/>
          </a:p>
        </p:txBody>
      </p:sp>
      <p:sp>
        <p:nvSpPr>
          <p:cNvPr id="6" name="Slide Number Placeholder 6"/>
          <p:cNvSpPr>
            <a:spLocks noGrp="1"/>
          </p:cNvSpPr>
          <p:nvPr>
            <p:ph type="sldNum" sz="quarter" idx="12"/>
          </p:nvPr>
        </p:nvSpPr>
        <p:spPr/>
        <p:txBody>
          <a:bodyPr/>
          <a:lstStyle/>
          <a:p>
            <a:fld id="{687B0DE1-9427-4061-AE78-2B854C3D5D5E}" type="slidenum">
              <a:rPr lang="ar-EG" smtClean="0"/>
              <a:t>‹#›</a:t>
            </a:fld>
            <a:endParaRPr lang="ar-EG"/>
          </a:p>
        </p:txBody>
      </p:sp>
    </p:spTree>
    <p:extLst>
      <p:ext uri="{BB962C8B-B14F-4D97-AF65-F5344CB8AC3E}">
        <p14:creationId xmlns:p14="http://schemas.microsoft.com/office/powerpoint/2010/main" val="342619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D3002B92-2A8B-4883-B5F6-C143D6539505}"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87B0DE1-9427-4061-AE78-2B854C3D5D5E}" type="slidenum">
              <a:rPr lang="ar-EG" smtClean="0"/>
              <a:t>‹#›</a:t>
            </a:fld>
            <a:endParaRPr lang="ar-EG"/>
          </a:p>
        </p:txBody>
      </p:sp>
    </p:spTree>
    <p:extLst>
      <p:ext uri="{BB962C8B-B14F-4D97-AF65-F5344CB8AC3E}">
        <p14:creationId xmlns:p14="http://schemas.microsoft.com/office/powerpoint/2010/main" val="1398061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D3002B92-2A8B-4883-B5F6-C143D6539505}" type="datetimeFigureOut">
              <a:rPr lang="ar-EG" smtClean="0"/>
              <a:t>03/08/1441</a:t>
            </a:fld>
            <a:endParaRPr lang="ar-EG"/>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ar-EG"/>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87B0DE1-9427-4061-AE78-2B854C3D5D5E}" type="slidenum">
              <a:rPr lang="ar-EG" smtClean="0"/>
              <a:t>‹#›</a:t>
            </a:fld>
            <a:endParaRPr lang="ar-EG"/>
          </a:p>
        </p:txBody>
      </p:sp>
    </p:spTree>
    <p:extLst>
      <p:ext uri="{BB962C8B-B14F-4D97-AF65-F5344CB8AC3E}">
        <p14:creationId xmlns:p14="http://schemas.microsoft.com/office/powerpoint/2010/main" val="2620694337"/>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54955" y="1447801"/>
            <a:ext cx="8825658" cy="1380858"/>
          </a:xfrm>
        </p:spPr>
        <p:txBody>
          <a:bodyPr/>
          <a:lstStyle/>
          <a:p>
            <a:pPr algn="ctr"/>
            <a:r>
              <a:rPr lang="ar-EG" sz="8800" dirty="0" smtClean="0"/>
              <a:t>الإنجاز الرياضي</a:t>
            </a:r>
            <a:endParaRPr lang="ar-EG" sz="8800" dirty="0"/>
          </a:p>
        </p:txBody>
      </p:sp>
      <p:sp>
        <p:nvSpPr>
          <p:cNvPr id="3" name="عنوان فرعي 2"/>
          <p:cNvSpPr>
            <a:spLocks noGrp="1"/>
          </p:cNvSpPr>
          <p:nvPr>
            <p:ph type="subTitle" idx="1"/>
          </p:nvPr>
        </p:nvSpPr>
        <p:spPr>
          <a:xfrm>
            <a:off x="1154955" y="3734512"/>
            <a:ext cx="8825658" cy="1904288"/>
          </a:xfrm>
        </p:spPr>
        <p:txBody>
          <a:bodyPr/>
          <a:lstStyle/>
          <a:p>
            <a:pPr algn="ctr"/>
            <a:endParaRPr lang="ar-EG" dirty="0"/>
          </a:p>
        </p:txBody>
      </p:sp>
    </p:spTree>
    <p:extLst>
      <p:ext uri="{BB962C8B-B14F-4D97-AF65-F5344CB8AC3E}">
        <p14:creationId xmlns:p14="http://schemas.microsoft.com/office/powerpoint/2010/main" val="3919358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EG" dirty="0"/>
              <a:t>معوقات ادارية وعامة </a:t>
            </a:r>
            <a:r>
              <a:rPr lang="ar-EG" dirty="0" err="1"/>
              <a:t>للانجاز</a:t>
            </a:r>
            <a:r>
              <a:rPr lang="ar-EG" dirty="0"/>
              <a:t> الرياضي في مصر</a:t>
            </a:r>
          </a:p>
        </p:txBody>
      </p:sp>
      <p:sp>
        <p:nvSpPr>
          <p:cNvPr id="3" name="عنصر نائب للمحتوى 2"/>
          <p:cNvSpPr>
            <a:spLocks noGrp="1"/>
          </p:cNvSpPr>
          <p:nvPr>
            <p:ph idx="1"/>
          </p:nvPr>
        </p:nvSpPr>
        <p:spPr/>
        <p:txBody>
          <a:bodyPr>
            <a:normAutofit fontScale="85000" lnSpcReduction="10000"/>
          </a:bodyPr>
          <a:lstStyle/>
          <a:p>
            <a:r>
              <a:rPr lang="ar-EG" dirty="0"/>
              <a:t>• الوضع الراهن في التعامل مع الموهوبين يعتمد اعتمادا شبة كاملا </a:t>
            </a:r>
            <a:r>
              <a:rPr lang="ar-EG" dirty="0" smtClean="0"/>
              <a:t>على ملاحظات </a:t>
            </a:r>
            <a:r>
              <a:rPr lang="ar-EG" dirty="0"/>
              <a:t>واجتهادات الخبرات الشخصية للمدربين وغيرهم من المسئولين </a:t>
            </a:r>
            <a:r>
              <a:rPr lang="ar-EG" dirty="0" smtClean="0"/>
              <a:t>بالأجهزة </a:t>
            </a:r>
            <a:r>
              <a:rPr lang="ar-EG" dirty="0"/>
              <a:t>الفنية </a:t>
            </a:r>
            <a:r>
              <a:rPr lang="ar-EG" dirty="0" smtClean="0"/>
              <a:t>للأندية </a:t>
            </a:r>
            <a:r>
              <a:rPr lang="ar-EG" dirty="0"/>
              <a:t>الرياضية ، </a:t>
            </a:r>
            <a:r>
              <a:rPr lang="ar-EG" dirty="0" smtClean="0"/>
              <a:t>وهذه </a:t>
            </a:r>
            <a:r>
              <a:rPr lang="ar-EG" dirty="0"/>
              <a:t>الخبرات والملاحظات والاجتهادات على اهميتها الا انها عرضة للتحيز ولكافة اخطاء التقدير ، هذا </a:t>
            </a:r>
            <a:r>
              <a:rPr lang="ar-EG" dirty="0" smtClean="0"/>
              <a:t>بالإضافة الافتقار للأسس </a:t>
            </a:r>
            <a:r>
              <a:rPr lang="ar-EG" dirty="0"/>
              <a:t>العلمية في الانتقاء ، ولذلك فليس من المستغرب الا </a:t>
            </a:r>
            <a:r>
              <a:rPr lang="ar-EG" dirty="0" err="1" smtClean="0"/>
              <a:t>تؤتی</a:t>
            </a:r>
            <a:r>
              <a:rPr lang="ar-EG" dirty="0" smtClean="0"/>
              <a:t> </a:t>
            </a:r>
            <a:r>
              <a:rPr lang="ar-EG" dirty="0"/>
              <a:t>الأموال الطائلة والجهود الهائلة والمخلصة التي تبذل في تدريب ورعاية الاطفال والناشئين الذين يتم اختيارهم بهذه الطريقة العائد المرجو منها ، مما يؤدي إلى انخفاض مستوى الأداء في البطولات الرياضية العالمية والاقليمية والمحلية و </a:t>
            </a:r>
            <a:r>
              <a:rPr lang="ar-EG" dirty="0" smtClean="0"/>
              <a:t>خلو نتائجها </a:t>
            </a:r>
            <a:r>
              <a:rPr lang="ar-EG" dirty="0"/>
              <a:t>من انجازات مصرية واضحة وملحوظة . </a:t>
            </a:r>
            <a:endParaRPr lang="ar-EG" dirty="0" smtClean="0"/>
          </a:p>
          <a:p>
            <a:r>
              <a:rPr lang="ar-EG" dirty="0" smtClean="0"/>
              <a:t>غياب </a:t>
            </a:r>
            <a:r>
              <a:rPr lang="ar-EG" dirty="0"/>
              <a:t>التخطيط البعيد المدى في المجال الرياضي </a:t>
            </a:r>
            <a:endParaRPr lang="ar-EG" dirty="0" smtClean="0"/>
          </a:p>
          <a:p>
            <a:r>
              <a:rPr lang="ar-EG" dirty="0" smtClean="0"/>
              <a:t> </a:t>
            </a:r>
            <a:r>
              <a:rPr lang="ar-EG" dirty="0"/>
              <a:t>افتقاد القاعدة العريضة </a:t>
            </a:r>
            <a:r>
              <a:rPr lang="ar-EG" dirty="0" smtClean="0"/>
              <a:t>للأطفال </a:t>
            </a:r>
            <a:r>
              <a:rPr lang="ar-EG" dirty="0"/>
              <a:t>والشباب الذين يمكن منهم </a:t>
            </a:r>
            <a:r>
              <a:rPr lang="ar-EG" dirty="0" smtClean="0"/>
              <a:t>اكتشاف الموهوبين </a:t>
            </a:r>
            <a:r>
              <a:rPr lang="ar-EG" dirty="0"/>
              <a:t>بسبب الغياب شبة الكامل للنشاط الرياضي بكافة </a:t>
            </a:r>
            <a:r>
              <a:rPr lang="ar-EG" dirty="0" smtClean="0"/>
              <a:t>أشكاله من المدارس </a:t>
            </a:r>
            <a:r>
              <a:rPr lang="ar-EG" dirty="0"/>
              <a:t>مختلف مراحلها . </a:t>
            </a:r>
            <a:endParaRPr lang="ar-EG" dirty="0" smtClean="0"/>
          </a:p>
          <a:p>
            <a:r>
              <a:rPr lang="ar-EG" dirty="0" smtClean="0"/>
              <a:t> </a:t>
            </a:r>
            <a:r>
              <a:rPr lang="ar-EG" dirty="0"/>
              <a:t>التأخر في انتقاء الموهوبين مما يقلل من فرص ازدهار مواهبهم. </a:t>
            </a:r>
            <a:endParaRPr lang="ar-EG" dirty="0" smtClean="0"/>
          </a:p>
          <a:p>
            <a:r>
              <a:rPr lang="ar-EG" dirty="0" smtClean="0"/>
              <a:t> </a:t>
            </a:r>
            <a:r>
              <a:rPr lang="ar-EG" dirty="0"/>
              <a:t>المناخ العام سواء في المجتمع ككل أو داخل الأسر الذي </a:t>
            </a:r>
            <a:r>
              <a:rPr lang="ar-EG" dirty="0" smtClean="0"/>
              <a:t>لا يشجع </a:t>
            </a:r>
            <a:r>
              <a:rPr lang="ar-EG" dirty="0"/>
              <a:t>على </a:t>
            </a:r>
            <a:r>
              <a:rPr lang="ar-EG" dirty="0" smtClean="0"/>
              <a:t>ممارسة الرياضة </a:t>
            </a:r>
            <a:r>
              <a:rPr lang="ar-EG" dirty="0"/>
              <a:t>خوفا مما قد يترتب على التدريب لفترات طويلة من انخفاض </a:t>
            </a:r>
            <a:r>
              <a:rPr lang="ar-EG" dirty="0" smtClean="0"/>
              <a:t>مستوى التحصيل </a:t>
            </a:r>
            <a:r>
              <a:rPr lang="ar-EG" dirty="0"/>
              <a:t>الدراسي </a:t>
            </a:r>
            <a:r>
              <a:rPr lang="ar-EG" dirty="0" smtClean="0"/>
              <a:t>للأطفال </a:t>
            </a:r>
            <a:r>
              <a:rPr lang="ar-EG" dirty="0"/>
              <a:t>. </a:t>
            </a:r>
            <a:endParaRPr lang="ar-EG" dirty="0" smtClean="0"/>
          </a:p>
          <a:p>
            <a:r>
              <a:rPr lang="ar-EG" dirty="0" smtClean="0"/>
              <a:t> </a:t>
            </a:r>
            <a:r>
              <a:rPr lang="ar-EG" dirty="0"/>
              <a:t>عدم الاعتماد على النظريات والمعلومات والاساليب وطرق القياسي </a:t>
            </a:r>
            <a:r>
              <a:rPr lang="ar-EG" dirty="0" smtClean="0"/>
              <a:t>العلمي عند </a:t>
            </a:r>
            <a:r>
              <a:rPr lang="ar-EG" dirty="0"/>
              <a:t>انتقاء الرياضيين وعدم اجراء هذا الانتقاء في سن مبكر نسمح بالتدخل</a:t>
            </a:r>
          </a:p>
          <a:p>
            <a:endParaRPr lang="ar-EG" dirty="0"/>
          </a:p>
        </p:txBody>
      </p:sp>
    </p:spTree>
    <p:extLst>
      <p:ext uri="{BB962C8B-B14F-4D97-AF65-F5344CB8AC3E}">
        <p14:creationId xmlns:p14="http://schemas.microsoft.com/office/powerpoint/2010/main" val="4080265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6111" y="452718"/>
            <a:ext cx="9404723" cy="5050774"/>
          </a:xfrm>
        </p:spPr>
        <p:txBody>
          <a:bodyPr/>
          <a:lstStyle/>
          <a:p>
            <a:pPr algn="r"/>
            <a:r>
              <a:rPr lang="ar-EG" sz="2000" dirty="0"/>
              <a:t>الصحيح وتمكن من الإعداد والمتابعة والرعاية الجيدة </a:t>
            </a:r>
            <a:r>
              <a:rPr lang="ar-EG" sz="2000" dirty="0" smtClean="0"/>
              <a:t>للموهوبين بما يحقق ازدهار </a:t>
            </a:r>
            <a:r>
              <a:rPr lang="ar-EG" sz="2000" dirty="0"/>
              <a:t>مواهبهم وتنميتها وتوفر موهوبين متميزين في </a:t>
            </a:r>
            <a:r>
              <a:rPr lang="ar-EG" sz="2000" dirty="0" smtClean="0"/>
              <a:t>هذه </a:t>
            </a:r>
            <a:r>
              <a:rPr lang="ar-EG" sz="2000" dirty="0"/>
              <a:t>المجالات </a:t>
            </a:r>
            <a:r>
              <a:rPr lang="ar-EG" sz="2000" dirty="0" smtClean="0"/>
              <a:t>.</a:t>
            </a:r>
            <a:br>
              <a:rPr lang="ar-EG" sz="2000" dirty="0" smtClean="0"/>
            </a:br>
            <a:r>
              <a:rPr lang="ar-EG" sz="2000" dirty="0" smtClean="0"/>
              <a:t> </a:t>
            </a:r>
            <a:r>
              <a:rPr lang="ar-EG" sz="2000" dirty="0"/>
              <a:t>النظرة السطحية لمادة التربية الرياضية ، وعدم جعلها مادة </a:t>
            </a:r>
            <a:r>
              <a:rPr lang="ar-EG" sz="2000" dirty="0" smtClean="0"/>
              <a:t>أساسية الذي </a:t>
            </a:r>
            <a:r>
              <a:rPr lang="ar-EG" sz="2000" dirty="0"/>
              <a:t>اصاب العديد من المهتمين بالرياضة </a:t>
            </a:r>
            <a:r>
              <a:rPr lang="ar-EG" sz="2000" dirty="0" smtClean="0"/>
              <a:t>بالإحباط </a:t>
            </a:r>
            <a:r>
              <a:rPr lang="ar-EG" sz="2000" dirty="0"/>
              <a:t>، وخاصة </a:t>
            </a:r>
            <a:r>
              <a:rPr lang="ar-EG" sz="2000" dirty="0" smtClean="0"/>
              <a:t>مدرسي التربية </a:t>
            </a:r>
            <a:r>
              <a:rPr lang="ar-EG" sz="2000" dirty="0"/>
              <a:t>الرياضية التي اصبحت النظرة اليهم </a:t>
            </a:r>
            <a:r>
              <a:rPr lang="ar-EG" sz="2000" dirty="0" smtClean="0"/>
              <a:t>انهم </a:t>
            </a:r>
            <a:r>
              <a:rPr lang="ar-EG" sz="2000" dirty="0"/>
              <a:t>مدرسي اوقات الفراغ ، وهذا يخالف الحقيقة والواقع حيث أن الاهتمام بالرياضة المدرسية يعتبر من اهم اسس تقدم المجتمع نظرا لتأثير ممارسة الرياضة المنظمة والمقننة على نمو القدرات البدنية والحركية العقلية والنفسية والابداعية </a:t>
            </a:r>
            <a:r>
              <a:rPr lang="ar-EG" sz="2000" dirty="0" smtClean="0"/>
              <a:t>للأطفال </a:t>
            </a:r>
            <a:r>
              <a:rPr lang="ar-EG" sz="2000" dirty="0"/>
              <a:t>، والتي أصبحت </a:t>
            </a:r>
            <a:r>
              <a:rPr lang="ar-EG" sz="2000" dirty="0" err="1"/>
              <a:t>تتضائل</a:t>
            </a:r>
            <a:r>
              <a:rPr lang="ar-EG" sz="2000" dirty="0"/>
              <a:t> </a:t>
            </a:r>
            <a:r>
              <a:rPr lang="ar-EG" sz="2000" dirty="0" err="1"/>
              <a:t>جیل</a:t>
            </a:r>
            <a:r>
              <a:rPr lang="ar-EG" sz="2000" dirty="0"/>
              <a:t> بعد جيل وخاصة مع كثرة انتشار وسائل </a:t>
            </a:r>
            <a:r>
              <a:rPr lang="ar-EG" sz="2000" dirty="0" smtClean="0"/>
              <a:t>الترفيه </a:t>
            </a:r>
            <a:r>
              <a:rPr lang="ar-EG" sz="2000" dirty="0"/>
              <a:t>الحديثة المرتبطة بالكمبيوتر </a:t>
            </a:r>
            <a:r>
              <a:rPr lang="ar-EG" sz="2000" dirty="0" smtClean="0"/>
              <a:t>وما </a:t>
            </a:r>
            <a:r>
              <a:rPr lang="ar-EG" sz="2000" dirty="0"/>
              <a:t>لها من أثار سلبية على النمو البدني والحركي والنفسي والوجدان </a:t>
            </a:r>
            <a:r>
              <a:rPr lang="ar-EG" sz="2000" dirty="0" smtClean="0"/>
              <a:t>.</a:t>
            </a:r>
            <a:br>
              <a:rPr lang="ar-EG" sz="2000" dirty="0" smtClean="0"/>
            </a:br>
            <a:r>
              <a:rPr lang="ar-EG" sz="2000" dirty="0" smtClean="0"/>
              <a:t>ازدحام </a:t>
            </a:r>
            <a:r>
              <a:rPr lang="ar-EG" sz="2000" dirty="0"/>
              <a:t>الفصول وتكدس الطلاب والمناهج وقصر اليوم الدراسي واتباع </a:t>
            </a:r>
            <a:r>
              <a:rPr lang="ar-EG" sz="2000" dirty="0" smtClean="0"/>
              <a:t>نظام تعدد </a:t>
            </a:r>
            <a:r>
              <a:rPr lang="ar-EG" sz="2000" dirty="0"/>
              <a:t>الفترات المدرسية بنفس المدرسة . </a:t>
            </a:r>
            <a:r>
              <a:rPr lang="ar-EG" sz="2000" dirty="0" smtClean="0"/>
              <a:t>عدم </a:t>
            </a:r>
            <a:r>
              <a:rPr lang="ar-EG" sz="2000" dirty="0" err="1"/>
              <a:t>كفائة</a:t>
            </a:r>
            <a:r>
              <a:rPr lang="ar-EG" sz="2000" dirty="0"/>
              <a:t> كثير من المدرسين وتدريبهم في مجال اكتشاف المواهب وعدم</a:t>
            </a:r>
            <a:br>
              <a:rPr lang="ar-EG" sz="2000" dirty="0"/>
            </a:br>
            <a:r>
              <a:rPr lang="ar-EG" sz="2000" dirty="0"/>
              <a:t>توافر الأخصائي النفسي المدرب </a:t>
            </a:r>
            <a:r>
              <a:rPr lang="ar-EG" sz="2000" dirty="0" smtClean="0"/>
              <a:t>وتفرغه </a:t>
            </a:r>
            <a:r>
              <a:rPr lang="ar-EG" sz="2000" dirty="0"/>
              <a:t>للقيام </a:t>
            </a:r>
            <a:r>
              <a:rPr lang="ar-EG" sz="2000" dirty="0" smtClean="0"/>
              <a:t>بهذه </a:t>
            </a:r>
            <a:r>
              <a:rPr lang="ar-EG" sz="2000" dirty="0"/>
              <a:t>المهمة مما يجعل الأساليب التي قد تستخدمها بعض المدارس اساليب قاصرة غير علمية وغير دقيقة .</a:t>
            </a:r>
            <a:br>
              <a:rPr lang="ar-EG" sz="2000" dirty="0"/>
            </a:br>
            <a:endParaRPr lang="ar-EG" sz="2000" dirty="0"/>
          </a:p>
        </p:txBody>
      </p:sp>
    </p:spTree>
    <p:extLst>
      <p:ext uri="{BB962C8B-B14F-4D97-AF65-F5344CB8AC3E}">
        <p14:creationId xmlns:p14="http://schemas.microsoft.com/office/powerpoint/2010/main" val="345356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55969" y="777669"/>
            <a:ext cx="8825659" cy="897307"/>
          </a:xfrm>
        </p:spPr>
        <p:txBody>
          <a:bodyPr/>
          <a:lstStyle/>
          <a:p>
            <a:pPr algn="ctr"/>
            <a:r>
              <a:rPr lang="ar-EG" dirty="0" smtClean="0"/>
              <a:t>سنتناول بالشرح</a:t>
            </a:r>
            <a:endParaRPr lang="ar-EG" dirty="0"/>
          </a:p>
        </p:txBody>
      </p:sp>
      <p:sp>
        <p:nvSpPr>
          <p:cNvPr id="3" name="عنصر نائب للنص 2"/>
          <p:cNvSpPr>
            <a:spLocks noGrp="1"/>
          </p:cNvSpPr>
          <p:nvPr>
            <p:ph type="body" sz="half" idx="2"/>
          </p:nvPr>
        </p:nvSpPr>
        <p:spPr>
          <a:xfrm>
            <a:off x="1956987" y="1862982"/>
            <a:ext cx="8023625" cy="2264637"/>
          </a:xfrm>
        </p:spPr>
        <p:txBody>
          <a:bodyPr/>
          <a:lstStyle/>
          <a:p>
            <a:endParaRPr lang="ar-EG" dirty="0"/>
          </a:p>
        </p:txBody>
      </p:sp>
      <p:graphicFrame>
        <p:nvGraphicFramePr>
          <p:cNvPr id="5" name="جدول 4"/>
          <p:cNvGraphicFramePr>
            <a:graphicFrameLocks noGrp="1"/>
          </p:cNvGraphicFramePr>
          <p:nvPr>
            <p:extLst>
              <p:ext uri="{D42A27DB-BD31-4B8C-83A1-F6EECF244321}">
                <p14:modId xmlns:p14="http://schemas.microsoft.com/office/powerpoint/2010/main" val="3969609788"/>
              </p:ext>
            </p:extLst>
          </p:nvPr>
        </p:nvGraphicFramePr>
        <p:xfrm>
          <a:off x="2031997" y="1914258"/>
          <a:ext cx="7948616" cy="2165219"/>
        </p:xfrm>
        <a:graphic>
          <a:graphicData uri="http://schemas.openxmlformats.org/drawingml/2006/table">
            <a:tbl>
              <a:tblPr rtl="1" firstRow="1" bandRow="1">
                <a:tableStyleId>{00A15C55-8517-42AA-B614-E9B94910E393}</a:tableStyleId>
              </a:tblPr>
              <a:tblGrid>
                <a:gridCol w="1987154"/>
                <a:gridCol w="1987154"/>
                <a:gridCol w="1987154"/>
                <a:gridCol w="1987154"/>
              </a:tblGrid>
              <a:tr h="854579">
                <a:tc gridSpan="4">
                  <a:txBody>
                    <a:bodyPr/>
                    <a:lstStyle/>
                    <a:p>
                      <a:pPr algn="ctr" rtl="1"/>
                      <a:r>
                        <a:rPr lang="ar-EG" sz="4400" dirty="0" smtClean="0"/>
                        <a:t>معوقات تحقيق</a:t>
                      </a:r>
                      <a:r>
                        <a:rPr lang="ar-EG" sz="4400" baseline="0" dirty="0" smtClean="0"/>
                        <a:t> لإنجاز الرياضي</a:t>
                      </a:r>
                      <a:endParaRPr lang="ar-EG" sz="4400" dirty="0"/>
                    </a:p>
                  </a:txBody>
                  <a:tcPr/>
                </a:tc>
                <a:tc hMerge="1">
                  <a:txBody>
                    <a:bodyPr/>
                    <a:lstStyle/>
                    <a:p>
                      <a:pPr rtl="1"/>
                      <a:endParaRPr lang="ar-EG"/>
                    </a:p>
                  </a:txBody>
                  <a:tcPr/>
                </a:tc>
                <a:tc hMerge="1">
                  <a:txBody>
                    <a:bodyPr/>
                    <a:lstStyle/>
                    <a:p>
                      <a:pPr rtl="1"/>
                      <a:endParaRPr lang="ar-EG" dirty="0"/>
                    </a:p>
                  </a:txBody>
                  <a:tcPr/>
                </a:tc>
                <a:tc hMerge="1">
                  <a:txBody>
                    <a:bodyPr/>
                    <a:lstStyle/>
                    <a:p>
                      <a:pPr rtl="1"/>
                      <a:endParaRPr lang="ar-EG"/>
                    </a:p>
                  </a:txBody>
                  <a:tcPr/>
                </a:tc>
              </a:tr>
              <a:tr h="1251959">
                <a:tc>
                  <a:txBody>
                    <a:bodyPr/>
                    <a:lstStyle/>
                    <a:p>
                      <a:pPr algn="ctr" rtl="1"/>
                      <a:r>
                        <a:rPr lang="ar-EG" sz="4000" dirty="0" smtClean="0"/>
                        <a:t>المدرب</a:t>
                      </a:r>
                      <a:endParaRPr lang="ar-EG" sz="4000" dirty="0"/>
                    </a:p>
                  </a:txBody>
                  <a:tcPr/>
                </a:tc>
                <a:tc>
                  <a:txBody>
                    <a:bodyPr/>
                    <a:lstStyle/>
                    <a:p>
                      <a:pPr algn="ctr" rtl="1"/>
                      <a:r>
                        <a:rPr lang="ar-EG" sz="4000" dirty="0" smtClean="0"/>
                        <a:t>المنشطات</a:t>
                      </a:r>
                      <a:endParaRPr lang="ar-EG" dirty="0"/>
                    </a:p>
                  </a:txBody>
                  <a:tcPr/>
                </a:tc>
                <a:tc>
                  <a:txBody>
                    <a:bodyPr/>
                    <a:lstStyle/>
                    <a:p>
                      <a:pPr algn="ctr" rtl="1"/>
                      <a:r>
                        <a:rPr lang="ar-EG" sz="4000" dirty="0" smtClean="0"/>
                        <a:t>التدخين</a:t>
                      </a:r>
                      <a:endParaRPr lang="ar-EG" sz="4000" dirty="0"/>
                    </a:p>
                  </a:txBody>
                  <a:tcPr/>
                </a:tc>
                <a:tc>
                  <a:txBody>
                    <a:bodyPr/>
                    <a:lstStyle/>
                    <a:p>
                      <a:pPr algn="ctr" rtl="1"/>
                      <a:r>
                        <a:rPr lang="ar-EG" sz="4000" dirty="0" smtClean="0"/>
                        <a:t>المعوقات الإدارية</a:t>
                      </a:r>
                      <a:endParaRPr lang="ar-EG" sz="4000" dirty="0"/>
                    </a:p>
                  </a:txBody>
                  <a:tcPr/>
                </a:tc>
              </a:tr>
            </a:tbl>
          </a:graphicData>
        </a:graphic>
      </p:graphicFrame>
    </p:spTree>
    <p:extLst>
      <p:ext uri="{BB962C8B-B14F-4D97-AF65-F5344CB8AC3E}">
        <p14:creationId xmlns:p14="http://schemas.microsoft.com/office/powerpoint/2010/main" val="2158711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EG" dirty="0"/>
              <a:t> المدرب كمعوق </a:t>
            </a:r>
            <a:r>
              <a:rPr lang="ar-EG" dirty="0" err="1"/>
              <a:t>للانجاز</a:t>
            </a:r>
            <a:r>
              <a:rPr lang="ar-EG" dirty="0"/>
              <a:t> الرياضي</a:t>
            </a:r>
          </a:p>
        </p:txBody>
      </p:sp>
      <p:sp>
        <p:nvSpPr>
          <p:cNvPr id="3" name="عنصر نائب للمحتوى 2"/>
          <p:cNvSpPr>
            <a:spLocks noGrp="1"/>
          </p:cNvSpPr>
          <p:nvPr>
            <p:ph idx="1"/>
          </p:nvPr>
        </p:nvSpPr>
        <p:spPr/>
        <p:txBody>
          <a:bodyPr/>
          <a:lstStyle/>
          <a:p>
            <a:r>
              <a:rPr lang="ar-EG" dirty="0" smtClean="0"/>
              <a:t>ان </a:t>
            </a:r>
            <a:r>
              <a:rPr lang="ar-EG" dirty="0"/>
              <a:t>الوصول إلى المستويات الرياضية العالية ومن ثم تحقيق الانجاز الرياضي </a:t>
            </a:r>
            <a:r>
              <a:rPr lang="ar-EG" dirty="0" smtClean="0"/>
              <a:t>يرتبط </a:t>
            </a:r>
            <a:r>
              <a:rPr lang="ar-EG" dirty="0"/>
              <a:t>بعوامل كثيرة من اهمها المدرب الرياضي </a:t>
            </a:r>
            <a:r>
              <a:rPr lang="ar-EG" dirty="0" smtClean="0"/>
              <a:t>وقدرته </a:t>
            </a:r>
            <a:r>
              <a:rPr lang="ar-EG" dirty="0"/>
              <a:t>على ادارة وتنفيذ عملية التدريب الرياضي ، </a:t>
            </a:r>
            <a:r>
              <a:rPr lang="ar-EG" dirty="0" smtClean="0"/>
              <a:t>وقدرته </a:t>
            </a:r>
            <a:r>
              <a:rPr lang="ar-EG" dirty="0"/>
              <a:t>على الارتقاء بقدرات </a:t>
            </a:r>
            <a:r>
              <a:rPr lang="ar-EG" dirty="0" smtClean="0"/>
              <a:t>لاعبيه </a:t>
            </a:r>
            <a:r>
              <a:rPr lang="ar-EG" dirty="0"/>
              <a:t>، وغالبا </a:t>
            </a:r>
            <a:r>
              <a:rPr lang="ar-EG" dirty="0" smtClean="0"/>
              <a:t>ما يحتل </a:t>
            </a:r>
            <a:r>
              <a:rPr lang="ar-EG" dirty="0"/>
              <a:t>المدرب </a:t>
            </a:r>
            <a:r>
              <a:rPr lang="ar-EG" dirty="0" smtClean="0"/>
              <a:t>الراضي </a:t>
            </a:r>
            <a:r>
              <a:rPr lang="ar-EG" dirty="0"/>
              <a:t>مكانة عالية في نفوس </a:t>
            </a:r>
            <a:r>
              <a:rPr lang="ar-EG" dirty="0" smtClean="0"/>
              <a:t>لاعبيه </a:t>
            </a:r>
            <a:r>
              <a:rPr lang="ar-EG" dirty="0"/>
              <a:t>الذين </a:t>
            </a:r>
            <a:r>
              <a:rPr lang="ar-EG" dirty="0" smtClean="0"/>
              <a:t>يدربهم </a:t>
            </a:r>
            <a:r>
              <a:rPr lang="ar-EG" dirty="0"/>
              <a:t>، كما يلعب دورا هاما في </a:t>
            </a:r>
            <a:r>
              <a:rPr lang="ar-EG" dirty="0" smtClean="0"/>
              <a:t>اعداد هؤلاء </a:t>
            </a:r>
            <a:r>
              <a:rPr lang="ar-EG" dirty="0"/>
              <a:t>اللاعبين لتحقيق الفوز والانتصارات الرياضية ، وتعتبر العلاقة بين المدرب اللاعب هي المحور الأساسي في تحديد الأهداف التدريبية ورفع الروح المعنوية عين قبل وخلال المنافسات مما يساعدهم على تخطي المواقف والأزمات إلى </a:t>
            </a:r>
            <a:r>
              <a:rPr lang="ar-EG" dirty="0" smtClean="0"/>
              <a:t>مرضوا </a:t>
            </a:r>
            <a:r>
              <a:rPr lang="ar-EG" dirty="0"/>
              <a:t>لها خلال المنافسات .</a:t>
            </a:r>
          </a:p>
          <a:p>
            <a:r>
              <a:rPr lang="ar-EG" dirty="0"/>
              <a:t>ويختلف المدربين فيما بينهم في السمات الشخصية والخلقية والاجتماعية </a:t>
            </a:r>
            <a:r>
              <a:rPr lang="ar-EG" dirty="0" smtClean="0"/>
              <a:t>الثقافية </a:t>
            </a:r>
            <a:r>
              <a:rPr lang="ar-EG" dirty="0"/>
              <a:t>، وعملية التدريب </a:t>
            </a:r>
            <a:r>
              <a:rPr lang="ar-EG" dirty="0" smtClean="0"/>
              <a:t>الرياضي </a:t>
            </a:r>
            <a:r>
              <a:rPr lang="ar-EG" dirty="0"/>
              <a:t>البدنية </a:t>
            </a:r>
            <a:r>
              <a:rPr lang="ar-EG" dirty="0" err="1" smtClean="0"/>
              <a:t>والمهارية</a:t>
            </a:r>
            <a:r>
              <a:rPr lang="ar-EG" dirty="0" smtClean="0"/>
              <a:t> </a:t>
            </a:r>
            <a:r>
              <a:rPr lang="ar-EG" dirty="0" err="1" smtClean="0"/>
              <a:t>والخططية</a:t>
            </a:r>
            <a:r>
              <a:rPr lang="ar-EG" dirty="0" smtClean="0"/>
              <a:t> </a:t>
            </a:r>
            <a:r>
              <a:rPr lang="ar-EG" dirty="0"/>
              <a:t>والعقلية تقع على عمل المدرب الرياضي</a:t>
            </a:r>
          </a:p>
          <a:p>
            <a:r>
              <a:rPr lang="ar-EG" dirty="0"/>
              <a:t>وهناك العديد من الأسباب التي تجعل من المدرب في </a:t>
            </a:r>
            <a:r>
              <a:rPr lang="ar-EG" dirty="0" smtClean="0"/>
              <a:t>بعض الأحيان معوق رقيق </a:t>
            </a:r>
            <a:r>
              <a:rPr lang="ar-EG" dirty="0"/>
              <a:t>الانجاز الرياضي </a:t>
            </a:r>
            <a:r>
              <a:rPr lang="ar-EG" dirty="0" smtClean="0"/>
              <a:t>وهذه الاسباب </a:t>
            </a:r>
            <a:r>
              <a:rPr lang="ar-EG" dirty="0"/>
              <a:t>تتمثل فيما يلي :</a:t>
            </a:r>
          </a:p>
          <a:p>
            <a:endParaRPr lang="ar-EG" dirty="0"/>
          </a:p>
        </p:txBody>
      </p:sp>
    </p:spTree>
    <p:extLst>
      <p:ext uri="{BB962C8B-B14F-4D97-AF65-F5344CB8AC3E}">
        <p14:creationId xmlns:p14="http://schemas.microsoft.com/office/powerpoint/2010/main" val="596943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5572" y="247828"/>
            <a:ext cx="9404723" cy="5640223"/>
          </a:xfrm>
        </p:spPr>
        <p:txBody>
          <a:bodyPr/>
          <a:lstStyle/>
          <a:p>
            <a:pPr algn="r"/>
            <a:r>
              <a:rPr lang="ar-EG" sz="2400" dirty="0"/>
              <a:t>- افتقاد القدرة على الأعداد البدن </a:t>
            </a:r>
            <a:r>
              <a:rPr lang="ar-EG" sz="2400" dirty="0" err="1"/>
              <a:t>والمهاری</a:t>
            </a:r>
            <a:r>
              <a:rPr lang="ar-EG" sz="2400" dirty="0"/>
              <a:t> .</a:t>
            </a:r>
            <a:r>
              <a:rPr lang="ar-EG" sz="2400" dirty="0" err="1"/>
              <a:t>والخططى</a:t>
            </a:r>
            <a:r>
              <a:rPr lang="ar-EG" sz="2400" dirty="0"/>
              <a:t> والنفسي </a:t>
            </a:r>
            <a:r>
              <a:rPr lang="ar-EG" sz="2400" dirty="0" smtClean="0"/>
              <a:t>المناسب لطبيعة </a:t>
            </a:r>
            <a:r>
              <a:rPr lang="ar-EG" sz="2400" dirty="0"/>
              <a:t>النشاط </a:t>
            </a:r>
            <a:r>
              <a:rPr lang="ar-EG" sz="2400" dirty="0" err="1"/>
              <a:t>الرياضى</a:t>
            </a:r>
            <a:r>
              <a:rPr lang="ar-EG" sz="2400" dirty="0"/>
              <a:t> الممارس </a:t>
            </a:r>
            <a:r>
              <a:rPr lang="ar-EG" sz="2400" dirty="0" smtClean="0"/>
              <a:t>وكذلك عدم </a:t>
            </a:r>
            <a:r>
              <a:rPr lang="ar-EG" sz="2400" dirty="0" err="1" smtClean="0"/>
              <a:t>المنايبه</a:t>
            </a:r>
            <a:r>
              <a:rPr lang="ar-EG" sz="2400" dirty="0" smtClean="0"/>
              <a:t> لطبيعة المرحلة </a:t>
            </a:r>
            <a:r>
              <a:rPr lang="ar-EG" sz="2400" dirty="0"/>
              <a:t>العمرية </a:t>
            </a:r>
            <a:r>
              <a:rPr lang="ar-EG" sz="2400" dirty="0" smtClean="0"/>
              <a:t>التي يمر به اللاعب</a:t>
            </a:r>
            <a:r>
              <a:rPr lang="ar-EG" sz="2400" dirty="0"/>
              <a:t/>
            </a:r>
            <a:br>
              <a:rPr lang="ar-EG" sz="2400" dirty="0"/>
            </a:br>
            <a:r>
              <a:rPr lang="ar-EG" sz="2400" dirty="0" smtClean="0"/>
              <a:t>- </a:t>
            </a:r>
            <a:r>
              <a:rPr lang="ar-EG" sz="2400" dirty="0"/>
              <a:t>استخدام اسلوب القيادة الدكتاتورية في التعامل مع اللاعبين ، </a:t>
            </a:r>
            <a:r>
              <a:rPr lang="ar-EG" sz="2400" dirty="0" smtClean="0"/>
              <a:t>والمتمثل في </a:t>
            </a:r>
            <a:r>
              <a:rPr lang="ar-EG" sz="2400" dirty="0"/>
              <a:t>اتخاذ المدرب لكل القرارات المتعلقة بعملية التدريب ويقتصر دور اللاعب فقط على الاستجابة التعليمات واوامر المدرب وما </a:t>
            </a:r>
            <a:r>
              <a:rPr lang="ar-EG" sz="2400" dirty="0" smtClean="0"/>
              <a:t>يسببه </a:t>
            </a:r>
            <a:r>
              <a:rPr lang="ar-EG" sz="2400" dirty="0"/>
              <a:t>هذا الأسلوب من معوقات تدريبية تتمثل في سلبية اللاعب وعدم تطوير </a:t>
            </a:r>
            <a:r>
              <a:rPr lang="ar-EG" sz="2400" dirty="0" smtClean="0"/>
              <a:t>قدراته </a:t>
            </a:r>
            <a:r>
              <a:rPr lang="ar-EG" sz="2400" dirty="0"/>
              <a:t>الابداعية والقدرة على اتخاذ القرارات خلال الظروف الضاغطة في المنافسات . </a:t>
            </a:r>
            <a:r>
              <a:rPr lang="ar-EG" sz="2400" dirty="0" smtClean="0"/>
              <a:t/>
            </a:r>
            <a:br>
              <a:rPr lang="ar-EG" sz="2400" dirty="0" smtClean="0"/>
            </a:br>
            <a:r>
              <a:rPr lang="ar-EG" sz="2400" dirty="0" smtClean="0"/>
              <a:t> </a:t>
            </a:r>
            <a:r>
              <a:rPr lang="ar-EG" sz="2400" dirty="0"/>
              <a:t>- استخدام المدرب اسلوب الخضوع في التعامل مع اللاعبين او الادارة ، والمتمثل في سماح المدرب للجميع " ادارة - لاعبين - اولياء امور " بالتدخل في عملة </a:t>
            </a:r>
            <a:r>
              <a:rPr lang="ar-EG" sz="2400" dirty="0" smtClean="0"/>
              <a:t>التدريب </a:t>
            </a:r>
            <a:r>
              <a:rPr lang="ar-EG" sz="2400" dirty="0"/>
              <a:t>، وعدم </a:t>
            </a:r>
            <a:r>
              <a:rPr lang="ar-EG" sz="2400" dirty="0" smtClean="0"/>
              <a:t>قدرته </a:t>
            </a:r>
            <a:r>
              <a:rPr lang="ar-EG" sz="2400" dirty="0"/>
              <a:t>على اتخاذ القرارات المناسبة للمواقف وخاصة في الظروف الصعبة . 4 - عدم قدرة المدرب على تحديد اهداف البرنامج </a:t>
            </a:r>
            <a:r>
              <a:rPr lang="ar-EG" sz="2400" dirty="0" smtClean="0"/>
              <a:t>التدريبي </a:t>
            </a:r>
            <a:r>
              <a:rPr lang="ar-EG" sz="2400" dirty="0"/>
              <a:t>المنفذ وتحديد أولويات تنفيذ </a:t>
            </a:r>
            <a:r>
              <a:rPr lang="ar-EG" sz="2400" dirty="0" smtClean="0"/>
              <a:t>هذه </a:t>
            </a:r>
            <a:r>
              <a:rPr lang="ar-EG" sz="2400" dirty="0"/>
              <a:t>الاهداف ، سواء </a:t>
            </a:r>
            <a:r>
              <a:rPr lang="ar-EG" sz="2400" dirty="0" smtClean="0"/>
              <a:t>ما يرتبط </a:t>
            </a:r>
            <a:r>
              <a:rPr lang="ar-EG" sz="2400" dirty="0"/>
              <a:t>منها بالرياضي او </a:t>
            </a:r>
            <a:r>
              <a:rPr lang="ar-EG" sz="2400" dirty="0" smtClean="0"/>
              <a:t>بالأهداف </a:t>
            </a:r>
            <a:r>
              <a:rPr lang="ar-EG" sz="2400" dirty="0"/>
              <a:t>الشخصية . </a:t>
            </a:r>
            <a:r>
              <a:rPr lang="ar-EG" sz="2400" dirty="0" smtClean="0"/>
              <a:t/>
            </a:r>
            <a:br>
              <a:rPr lang="ar-EG" sz="2400" dirty="0" smtClean="0"/>
            </a:br>
            <a:r>
              <a:rPr lang="ar-EG" sz="2400" dirty="0" smtClean="0"/>
              <a:t> </a:t>
            </a:r>
            <a:r>
              <a:rPr lang="ar-EG" sz="2400" dirty="0"/>
              <a:t>- عدم تنوع مصادر المعرفة لدى المدرب والتي من اهمها : " الكتب المتخصصة - شرائط الفيديو - متابعة عمل المدربين الآخرين - اجتياز دورات الصقل والتأهيل " .</a:t>
            </a:r>
            <a:br>
              <a:rPr lang="ar-EG" sz="2400" dirty="0"/>
            </a:br>
            <a:r>
              <a:rPr lang="ar-EG" sz="2400" dirty="0"/>
              <a:t>- افتقاد المدرب إلى الكفاءة في تقديم المعلومات والتوجيهات . </a:t>
            </a:r>
            <a:r>
              <a:rPr lang="ar-EG" sz="2400" dirty="0" smtClean="0"/>
              <a:t/>
            </a:r>
            <a:br>
              <a:rPr lang="ar-EG" sz="2400" dirty="0" smtClean="0"/>
            </a:br>
            <a:r>
              <a:rPr lang="ar-EG" sz="2400" dirty="0" smtClean="0"/>
              <a:t> </a:t>
            </a:r>
            <a:r>
              <a:rPr lang="ar-EG" sz="2400" dirty="0"/>
              <a:t>- الافتقاد الى تحمل المسئولية .</a:t>
            </a:r>
            <a:br>
              <a:rPr lang="ar-EG" sz="2400" dirty="0"/>
            </a:br>
            <a:endParaRPr lang="ar-EG" sz="2400" dirty="0"/>
          </a:p>
        </p:txBody>
      </p:sp>
    </p:spTree>
    <p:extLst>
      <p:ext uri="{BB962C8B-B14F-4D97-AF65-F5344CB8AC3E}">
        <p14:creationId xmlns:p14="http://schemas.microsoft.com/office/powerpoint/2010/main" val="3571242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6111" y="452717"/>
            <a:ext cx="9404723" cy="4820037"/>
          </a:xfrm>
        </p:spPr>
        <p:txBody>
          <a:bodyPr/>
          <a:lstStyle/>
          <a:p>
            <a:pPr algn="r"/>
            <a:r>
              <a:rPr lang="ar-EG" sz="2400" dirty="0"/>
              <a:t>افتقاد المدرب لرغبة ودافعية تحقيق الانجاز ، حيث يمكن أن تتوفر لدى المدرب المعرفة بمتطلبات العملية التدريبية ، ولكن ليس لدية الوقت الملائم الذي يمكن أن  </a:t>
            </a:r>
            <a:r>
              <a:rPr lang="ar-EG" sz="2400" dirty="0" err="1"/>
              <a:t>يخصصة</a:t>
            </a:r>
            <a:r>
              <a:rPr lang="ar-EG" sz="2400" dirty="0"/>
              <a:t> للتدريب والتعامل مع اللاعبين .</a:t>
            </a:r>
            <a:br>
              <a:rPr lang="ar-EG" sz="2400" dirty="0"/>
            </a:br>
            <a:r>
              <a:rPr lang="ar-EG" sz="2400" dirty="0"/>
              <a:t>عدم قدرة المدرب على فهم افكار ومشاعر وانفعالات اللاعبين .</a:t>
            </a:r>
            <a:br>
              <a:rPr lang="ar-EG" sz="2400" dirty="0"/>
            </a:br>
            <a:r>
              <a:rPr lang="ar-EG" sz="2400" dirty="0"/>
              <a:t>عدم حرص المدرب على تطوير قدراته وافتقاده لثقة اللاعبين . </a:t>
            </a:r>
            <a:br>
              <a:rPr lang="ar-EG" sz="2400" dirty="0"/>
            </a:br>
            <a:r>
              <a:rPr lang="ar-EG" sz="2400" dirty="0"/>
              <a:t>افتقاد المدرب للقدرة على الاتساق </a:t>
            </a:r>
            <a:r>
              <a:rPr lang="ar-EG" sz="2400" dirty="0" err="1"/>
              <a:t>وتناقضة</a:t>
            </a:r>
            <a:r>
              <a:rPr lang="ar-EG" sz="2400" dirty="0"/>
              <a:t> في التعامل مع اللاعبين .</a:t>
            </a:r>
            <a:br>
              <a:rPr lang="ar-EG" sz="2400" dirty="0"/>
            </a:br>
            <a:r>
              <a:rPr lang="ar-EG" sz="2400" dirty="0"/>
              <a:t>عدم القدرة على تنظيم الحمل </a:t>
            </a:r>
            <a:r>
              <a:rPr lang="ar-EG" sz="2400" dirty="0" err="1"/>
              <a:t>التدریبی</a:t>
            </a:r>
            <a:r>
              <a:rPr lang="ar-EG" sz="2400" dirty="0"/>
              <a:t> ومراعاة قواعد الحمل والراحة مما يعرض الرياضي إلى العديد من المشاكل التدريبية ، وتعتبر ظاهرة التدريب الزائد من ابرز هذه المشكلات المرتبطة بسوء تنظيم الحمل </a:t>
            </a:r>
            <a:r>
              <a:rPr lang="ar-EG" sz="2400" dirty="0" err="1"/>
              <a:t>التدریبی</a:t>
            </a:r>
            <a:r>
              <a:rPr lang="ar-EG" sz="2400" dirty="0"/>
              <a:t> . </a:t>
            </a:r>
            <a:br>
              <a:rPr lang="ar-EG" sz="2400" dirty="0"/>
            </a:br>
            <a:r>
              <a:rPr lang="ar-EG" sz="2400" dirty="0"/>
              <a:t>كثيرة من مدرب البراعم والناشئين ، اما لاعبون اعتزلوا حديثا ، أو استمروا وهي المشاركة بجانب قيامهم بتدريب البراعم والناشئين ، وبالتالي لا يكون لديهم الخبرة الكافية بأساليب تطوير القدرات البدنية والحركية والعقلية والنفسية بما </a:t>
            </a:r>
            <a:r>
              <a:rPr lang="ar-EG" sz="2400" dirty="0" err="1"/>
              <a:t>يتلائم</a:t>
            </a:r>
            <a:r>
              <a:rPr lang="ar-EG" sz="2400" dirty="0"/>
              <a:t> مع </a:t>
            </a:r>
            <a:r>
              <a:rPr lang="ar-EG" sz="2400" dirty="0" err="1"/>
              <a:t>مطلبات</a:t>
            </a:r>
            <a:r>
              <a:rPr lang="ar-EG" sz="2400" dirty="0"/>
              <a:t> النمو المختلفة التي يمكن أن تطرأ على مستوى الناشئ من مرحلة إلى</a:t>
            </a:r>
            <a:br>
              <a:rPr lang="ar-EG" sz="2400" dirty="0"/>
            </a:br>
            <a:r>
              <a:rPr lang="ar-EG" sz="2400" dirty="0"/>
              <a:t>اخرى ، مما يعيق من عملية تطوير مستوى الناشئ ما </a:t>
            </a:r>
            <a:r>
              <a:rPr lang="ar-EG" sz="2400" dirty="0" err="1"/>
              <a:t>يتلائم</a:t>
            </a:r>
            <a:r>
              <a:rPr lang="ar-EG" sz="2400" dirty="0"/>
              <a:t> مع متطلبات كل مرحلة </a:t>
            </a:r>
            <a:br>
              <a:rPr lang="ar-EG" sz="2400" dirty="0"/>
            </a:br>
            <a:endParaRPr lang="ar-EG" sz="2400" dirty="0"/>
          </a:p>
        </p:txBody>
      </p:sp>
    </p:spTree>
    <p:extLst>
      <p:ext uri="{BB962C8B-B14F-4D97-AF65-F5344CB8AC3E}">
        <p14:creationId xmlns:p14="http://schemas.microsoft.com/office/powerpoint/2010/main" val="1777135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6111" y="452718"/>
            <a:ext cx="9404723" cy="940246"/>
          </a:xfrm>
        </p:spPr>
        <p:txBody>
          <a:bodyPr/>
          <a:lstStyle/>
          <a:p>
            <a:pPr algn="ctr"/>
            <a:r>
              <a:rPr lang="ar-EG" dirty="0"/>
              <a:t>المنشطات كمعوق </a:t>
            </a:r>
            <a:r>
              <a:rPr lang="ar-EG" dirty="0" err="1"/>
              <a:t>للانجاز</a:t>
            </a:r>
            <a:r>
              <a:rPr lang="ar-EG" dirty="0"/>
              <a:t> الرياضي :</a:t>
            </a:r>
            <a:br>
              <a:rPr lang="ar-EG" dirty="0"/>
            </a:br>
            <a:endParaRPr lang="ar-EG" dirty="0"/>
          </a:p>
        </p:txBody>
      </p:sp>
      <p:sp>
        <p:nvSpPr>
          <p:cNvPr id="3" name="عنصر نائب للمحتوى 2"/>
          <p:cNvSpPr>
            <a:spLocks noGrp="1"/>
          </p:cNvSpPr>
          <p:nvPr>
            <p:ph idx="1"/>
          </p:nvPr>
        </p:nvSpPr>
        <p:spPr/>
        <p:txBody>
          <a:bodyPr>
            <a:normAutofit fontScale="92500" lnSpcReduction="20000"/>
          </a:bodyPr>
          <a:lstStyle/>
          <a:p>
            <a:pPr marL="0" indent="0">
              <a:buNone/>
            </a:pPr>
            <a:r>
              <a:rPr lang="ar-EG" dirty="0"/>
              <a:t>حيث تعتبر المنشطات شبح يهدد الرياضيين ، حيث يسعى بعض الرياضيين وصول إلى المستويات الرياضية العالية ، في الوقت الذي </a:t>
            </a:r>
            <a:r>
              <a:rPr lang="ar-EG" dirty="0" err="1"/>
              <a:t>لاتؤهلهم</a:t>
            </a:r>
            <a:r>
              <a:rPr lang="ar-EG" dirty="0"/>
              <a:t> قدراتهم الطبيعية وصول اليها فيلجأ هؤلاء إلى استخدام عقاقير منشطة ومحظورة عالميا على قدرات وطاقات غير طبيعية ، و يعني ذلك اختراق </a:t>
            </a:r>
            <a:r>
              <a:rPr lang="ar-EG" dirty="0" err="1"/>
              <a:t>الفورمة</a:t>
            </a:r>
            <a:r>
              <a:rPr lang="ar-EG" dirty="0"/>
              <a:t> الرياضية الطبيعية لهم مما يكون </a:t>
            </a:r>
            <a:r>
              <a:rPr lang="ar-EG" dirty="0" err="1"/>
              <a:t>لة</a:t>
            </a:r>
            <a:r>
              <a:rPr lang="ar-EG" dirty="0"/>
              <a:t> اثارة السلبية في المستقبل على مستواهم الرياضي</a:t>
            </a:r>
            <a:br>
              <a:rPr lang="ar-EG" dirty="0"/>
            </a:br>
            <a:r>
              <a:rPr lang="ar-EG" dirty="0"/>
              <a:t>فالمنشطات هي تعاطي أو تناول أي مادة غريبة عن الجسم أو أخذ أي مادة طبيعية بكميات غير طبيعية و بواسطة طرق غير معتادة لرفع اللياقة البدنية أو استعمال أي مادة طبية أو كيماوية لرفع اللياقة البدنية للجسم .</a:t>
            </a:r>
            <a:br>
              <a:rPr lang="ar-EG" dirty="0"/>
            </a:br>
            <a:r>
              <a:rPr lang="ar-EG" dirty="0"/>
              <a:t>وهناك بعض الأبطال الذين حققوا أرقام عالمية بعد أن تعاطوا المنشطات ومنهم بن جونسون بطل ۱۰۰ متر و ۲۰۰ متر ، و مارادونا أسطورة كرة القدم ، وبطلة الجمباز الأوكرانية التي حققت لقب بطولة العالم في الجمباز .. ثم تم سحب الميدالية الذهبية منها بالرغم إنما مما زالت صغيرة ، وبطلة الاتحاد السوفيتي في الماراثون التي اكتشفوا بعد تحقيقها المركز الأول بأنها تتعاطى منشطات محظورة عالميا في أولمبياد سيدني للألعاب .. وغيرهم من الأبطال الذين تمت فضيحتهم بسبب تعاطيهم المنشطات و يكون نتيجة لذلك نهاية حياتهم الرياضية . </a:t>
            </a:r>
            <a:br>
              <a:rPr lang="ar-EG" dirty="0"/>
            </a:br>
            <a:r>
              <a:rPr lang="ar-EG" dirty="0"/>
              <a:t>أنواع العقاقير المحظورة عالمية طبقا لتعليمات اللجنة الأولمبية الدولية :</a:t>
            </a:r>
            <a:br>
              <a:rPr lang="ar-EG" dirty="0"/>
            </a:br>
            <a:r>
              <a:rPr lang="ar-EG" dirty="0"/>
              <a:t>-العقاقير المنبهة و المهدئة للجهاز العصبي :</a:t>
            </a:r>
            <a:br>
              <a:rPr lang="ar-EG" dirty="0"/>
            </a:br>
            <a:r>
              <a:rPr lang="ar-EG" dirty="0"/>
              <a:t>ومن أمثلة ذلك مادة </a:t>
            </a:r>
            <a:r>
              <a:rPr lang="ar-EG" dirty="0" err="1"/>
              <a:t>الامفيتامين</a:t>
            </a:r>
            <a:r>
              <a:rPr lang="ar-EG" dirty="0"/>
              <a:t> ، ومادة الكوكايين ، و مادة الفاليوم ، الأفيون وهي اشهر أنواع المنشطات المستخدمة عالمية في الرياضة و يستخدمها بعض الملاكمين لتقليل الشعور بالألم .</a:t>
            </a:r>
            <a:br>
              <a:rPr lang="ar-EG" dirty="0"/>
            </a:br>
            <a:endParaRPr lang="ar-EG" dirty="0"/>
          </a:p>
          <a:p>
            <a:pPr marL="0" indent="0">
              <a:buNone/>
            </a:pPr>
            <a:endParaRPr lang="ar-EG" dirty="0" smtClean="0"/>
          </a:p>
          <a:p>
            <a:pPr marL="0" indent="0">
              <a:buNone/>
            </a:pPr>
            <a:endParaRPr lang="ar-EG" dirty="0"/>
          </a:p>
        </p:txBody>
      </p:sp>
    </p:spTree>
    <p:extLst>
      <p:ext uri="{BB962C8B-B14F-4D97-AF65-F5344CB8AC3E}">
        <p14:creationId xmlns:p14="http://schemas.microsoft.com/office/powerpoint/2010/main" val="3049948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6111" y="452717"/>
            <a:ext cx="9404723" cy="4820037"/>
          </a:xfrm>
        </p:spPr>
        <p:txBody>
          <a:bodyPr/>
          <a:lstStyle/>
          <a:p>
            <a:pPr algn="r"/>
            <a:r>
              <a:rPr lang="ar-EG" sz="2000" dirty="0"/>
              <a:t> - العقاقير التي ترفع الكفاءة الوظيفية للدورة الدموية </a:t>
            </a:r>
            <a:r>
              <a:rPr lang="ar-EG" sz="2000" dirty="0" smtClean="0"/>
              <a:t>:</a:t>
            </a:r>
            <a:br>
              <a:rPr lang="ar-EG" sz="2000" dirty="0" smtClean="0"/>
            </a:br>
            <a:r>
              <a:rPr lang="ar-EG" sz="2000" dirty="0" smtClean="0"/>
              <a:t>وهي </a:t>
            </a:r>
            <a:r>
              <a:rPr lang="ar-EG" sz="2000" dirty="0"/>
              <a:t>تسبب زيادة كفاءة الشرايين والأوعية الدموية وتعتبر عقاقير " </a:t>
            </a:r>
            <a:r>
              <a:rPr lang="ar-EG" sz="2000" dirty="0" err="1"/>
              <a:t>الانجيسيد</a:t>
            </a:r>
            <a:r>
              <a:rPr lang="ar-EG" sz="2000" dirty="0"/>
              <a:t> " من اخطر الأنواع التي تؤثر على صحة البطل . </a:t>
            </a:r>
            <a:r>
              <a:rPr lang="ar-EG" sz="2000" dirty="0" smtClean="0"/>
              <a:t/>
            </a:r>
            <a:br>
              <a:rPr lang="ar-EG" sz="2000" dirty="0" smtClean="0"/>
            </a:br>
            <a:r>
              <a:rPr lang="ar-EG" sz="2000" dirty="0" smtClean="0"/>
              <a:t> </a:t>
            </a:r>
            <a:r>
              <a:rPr lang="ar-EG" sz="2000" dirty="0"/>
              <a:t>- العقاقير الهرمونية ( البناءة ):</a:t>
            </a:r>
            <a:br>
              <a:rPr lang="ar-EG" sz="2000" dirty="0"/>
            </a:br>
            <a:r>
              <a:rPr lang="ar-EG" sz="2000" dirty="0"/>
              <a:t>وهي التي تزيد من نمو الأنسجة العضلية وتؤدي إلى زيادة قوة وحجم العضلات للرياضيين و خاصة لدى لاعبي كمال الأجسام ورفع الأثقال . </a:t>
            </a:r>
            <a:r>
              <a:rPr lang="ar-EG" sz="2000" dirty="0" smtClean="0"/>
              <a:t/>
            </a:r>
            <a:br>
              <a:rPr lang="ar-EG" sz="2000" dirty="0" smtClean="0"/>
            </a:br>
            <a:r>
              <a:rPr lang="ar-EG" sz="2000" dirty="0" smtClean="0"/>
              <a:t>- </a:t>
            </a:r>
            <a:r>
              <a:rPr lang="ar-EG" sz="2000" dirty="0"/>
              <a:t>نقل الدم كمنشط :</a:t>
            </a:r>
            <a:br>
              <a:rPr lang="ar-EG" sz="2000" dirty="0"/>
            </a:br>
            <a:r>
              <a:rPr lang="ar-EG" sz="2000" dirty="0"/>
              <a:t>ويعتبر نقل الدم الرياضي أحد أنواع المنشطات الممنوعة قانونا ومن أخطاره احتمال إصابة اللاعب بمرض صفراء الكبد أو الإيدز و تعتبر هذه الطريقة غير </a:t>
            </a:r>
            <a:r>
              <a:rPr lang="ar-EG" sz="2000" dirty="0" smtClean="0"/>
              <a:t>شريفه </a:t>
            </a:r>
            <a:r>
              <a:rPr lang="ar-EG" sz="2000" dirty="0"/>
              <a:t>الفوز </a:t>
            </a:r>
            <a:r>
              <a:rPr lang="ar-EG" sz="2000" dirty="0" smtClean="0"/>
              <a:t>. </a:t>
            </a:r>
            <a:br>
              <a:rPr lang="ar-EG" sz="2000" dirty="0" smtClean="0"/>
            </a:br>
            <a:r>
              <a:rPr lang="ar-EG" sz="2000" dirty="0"/>
              <a:t>ا</a:t>
            </a:r>
            <a:r>
              <a:rPr lang="ar-EG" sz="2000" dirty="0" smtClean="0"/>
              <a:t>هم </a:t>
            </a:r>
            <a:r>
              <a:rPr lang="ar-EG" sz="2000" dirty="0" err="1"/>
              <a:t>مساوی</a:t>
            </a:r>
            <a:r>
              <a:rPr lang="ar-EG" sz="2000" dirty="0"/>
              <a:t> استخدام المنشطات : </a:t>
            </a:r>
            <a:r>
              <a:rPr lang="ar-EG" sz="2000" dirty="0" smtClean="0"/>
              <a:t/>
            </a:r>
            <a:br>
              <a:rPr lang="ar-EG" sz="2000" dirty="0" smtClean="0"/>
            </a:br>
            <a:r>
              <a:rPr lang="ar-EG" sz="2000" dirty="0" smtClean="0"/>
              <a:t>• </a:t>
            </a:r>
            <a:r>
              <a:rPr lang="ar-EG" sz="2000" dirty="0"/>
              <a:t>تعود وادمان الرياضي عليها مما يؤدي إلى زيادة المنشط في كل مرة إلى </a:t>
            </a:r>
            <a:r>
              <a:rPr lang="ar-EG" sz="2000" dirty="0" smtClean="0"/>
              <a:t>أن تصل </a:t>
            </a:r>
            <a:r>
              <a:rPr lang="ar-EG" sz="2000" dirty="0"/>
              <a:t>إلى حالات سيامة . </a:t>
            </a:r>
            <a:r>
              <a:rPr lang="ar-EG" sz="2000" dirty="0" smtClean="0"/>
              <a:t/>
            </a:r>
            <a:br>
              <a:rPr lang="ar-EG" sz="2000" dirty="0" smtClean="0"/>
            </a:br>
            <a:r>
              <a:rPr lang="ar-EG" sz="2000" dirty="0" smtClean="0"/>
              <a:t>• </a:t>
            </a:r>
            <a:r>
              <a:rPr lang="ar-EG" sz="2000" dirty="0"/>
              <a:t>إهمال التحضير للسباق و حتى التمرين و الاعتماد على المنشط . و سر الحالة الخلقية والاجتماعية </a:t>
            </a:r>
            <a:r>
              <a:rPr lang="ar-EG" sz="2000" dirty="0" smtClean="0"/>
              <a:t>والنفسية </a:t>
            </a:r>
            <a:r>
              <a:rPr lang="ar-EG" sz="2000" dirty="0" err="1" smtClean="0"/>
              <a:t>للرياضی</a:t>
            </a:r>
            <a:r>
              <a:rPr lang="ar-EG" sz="2000" dirty="0" smtClean="0"/>
              <a:t> </a:t>
            </a:r>
            <a:r>
              <a:rPr lang="ar-EG" sz="2000" dirty="0"/>
              <a:t>. </a:t>
            </a:r>
            <a:r>
              <a:rPr lang="ar-EG" sz="2000" dirty="0" smtClean="0"/>
              <a:t/>
            </a:r>
            <a:br>
              <a:rPr lang="ar-EG" sz="2000" dirty="0" smtClean="0"/>
            </a:br>
            <a:r>
              <a:rPr lang="ar-EG" sz="2000" dirty="0" smtClean="0"/>
              <a:t>• </a:t>
            </a:r>
            <a:r>
              <a:rPr lang="ar-EG" sz="2000" dirty="0"/>
              <a:t>التأثيرات السلبية على الحالة الصحية للجسم ... ارتفاع ضغط الدم والنبض ... تدهور وظائف الكبد والتسبب في الإصابة بسرطان الكبد ... الخ.</a:t>
            </a:r>
            <a:br>
              <a:rPr lang="ar-EG" sz="2000" dirty="0"/>
            </a:br>
            <a:endParaRPr lang="ar-EG" sz="2000" dirty="0"/>
          </a:p>
        </p:txBody>
      </p:sp>
    </p:spTree>
    <p:extLst>
      <p:ext uri="{BB962C8B-B14F-4D97-AF65-F5344CB8AC3E}">
        <p14:creationId xmlns:p14="http://schemas.microsoft.com/office/powerpoint/2010/main" val="4032141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74298" y="495446"/>
            <a:ext cx="9404723" cy="5008045"/>
          </a:xfrm>
        </p:spPr>
        <p:txBody>
          <a:bodyPr/>
          <a:lstStyle/>
          <a:p>
            <a:pPr algn="r"/>
            <a:r>
              <a:rPr lang="ar-EG" sz="2000" dirty="0"/>
              <a:t>و </a:t>
            </a:r>
            <a:r>
              <a:rPr lang="ar-EG" sz="2000" dirty="0" smtClean="0"/>
              <a:t>تدني </a:t>
            </a:r>
            <a:r>
              <a:rPr lang="ar-EG" sz="2000" dirty="0"/>
              <a:t>القدرة على </a:t>
            </a:r>
            <a:r>
              <a:rPr lang="ar-EG" sz="2000" dirty="0" smtClean="0"/>
              <a:t>الانجاز </a:t>
            </a:r>
            <a:r>
              <a:rPr lang="ar-EG" sz="2000" dirty="0"/>
              <a:t>من خلال تناول ادوية بناء العضلات مما </a:t>
            </a:r>
            <a:r>
              <a:rPr lang="ar-EG" sz="2000" dirty="0" smtClean="0"/>
              <a:t>يؤثر علي تدني </a:t>
            </a:r>
            <a:r>
              <a:rPr lang="ar-EG" sz="2000" dirty="0"/>
              <a:t>افراز هرمونات الغدة النخامية المسئولة عن تحفيز الخصية </a:t>
            </a:r>
            <a:r>
              <a:rPr lang="ar-EG" sz="2000" dirty="0" err="1" smtClean="0"/>
              <a:t>لانتاج</a:t>
            </a:r>
            <a:r>
              <a:rPr lang="ar-EG" sz="2000" dirty="0" smtClean="0"/>
              <a:t> الحيوانات </a:t>
            </a:r>
            <a:r>
              <a:rPr lang="ar-EG" sz="2000" dirty="0"/>
              <a:t>المنوية </a:t>
            </a:r>
            <a:r>
              <a:rPr lang="ar-EG" sz="2000" dirty="0" smtClean="0"/>
              <a:t/>
            </a:r>
            <a:br>
              <a:rPr lang="ar-EG" sz="2000" dirty="0" smtClean="0"/>
            </a:br>
            <a:r>
              <a:rPr lang="ar-EG" sz="2000" dirty="0" smtClean="0"/>
              <a:t>الموت </a:t>
            </a:r>
            <a:r>
              <a:rPr lang="ar-EG" sz="2000" dirty="0"/>
              <a:t>المفاجئ نتيجة تعاطي كميات كبيرة من المنشط المعتاد . </a:t>
            </a:r>
            <a:r>
              <a:rPr lang="ar-EG" sz="2000" dirty="0" smtClean="0"/>
              <a:t/>
            </a:r>
            <a:br>
              <a:rPr lang="ar-EG" sz="2000" dirty="0" smtClean="0"/>
            </a:br>
            <a:r>
              <a:rPr lang="ar-EG" sz="2000" dirty="0" smtClean="0"/>
              <a:t> </a:t>
            </a:r>
            <a:r>
              <a:rPr lang="ar-EG" sz="2000" dirty="0"/>
              <a:t/>
            </a:r>
            <a:br>
              <a:rPr lang="ar-EG" sz="2000" dirty="0"/>
            </a:br>
            <a:endParaRPr lang="ar-EG" sz="2000" dirty="0"/>
          </a:p>
        </p:txBody>
      </p:sp>
    </p:spTree>
    <p:extLst>
      <p:ext uri="{BB962C8B-B14F-4D97-AF65-F5344CB8AC3E}">
        <p14:creationId xmlns:p14="http://schemas.microsoft.com/office/powerpoint/2010/main" val="419062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EG" dirty="0"/>
              <a:t>التدخين والانجاز الرياضي :</a:t>
            </a:r>
          </a:p>
        </p:txBody>
      </p:sp>
      <p:sp>
        <p:nvSpPr>
          <p:cNvPr id="3" name="عنصر نائب للمحتوى 2"/>
          <p:cNvSpPr>
            <a:spLocks noGrp="1"/>
          </p:cNvSpPr>
          <p:nvPr>
            <p:ph idx="1"/>
          </p:nvPr>
        </p:nvSpPr>
        <p:spPr/>
        <p:txBody>
          <a:bodyPr/>
          <a:lstStyle/>
          <a:p>
            <a:pPr marL="0" indent="0">
              <a:buNone/>
            </a:pPr>
            <a:r>
              <a:rPr lang="ar-EG" dirty="0"/>
              <a:t/>
            </a:r>
            <a:br>
              <a:rPr lang="ar-EG" dirty="0"/>
            </a:br>
            <a:r>
              <a:rPr lang="ar-EG" dirty="0"/>
              <a:t>البطل الذي يسعى إلى إحراز البطولات وتحقيق الانجاز الرياضي من خلال تحقيقه للعديد من الالقاب ، يجب أن يمتنع عن التدخين حيث يؤثر التدخين سلبا على عناصر اللياقة البدنية مثل القوة العضلية ، السرعة ، التحمل .</a:t>
            </a:r>
            <a:br>
              <a:rPr lang="ar-EG" dirty="0"/>
            </a:br>
            <a:endParaRPr lang="ar-EG" dirty="0" smtClean="0"/>
          </a:p>
          <a:p>
            <a:pPr marL="0" indent="0">
              <a:buNone/>
            </a:pPr>
            <a:r>
              <a:rPr lang="ar-EG" dirty="0" smtClean="0"/>
              <a:t>أضرار </a:t>
            </a:r>
            <a:r>
              <a:rPr lang="ar-EG" dirty="0"/>
              <a:t>التدخين كثيرة على </a:t>
            </a:r>
            <a:r>
              <a:rPr lang="ar-EG" dirty="0" smtClean="0"/>
              <a:t>الرياضي:</a:t>
            </a:r>
            <a:endParaRPr lang="ar-EG" dirty="0"/>
          </a:p>
          <a:p>
            <a:pPr marL="0" indent="0">
              <a:buNone/>
            </a:pPr>
            <a:r>
              <a:rPr lang="ar-EG" dirty="0" smtClean="0"/>
              <a:t>التأثير </a:t>
            </a:r>
            <a:r>
              <a:rPr lang="ar-EG" dirty="0"/>
              <a:t>السلبي للنيكوتين على نشاط الأعصاب وقوة العضلات .</a:t>
            </a:r>
            <a:endParaRPr lang="ar-EG" dirty="0" smtClean="0"/>
          </a:p>
          <a:p>
            <a:pPr marL="0" indent="0">
              <a:buNone/>
            </a:pPr>
            <a:r>
              <a:rPr lang="ar-EG" dirty="0" smtClean="0"/>
              <a:t>تطول الفترة اللازمة لاستعادة الشفاء للمدخن عن غير المدخن .</a:t>
            </a:r>
          </a:p>
          <a:p>
            <a:pPr marL="0" indent="0">
              <a:buNone/>
            </a:pPr>
            <a:r>
              <a:rPr lang="ar-EG" dirty="0" smtClean="0"/>
              <a:t>انخفاض </a:t>
            </a:r>
            <a:r>
              <a:rPr lang="ar-EG" dirty="0"/>
              <a:t>في مستوى السرعة و التحمل و الدوري التنفسي .</a:t>
            </a:r>
            <a:br>
              <a:rPr lang="ar-EG" dirty="0"/>
            </a:br>
            <a:endParaRPr lang="ar-EG" dirty="0"/>
          </a:p>
        </p:txBody>
      </p:sp>
    </p:spTree>
    <p:extLst>
      <p:ext uri="{BB962C8B-B14F-4D97-AF65-F5344CB8AC3E}">
        <p14:creationId xmlns:p14="http://schemas.microsoft.com/office/powerpoint/2010/main" val="33769798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يون">
  <a:themeElements>
    <a:clrScheme name="أيون">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أيون">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يون">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93</TotalTime>
  <Words>528</Words>
  <Application>Microsoft Office PowerPoint</Application>
  <PresentationFormat>ملء الشاشة</PresentationFormat>
  <Paragraphs>31</Paragraphs>
  <Slides>11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11</vt:i4>
      </vt:variant>
    </vt:vector>
  </HeadingPairs>
  <TitlesOfParts>
    <vt:vector size="16" baseType="lpstr">
      <vt:lpstr>Arial</vt:lpstr>
      <vt:lpstr>Century Gothic</vt:lpstr>
      <vt:lpstr>Times New Roman</vt:lpstr>
      <vt:lpstr>Wingdings 3</vt:lpstr>
      <vt:lpstr>أيون</vt:lpstr>
      <vt:lpstr>الإنجاز الرياضي</vt:lpstr>
      <vt:lpstr>سنتناول بالشرح</vt:lpstr>
      <vt:lpstr> المدرب كمعوق للانجاز الرياضي</vt:lpstr>
      <vt:lpstr>- افتقاد القدرة على الأعداد البدن والمهاری .والخططى والنفسي المناسب لطبيعة النشاط الرياضى الممارس وكذلك عدم المنايبه لطبيعة المرحلة العمرية التي يمر به اللاعب - استخدام اسلوب القيادة الدكتاتورية في التعامل مع اللاعبين ، والمتمثل في اتخاذ المدرب لكل القرارات المتعلقة بعملية التدريب ويقتصر دور اللاعب فقط على الاستجابة التعليمات واوامر المدرب وما يسببه هذا الأسلوب من معوقات تدريبية تتمثل في سلبية اللاعب وعدم تطوير قدراته الابداعية والقدرة على اتخاذ القرارات خلال الظروف الضاغطة في المنافسات .   - استخدام المدرب اسلوب الخضوع في التعامل مع اللاعبين او الادارة ، والمتمثل في سماح المدرب للجميع " ادارة - لاعبين - اولياء امور " بالتدخل في عملة التدريب ، وعدم قدرته على اتخاذ القرارات المناسبة للمواقف وخاصة في الظروف الصعبة . 4 - عدم قدرة المدرب على تحديد اهداف البرنامج التدريبي المنفذ وتحديد أولويات تنفيذ هذه الاهداف ، سواء ما يرتبط منها بالرياضي او بالأهداف الشخصية .   - عدم تنوع مصادر المعرفة لدى المدرب والتي من اهمها : " الكتب المتخصصة - شرائط الفيديو - متابعة عمل المدربين الآخرين - اجتياز دورات الصقل والتأهيل " . - افتقاد المدرب إلى الكفاءة في تقديم المعلومات والتوجيهات .   - الافتقاد الى تحمل المسئولية . </vt:lpstr>
      <vt:lpstr>افتقاد المدرب لرغبة ودافعية تحقيق الانجاز ، حيث يمكن أن تتوفر لدى المدرب المعرفة بمتطلبات العملية التدريبية ، ولكن ليس لدية الوقت الملائم الذي يمكن أن  يخصصة للتدريب والتعامل مع اللاعبين . عدم قدرة المدرب على فهم افكار ومشاعر وانفعالات اللاعبين . عدم حرص المدرب على تطوير قدراته وافتقاده لثقة اللاعبين .  افتقاد المدرب للقدرة على الاتساق وتناقضة في التعامل مع اللاعبين . عدم القدرة على تنظيم الحمل التدریبی ومراعاة قواعد الحمل والراحة مما يعرض الرياضي إلى العديد من المشاكل التدريبية ، وتعتبر ظاهرة التدريب الزائد من ابرز هذه المشكلات المرتبطة بسوء تنظيم الحمل التدریبی .  كثيرة من مدرب البراعم والناشئين ، اما لاعبون اعتزلوا حديثا ، أو استمروا وهي المشاركة بجانب قيامهم بتدريب البراعم والناشئين ، وبالتالي لا يكون لديهم الخبرة الكافية بأساليب تطوير القدرات البدنية والحركية والعقلية والنفسية بما يتلائم مع مطلبات النمو المختلفة التي يمكن أن تطرأ على مستوى الناشئ من مرحلة إلى اخرى ، مما يعيق من عملية تطوير مستوى الناشئ ما يتلائم مع متطلبات كل مرحلة  </vt:lpstr>
      <vt:lpstr>المنشطات كمعوق للانجاز الرياضي : </vt:lpstr>
      <vt:lpstr> - العقاقير التي ترفع الكفاءة الوظيفية للدورة الدموية : وهي تسبب زيادة كفاءة الشرايين والأوعية الدموية وتعتبر عقاقير " الانجيسيد " من اخطر الأنواع التي تؤثر على صحة البطل .   - العقاقير الهرمونية ( البناءة ): وهي التي تزيد من نمو الأنسجة العضلية وتؤدي إلى زيادة قوة وحجم العضلات للرياضيين و خاصة لدى لاعبي كمال الأجسام ورفع الأثقال .  - نقل الدم كمنشط : ويعتبر نقل الدم الرياضي أحد أنواع المنشطات الممنوعة قانونا ومن أخطاره احتمال إصابة اللاعب بمرض صفراء الكبد أو الإيدز و تعتبر هذه الطريقة غير شريفه الفوز .  اهم مساوی استخدام المنشطات :  • تعود وادمان الرياضي عليها مما يؤدي إلى زيادة المنشط في كل مرة إلى أن تصل إلى حالات سيامة .  • إهمال التحضير للسباق و حتى التمرين و الاعتماد على المنشط . و سر الحالة الخلقية والاجتماعية والنفسية للرياضی .  • التأثيرات السلبية على الحالة الصحية للجسم ... ارتفاع ضغط الدم والنبض ... تدهور وظائف الكبد والتسبب في الإصابة بسرطان الكبد ... الخ. </vt:lpstr>
      <vt:lpstr>و تدني القدرة على الانجاز من خلال تناول ادوية بناء العضلات مما يؤثر علي تدني افراز هرمونات الغدة النخامية المسئولة عن تحفيز الخصية لانتاج الحيوانات المنوية  الموت المفاجئ نتيجة تعاطي كميات كبيرة من المنشط المعتاد .    </vt:lpstr>
      <vt:lpstr>التدخين والانجاز الرياضي :</vt:lpstr>
      <vt:lpstr>معوقات ادارية وعامة للانجاز الرياضي في مصر</vt:lpstr>
      <vt:lpstr>الصحيح وتمكن من الإعداد والمتابعة والرعاية الجيدة للموهوبين بما يحقق ازدهار مواهبهم وتنميتها وتوفر موهوبين متميزين في هذه المجالات .  النظرة السطحية لمادة التربية الرياضية ، وعدم جعلها مادة أساسية الذي اصاب العديد من المهتمين بالرياضة بالإحباط ، وخاصة مدرسي التربية الرياضية التي اصبحت النظرة اليهم انهم مدرسي اوقات الفراغ ، وهذا يخالف الحقيقة والواقع حيث أن الاهتمام بالرياضة المدرسية يعتبر من اهم اسس تقدم المجتمع نظرا لتأثير ممارسة الرياضة المنظمة والمقننة على نمو القدرات البدنية والحركية العقلية والنفسية والابداعية للأطفال ، والتي أصبحت تتضائل جیل بعد جيل وخاصة مع كثرة انتشار وسائل الترفيه الحديثة المرتبطة بالكمبيوتر وما لها من أثار سلبية على النمو البدني والحركي والنفسي والوجدان . ازدحام الفصول وتكدس الطلاب والمناهج وقصر اليوم الدراسي واتباع نظام تعدد الفترات المدرسية بنفس المدرسة . عدم كفائة كثير من المدرسين وتدريبهم في مجال اكتشاف المواهب وعدم توافر الأخصائي النفسي المدرب وتفرغه للقيام بهذه المهمة مما يجعل الأساليب التي قد تستخدمها بعض المدارس اساليب قاصرة غير علمية وغير دقيقة .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mahmoudeid999@outlook.sa</dc:creator>
  <cp:lastModifiedBy>mahmoudeid999@outlook.sa</cp:lastModifiedBy>
  <cp:revision>11</cp:revision>
  <dcterms:created xsi:type="dcterms:W3CDTF">2020-03-27T15:25:58Z</dcterms:created>
  <dcterms:modified xsi:type="dcterms:W3CDTF">2020-03-27T16:59:55Z</dcterms:modified>
</cp:coreProperties>
</file>