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DJ/USDn3o4KnMpWTiUcoQ==" hashData="3go9nF66t4CvJp4dheTpbDcuhFsRU809bPGFM2JPv5Z2emStc695PTTLHCY0oWyjXGFmCrx4xQcUlL8KW8rZk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snapToGrid="0">
      <p:cViewPr>
        <p:scale>
          <a:sx n="60" d="100"/>
          <a:sy n="60" d="100"/>
        </p:scale>
        <p:origin x="1116" y="29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B392B5-80FA-46A4-BBFA-AF916B7203FD}"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150392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92B5-80FA-46A4-BBFA-AF916B7203FD}" type="datetimeFigureOut">
              <a:rPr lang="ar-EG" smtClean="0"/>
              <a:t>04/08/1441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59788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392B5-80FA-46A4-BBFA-AF916B7203FD}"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285922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392B5-80FA-46A4-BBFA-AF916B7203FD}"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B2240FA-BA19-4813-96CC-F4DC052D1D50}" type="slidenum">
              <a:rPr lang="ar-EG" smtClean="0"/>
              <a:t>‹#›</a:t>
            </a:fld>
            <a:endParaRPr lang="ar-EG"/>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8277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392B5-80FA-46A4-BBFA-AF916B7203FD}"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624301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B392B5-80FA-46A4-BBFA-AF916B7203FD}" type="datetimeFigureOut">
              <a:rPr lang="ar-EG" smtClean="0"/>
              <a:t>04/08/1441</a:t>
            </a:fld>
            <a:endParaRPr lang="ar-EG"/>
          </a:p>
        </p:txBody>
      </p:sp>
      <p:sp>
        <p:nvSpPr>
          <p:cNvPr id="4"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1896839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B392B5-80FA-46A4-BBFA-AF916B7203FD}" type="datetimeFigureOut">
              <a:rPr lang="ar-EG" smtClean="0"/>
              <a:t>04/08/1441</a:t>
            </a:fld>
            <a:endParaRPr lang="ar-EG"/>
          </a:p>
        </p:txBody>
      </p:sp>
      <p:sp>
        <p:nvSpPr>
          <p:cNvPr id="4"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3819500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392B5-80FA-46A4-BBFA-AF916B7203FD}"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1869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B392B5-80FA-46A4-BBFA-AF916B7203FD}"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158437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6B392B5-80FA-46A4-BBFA-AF916B7203FD}"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151642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392B5-80FA-46A4-BBFA-AF916B7203FD}" type="datetimeFigureOut">
              <a:rPr lang="ar-EG" smtClean="0"/>
              <a:t>04/08/1441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358721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B392B5-80FA-46A4-BBFA-AF916B7203FD}" type="datetimeFigureOut">
              <a:rPr lang="ar-EG" smtClean="0"/>
              <a:t>04/08/1441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148069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B392B5-80FA-46A4-BBFA-AF916B7203FD}" type="datetimeFigureOut">
              <a:rPr lang="ar-EG" smtClean="0"/>
              <a:t>04/08/1441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318017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6B392B5-80FA-46A4-BBFA-AF916B7203FD}" type="datetimeFigureOut">
              <a:rPr lang="ar-EG" smtClean="0"/>
              <a:t>04/08/1441</a:t>
            </a:fld>
            <a:endParaRPr lang="ar-EG"/>
          </a:p>
        </p:txBody>
      </p:sp>
      <p:sp>
        <p:nvSpPr>
          <p:cNvPr id="5" name="Footer Placeholder 3"/>
          <p:cNvSpPr>
            <a:spLocks noGrp="1"/>
          </p:cNvSpPr>
          <p:nvPr>
            <p:ph type="ftr" sz="quarter" idx="11"/>
          </p:nvPr>
        </p:nvSpPr>
        <p:spPr/>
        <p:txBody>
          <a:bodyPr/>
          <a:lstStyle/>
          <a:p>
            <a:endParaRPr lang="ar-EG"/>
          </a:p>
        </p:txBody>
      </p:sp>
      <p:sp>
        <p:nvSpPr>
          <p:cNvPr id="6" name="Slide Number Placeholder 4"/>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22106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6B392B5-80FA-46A4-BBFA-AF916B7203FD}" type="datetimeFigureOut">
              <a:rPr lang="ar-EG" smtClean="0"/>
              <a:t>04/08/1441</a:t>
            </a:fld>
            <a:endParaRPr lang="ar-EG"/>
          </a:p>
        </p:txBody>
      </p:sp>
      <p:sp>
        <p:nvSpPr>
          <p:cNvPr id="5" name="Footer Placeholder 2"/>
          <p:cNvSpPr>
            <a:spLocks noGrp="1"/>
          </p:cNvSpPr>
          <p:nvPr>
            <p:ph type="ftr" sz="quarter" idx="11"/>
          </p:nvPr>
        </p:nvSpPr>
        <p:spPr/>
        <p:txBody>
          <a:bodyPr/>
          <a:lstStyle/>
          <a:p>
            <a:endParaRPr lang="ar-EG"/>
          </a:p>
        </p:txBody>
      </p:sp>
      <p:sp>
        <p:nvSpPr>
          <p:cNvPr id="6" name="Slide Number Placeholder 3"/>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238309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6B392B5-80FA-46A4-BBFA-AF916B7203FD}" type="datetimeFigureOut">
              <a:rPr lang="ar-EG" smtClean="0"/>
              <a:t>04/08/1441</a:t>
            </a:fld>
            <a:endParaRPr lang="ar-EG"/>
          </a:p>
        </p:txBody>
      </p:sp>
      <p:sp>
        <p:nvSpPr>
          <p:cNvPr id="5" name="Footer Placeholder 5"/>
          <p:cNvSpPr>
            <a:spLocks noGrp="1"/>
          </p:cNvSpPr>
          <p:nvPr>
            <p:ph type="ftr" sz="quarter" idx="11"/>
          </p:nvPr>
        </p:nvSpPr>
        <p:spPr/>
        <p:txBody>
          <a:bodyPr/>
          <a:lstStyle/>
          <a:p>
            <a:endParaRPr lang="ar-EG"/>
          </a:p>
        </p:txBody>
      </p:sp>
      <p:sp>
        <p:nvSpPr>
          <p:cNvPr id="6" name="Slide Number Placeholder 6"/>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128009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392B5-80FA-46A4-BBFA-AF916B7203FD}" type="datetimeFigureOut">
              <a:rPr lang="ar-EG" smtClean="0"/>
              <a:t>04/08/1441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B2240FA-BA19-4813-96CC-F4DC052D1D50}" type="slidenum">
              <a:rPr lang="ar-EG" smtClean="0"/>
              <a:t>‹#›</a:t>
            </a:fld>
            <a:endParaRPr lang="ar-EG"/>
          </a:p>
        </p:txBody>
      </p:sp>
    </p:spTree>
    <p:extLst>
      <p:ext uri="{BB962C8B-B14F-4D97-AF65-F5344CB8AC3E}">
        <p14:creationId xmlns:p14="http://schemas.microsoft.com/office/powerpoint/2010/main" val="68041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6B392B5-80FA-46A4-BBFA-AF916B7203FD}" type="datetimeFigureOut">
              <a:rPr lang="ar-EG" smtClean="0"/>
              <a:t>04/08/1441</a:t>
            </a:fld>
            <a:endParaRPr lang="ar-EG"/>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EG"/>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2240FA-BA19-4813-96CC-F4DC052D1D50}" type="slidenum">
              <a:rPr lang="ar-EG" smtClean="0"/>
              <a:t>‹#›</a:t>
            </a:fld>
            <a:endParaRPr lang="ar-EG"/>
          </a:p>
        </p:txBody>
      </p:sp>
    </p:spTree>
    <p:extLst>
      <p:ext uri="{BB962C8B-B14F-4D97-AF65-F5344CB8AC3E}">
        <p14:creationId xmlns:p14="http://schemas.microsoft.com/office/powerpoint/2010/main" val="34329490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6832" y="533401"/>
            <a:ext cx="4205287" cy="1577101"/>
          </a:xfrm>
        </p:spPr>
        <p:txBody>
          <a:bodyPr>
            <a:noAutofit/>
          </a:bodyPr>
          <a:lstStyle/>
          <a:p>
            <a:pPr algn="ctr">
              <a:lnSpc>
                <a:spcPct val="150000"/>
              </a:lnSpc>
            </a:pPr>
            <a:r>
              <a:rPr lang="ar-EG" sz="2400" dirty="0">
                <a:solidFill>
                  <a:srgbClr val="FFFF00"/>
                </a:solidFill>
              </a:rPr>
              <a:t>جامعة بنها </a:t>
            </a:r>
            <a:br>
              <a:rPr lang="ar-EG" sz="2400" dirty="0">
                <a:solidFill>
                  <a:srgbClr val="FFFF00"/>
                </a:solidFill>
              </a:rPr>
            </a:br>
            <a:r>
              <a:rPr lang="ar-EG" sz="2400" dirty="0">
                <a:solidFill>
                  <a:srgbClr val="FFFF00"/>
                </a:solidFill>
              </a:rPr>
              <a:t>كلية التربية الرياضية </a:t>
            </a:r>
            <a:br>
              <a:rPr lang="ar-EG" sz="2400" dirty="0">
                <a:solidFill>
                  <a:srgbClr val="FFFF00"/>
                </a:solidFill>
              </a:rPr>
            </a:br>
            <a:r>
              <a:rPr lang="ar-EG" sz="2400" dirty="0">
                <a:solidFill>
                  <a:srgbClr val="FFFF00"/>
                </a:solidFill>
              </a:rPr>
              <a:t>قسم التدريب الرياضي وعلوم الحركة </a:t>
            </a:r>
          </a:p>
        </p:txBody>
      </p:sp>
      <p:sp>
        <p:nvSpPr>
          <p:cNvPr id="3" name="Subtitle 2"/>
          <p:cNvSpPr>
            <a:spLocks noGrp="1"/>
          </p:cNvSpPr>
          <p:nvPr>
            <p:ph type="subTitle" idx="1"/>
          </p:nvPr>
        </p:nvSpPr>
        <p:spPr>
          <a:xfrm>
            <a:off x="3505200" y="4986332"/>
            <a:ext cx="5410200" cy="1524000"/>
          </a:xfrm>
        </p:spPr>
        <p:txBody>
          <a:bodyPr>
            <a:noAutofit/>
          </a:bodyPr>
          <a:lstStyle/>
          <a:p>
            <a:pPr algn="ctr"/>
            <a:r>
              <a:rPr lang="ar-EG" sz="4000" b="1" dirty="0">
                <a:solidFill>
                  <a:srgbClr val="002060"/>
                </a:solidFill>
              </a:rPr>
              <a:t>إعداد </a:t>
            </a:r>
            <a:endParaRPr lang="ar-EG" b="1" dirty="0" smtClean="0">
              <a:solidFill>
                <a:srgbClr val="002060"/>
              </a:solidFill>
            </a:endParaRPr>
          </a:p>
          <a:p>
            <a:pPr algn="ctr"/>
            <a:r>
              <a:rPr lang="ar-EG" sz="2800" b="1" cap="all" dirty="0" smtClean="0">
                <a:ln w="6350">
                  <a:noFill/>
                </a:ln>
                <a:solidFill>
                  <a:srgbClr val="FFFF00"/>
                </a:solidFill>
                <a:effectLst>
                  <a:outerShdw blurRad="127000" dist="200000" dir="2700000" algn="tl" rotWithShape="0">
                    <a:srgbClr val="000000">
                      <a:alpha val="30000"/>
                    </a:srgbClr>
                  </a:outerShdw>
                </a:effectLst>
                <a:latin typeface="+mj-lt"/>
                <a:ea typeface="+mj-ea"/>
                <a:cs typeface="+mj-cs"/>
              </a:rPr>
              <a:t>قسم التدريب الرياضي وعلوم الحركة </a:t>
            </a:r>
            <a:endParaRPr lang="ar-EG" sz="2800" b="1" cap="all" dirty="0">
              <a:ln w="6350">
                <a:noFill/>
              </a:ln>
              <a:solidFill>
                <a:srgbClr val="FFFF00"/>
              </a:solidFill>
              <a:effectLst>
                <a:outerShdw blurRad="127000" dist="200000" dir="2700000" algn="tl" rotWithShape="0">
                  <a:srgbClr val="000000">
                    <a:alpha val="30000"/>
                  </a:srgbClr>
                </a:outerShdw>
              </a:effectLst>
              <a:latin typeface="+mj-lt"/>
              <a:ea typeface="+mj-ea"/>
              <a:cs typeface="+mj-cs"/>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500001" y="381000"/>
            <a:ext cx="1704975" cy="1371600"/>
          </a:xfrm>
          <a:prstGeom prst="rect">
            <a:avLst/>
          </a:prstGeom>
          <a:noFill/>
        </p:spPr>
      </p:pic>
      <p:pic>
        <p:nvPicPr>
          <p:cNvPr id="5" name="Picture 4" descr="Description: 2bf792ab9186f339544f2e5dc1b59f30_Generic"/>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00"/>
            <a:ext cx="1676400" cy="1371600"/>
          </a:xfrm>
          <a:prstGeom prst="rect">
            <a:avLst/>
          </a:prstGeom>
          <a:noFill/>
        </p:spPr>
      </p:pic>
      <p:sp>
        <p:nvSpPr>
          <p:cNvPr id="6" name="Subtitle 2"/>
          <p:cNvSpPr txBox="1">
            <a:spLocks/>
          </p:cNvSpPr>
          <p:nvPr/>
        </p:nvSpPr>
        <p:spPr>
          <a:xfrm>
            <a:off x="4016831" y="2112166"/>
            <a:ext cx="40386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ar-EG" sz="4200" b="1" dirty="0">
              <a:solidFill>
                <a:srgbClr val="7030A0"/>
              </a:solidFill>
            </a:endParaRPr>
          </a:p>
        </p:txBody>
      </p:sp>
      <p:sp>
        <p:nvSpPr>
          <p:cNvPr id="7" name="Subtitle 2"/>
          <p:cNvSpPr txBox="1">
            <a:spLocks/>
          </p:cNvSpPr>
          <p:nvPr/>
        </p:nvSpPr>
        <p:spPr>
          <a:xfrm>
            <a:off x="3505200" y="3505200"/>
            <a:ext cx="5410200" cy="1600200"/>
          </a:xfrm>
          <a:prstGeom prst="rect">
            <a:avLst/>
          </a:prstGeom>
        </p:spPr>
        <p:txBody>
          <a:bodyPr vert="horz">
            <a:noAutofit/>
          </a:bodyPr>
          <a:lstStyle>
            <a:lvl1pPr marL="0" indent="0" algn="ctr" rtl="1"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1"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1"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1"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1"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1"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1"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1"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endParaRPr lang="ar-EG" b="1" dirty="0">
              <a:solidFill>
                <a:srgbClr val="00B0F0"/>
              </a:solidFill>
            </a:endParaRPr>
          </a:p>
        </p:txBody>
      </p:sp>
      <p:sp>
        <p:nvSpPr>
          <p:cNvPr id="8" name="Rectangle 7"/>
          <p:cNvSpPr/>
          <p:nvPr/>
        </p:nvSpPr>
        <p:spPr>
          <a:xfrm>
            <a:off x="2587796" y="2383634"/>
            <a:ext cx="6896669" cy="2339102"/>
          </a:xfrm>
          <a:prstGeom prst="rect">
            <a:avLst/>
          </a:prstGeom>
        </p:spPr>
        <p:txBody>
          <a:bodyPr wrap="square">
            <a:spAutoFit/>
          </a:bodyPr>
          <a:lstStyle/>
          <a:p>
            <a:pPr algn="ctr">
              <a:lnSpc>
                <a:spcPct val="150000"/>
              </a:lnSpc>
            </a:pPr>
            <a:r>
              <a:rPr lang="ar-EG" sz="4400" dirty="0">
                <a:solidFill>
                  <a:srgbClr val="00B0F0"/>
                </a:solidFill>
              </a:rPr>
              <a:t>مادة </a:t>
            </a:r>
            <a:r>
              <a:rPr lang="ar-EG" sz="4400">
                <a:solidFill>
                  <a:srgbClr val="00B0F0"/>
                </a:solidFill>
              </a:rPr>
              <a:t>/ </a:t>
            </a:r>
            <a:r>
              <a:rPr lang="ar-EG" sz="4400">
                <a:solidFill>
                  <a:schemeClr val="accent3">
                    <a:lumMod val="20000"/>
                    <a:lumOff val="80000"/>
                  </a:schemeClr>
                </a:solidFill>
              </a:rPr>
              <a:t>مبادئ وأسس تدريب </a:t>
            </a:r>
            <a:r>
              <a:rPr lang="ar-EG" sz="4400" dirty="0">
                <a:solidFill>
                  <a:schemeClr val="accent3">
                    <a:lumMod val="20000"/>
                    <a:lumOff val="80000"/>
                  </a:schemeClr>
                </a:solidFill>
              </a:rPr>
              <a:t>الناشئين</a:t>
            </a:r>
          </a:p>
          <a:p>
            <a:pPr algn="ctr">
              <a:lnSpc>
                <a:spcPct val="150000"/>
              </a:lnSpc>
            </a:pPr>
            <a:r>
              <a:rPr lang="ar-EG" sz="3200" dirty="0">
                <a:solidFill>
                  <a:srgbClr val="00B0F0"/>
                </a:solidFill>
              </a:rPr>
              <a:t>محاضرة / </a:t>
            </a:r>
            <a:r>
              <a:rPr lang="ar-SA" sz="3200" b="1" dirty="0"/>
              <a:t>التدريب الزائد واحتراق الناشئ </a:t>
            </a:r>
            <a:endParaRPr lang="ar-EG" sz="3200" b="1" dirty="0">
              <a:solidFill>
                <a:schemeClr val="accent4">
                  <a:lumMod val="60000"/>
                  <a:lumOff val="40000"/>
                </a:schemeClr>
              </a:solidFill>
            </a:endParaRPr>
          </a:p>
          <a:p>
            <a:pPr algn="ctr"/>
            <a:r>
              <a:rPr lang="ar-SA" sz="3200" dirty="0" smtClean="0">
                <a:solidFill>
                  <a:srgbClr val="00B0F0"/>
                </a:solidFill>
              </a:rPr>
              <a:t>شعبة تدريب</a:t>
            </a:r>
            <a:endParaRPr lang="ar-EG" sz="3200" dirty="0">
              <a:solidFill>
                <a:srgbClr val="00B0F0"/>
              </a:solidFill>
            </a:endParaRPr>
          </a:p>
        </p:txBody>
      </p:sp>
    </p:spTree>
    <p:extLst>
      <p:ext uri="{BB962C8B-B14F-4D97-AF65-F5344CB8AC3E}">
        <p14:creationId xmlns:p14="http://schemas.microsoft.com/office/powerpoint/2010/main" val="275827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5" name="camer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1" y="1327831"/>
            <a:ext cx="10877265" cy="5016758"/>
          </a:xfrm>
          <a:prstGeom prst="rect">
            <a:avLst/>
          </a:prstGeom>
        </p:spPr>
        <p:txBody>
          <a:bodyPr wrap="square">
            <a:spAutoFit/>
          </a:bodyPr>
          <a:lstStyle/>
          <a:p>
            <a:pPr>
              <a:lnSpc>
                <a:spcPct val="150000"/>
              </a:lnSpc>
              <a:spcAft>
                <a:spcPts val="1000"/>
              </a:spcAft>
            </a:pPr>
            <a:r>
              <a:rPr lang="ar-EG" sz="2000" dirty="0">
                <a:latin typeface="Calibri" panose="020F0502020204030204" pitchFamily="34" charset="0"/>
                <a:ea typeface="Times New Roman" panose="02020603050405020304" pitchFamily="18" charset="0"/>
              </a:rPr>
              <a:t>يوضح </a:t>
            </a:r>
            <a:r>
              <a:rPr lang="ar-EG" sz="2000" dirty="0">
                <a:solidFill>
                  <a:schemeClr val="bg2">
                    <a:lumMod val="40000"/>
                    <a:lumOff val="60000"/>
                  </a:schemeClr>
                </a:solidFill>
                <a:latin typeface="Calibri" panose="020F0502020204030204" pitchFamily="34" charset="0"/>
                <a:ea typeface="Times New Roman" panose="02020603050405020304" pitchFamily="18" charset="0"/>
              </a:rPr>
              <a:t>الشكل السابق </a:t>
            </a:r>
            <a:r>
              <a:rPr lang="ar-EG" sz="2000" dirty="0">
                <a:latin typeface="Calibri" panose="020F0502020204030204" pitchFamily="34" charset="0"/>
                <a:ea typeface="Times New Roman" panose="02020603050405020304" pitchFamily="18" charset="0"/>
              </a:rPr>
              <a:t>دورة الاحتراق للناشئ الرياضي حيث يتضمن المراحل </a:t>
            </a:r>
            <a:r>
              <a:rPr lang="ar-EG" sz="2000" dirty="0" err="1">
                <a:latin typeface="Calibri" panose="020F0502020204030204" pitchFamily="34" charset="0"/>
                <a:ea typeface="Times New Roman" panose="02020603050405020304" pitchFamily="18" charset="0"/>
              </a:rPr>
              <a:t>التاليه</a:t>
            </a:r>
            <a:r>
              <a:rPr lang="ar-EG" sz="2000" dirty="0">
                <a:latin typeface="Calibri" panose="020F0502020204030204" pitchFamily="34" charset="0"/>
                <a:ea typeface="Times New Roman" panose="02020603050405020304" pitchFamily="18" charset="0"/>
              </a:rPr>
              <a:t> : </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000" dirty="0">
                <a:latin typeface="Calibri" panose="020F0502020204030204" pitchFamily="34" charset="0"/>
                <a:ea typeface="Times New Roman" panose="02020603050405020304" pitchFamily="18" charset="0"/>
              </a:rPr>
              <a:t>١- هبوط مستوي الناشئ في أداء حمل التدريب أو عند أداء اختبارات الأداء أو </a:t>
            </a:r>
            <a:r>
              <a:rPr lang="ar-EG" sz="2000" dirty="0" err="1">
                <a:latin typeface="Calibri" panose="020F0502020204030204" pitchFamily="34" charset="0"/>
                <a:ea typeface="Times New Roman" panose="02020603050405020304" pitchFamily="18" charset="0"/>
              </a:rPr>
              <a:t>المنافسه</a:t>
            </a:r>
            <a:r>
              <a:rPr lang="ar-EG" sz="2000" dirty="0">
                <a:latin typeface="Calibri" panose="020F0502020204030204" pitchFamily="34" charset="0"/>
                <a:ea typeface="Times New Roman" panose="02020603050405020304" pitchFamily="18" charset="0"/>
              </a:rPr>
              <a:t> ، ويكون ذلك عادة </a:t>
            </a:r>
            <a:r>
              <a:rPr lang="ar-EG" sz="2000" dirty="0" err="1">
                <a:latin typeface="Calibri" panose="020F0502020204030204" pitchFamily="34" charset="0"/>
                <a:ea typeface="Times New Roman" panose="02020603050405020304" pitchFamily="18" charset="0"/>
              </a:rPr>
              <a:t>نتيجه</a:t>
            </a:r>
            <a:r>
              <a:rPr lang="ar-EG" sz="2000" dirty="0">
                <a:latin typeface="Calibri" panose="020F0502020204030204" pitchFamily="34" charset="0"/>
                <a:ea typeface="Times New Roman" panose="02020603050405020304" pitchFamily="18" charset="0"/>
              </a:rPr>
              <a:t> التدريب الزائد ، وان ضغوط حمل التدريب تزيد عن امكانات الناشئ </a:t>
            </a:r>
            <a:r>
              <a:rPr lang="ar-EG" sz="2000" dirty="0" err="1">
                <a:latin typeface="Calibri" panose="020F0502020204030204" pitchFamily="34" charset="0"/>
                <a:ea typeface="Times New Roman" panose="02020603050405020304" pitchFamily="18" charset="0"/>
              </a:rPr>
              <a:t>البدنيه</a:t>
            </a:r>
            <a:r>
              <a:rPr lang="ar-EG" sz="2000" dirty="0">
                <a:latin typeface="Calibri" panose="020F0502020204030204" pitchFamily="34" charset="0"/>
                <a:ea typeface="Times New Roman" panose="02020603050405020304" pitchFamily="18" charset="0"/>
              </a:rPr>
              <a:t> والوظيفية.</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000" dirty="0">
                <a:latin typeface="Calibri" panose="020F0502020204030204" pitchFamily="34" charset="0"/>
                <a:ea typeface="Times New Roman" panose="02020603050405020304" pitchFamily="18" charset="0"/>
              </a:rPr>
              <a:t>٢- عندما يدرك الناشئ هبوط </a:t>
            </a:r>
            <a:r>
              <a:rPr lang="ar-EG" sz="2000" dirty="0" err="1">
                <a:latin typeface="Calibri" panose="020F0502020204030204" pitchFamily="34" charset="0"/>
                <a:ea typeface="Times New Roman" panose="02020603050405020304" pitchFamily="18" charset="0"/>
              </a:rPr>
              <a:t>مستواة</a:t>
            </a:r>
            <a:r>
              <a:rPr lang="ar-EG" sz="2000" dirty="0">
                <a:latin typeface="Calibri" panose="020F0502020204030204" pitchFamily="34" charset="0"/>
                <a:ea typeface="Times New Roman" panose="02020603050405020304" pitchFamily="18" charset="0"/>
              </a:rPr>
              <a:t> سواء بالرغم من عطائه في التدريب ، فإنه يحاول أن يعوض ذلك بالمزيد من التدريب وبذل الجهد املاً في تطوير </a:t>
            </a:r>
            <a:r>
              <a:rPr lang="ar-EG" sz="2000" dirty="0" err="1">
                <a:latin typeface="Calibri" panose="020F0502020204030204" pitchFamily="34" charset="0"/>
                <a:ea typeface="Times New Roman" panose="02020603050405020304" pitchFamily="18" charset="0"/>
              </a:rPr>
              <a:t>مستواة</a:t>
            </a:r>
            <a:r>
              <a:rPr lang="ar-EG" sz="2000" dirty="0">
                <a:latin typeface="Calibri" panose="020F0502020204030204" pitchFamily="34" charset="0"/>
                <a:ea typeface="Times New Roman" panose="02020603050405020304" pitchFamily="18" charset="0"/>
              </a:rPr>
              <a:t> نحو الافضل تحت تشجيع من المدرب والاسرة.</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000" dirty="0">
                <a:latin typeface="Calibri" panose="020F0502020204030204" pitchFamily="34" charset="0"/>
                <a:ea typeface="Times New Roman" panose="02020603050405020304" pitchFamily="18" charset="0"/>
              </a:rPr>
              <a:t>٣- يحدث استمرار في هبوط مستوي الناشئ نظرا لان المزيد من الجهد والتدريب يضاعف من زيادة الحمل الذي يفوق طاقة الناشئ.</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000" dirty="0">
                <a:latin typeface="Calibri" panose="020F0502020204030204" pitchFamily="34" charset="0"/>
                <a:ea typeface="Times New Roman" panose="02020603050405020304" pitchFamily="18" charset="0"/>
              </a:rPr>
              <a:t>٤- يبدأ ادراك الناشئ </a:t>
            </a:r>
            <a:r>
              <a:rPr lang="ar-EG" sz="2000" dirty="0" err="1">
                <a:latin typeface="Calibri" panose="020F0502020204030204" pitchFamily="34" charset="0"/>
                <a:ea typeface="Times New Roman" panose="02020603050405020304" pitchFamily="18" charset="0"/>
              </a:rPr>
              <a:t>للاثار</a:t>
            </a:r>
            <a:r>
              <a:rPr lang="ar-EG" sz="2000" dirty="0">
                <a:latin typeface="Calibri" panose="020F0502020204030204" pitchFamily="34" charset="0"/>
                <a:ea typeface="Times New Roman" panose="02020603050405020304" pitchFamily="18" charset="0"/>
              </a:rPr>
              <a:t> </a:t>
            </a:r>
            <a:r>
              <a:rPr lang="ar-EG" sz="2000" dirty="0" err="1">
                <a:latin typeface="Calibri" panose="020F0502020204030204" pitchFamily="34" charset="0"/>
                <a:ea typeface="Times New Roman" panose="02020603050405020304" pitchFamily="18" charset="0"/>
              </a:rPr>
              <a:t>السلبيه</a:t>
            </a:r>
            <a:r>
              <a:rPr lang="ar-EG" sz="2000" dirty="0">
                <a:latin typeface="Calibri" panose="020F0502020204030204" pitchFamily="34" charset="0"/>
                <a:ea typeface="Times New Roman" panose="02020603050405020304" pitchFamily="18" charset="0"/>
              </a:rPr>
              <a:t> للتدريب الزائد في </a:t>
            </a:r>
            <a:r>
              <a:rPr lang="ar-EG" sz="2000" dirty="0" err="1">
                <a:latin typeface="Calibri" panose="020F0502020204030204" pitchFamily="34" charset="0"/>
                <a:ea typeface="Times New Roman" panose="02020603050405020304" pitchFamily="18" charset="0"/>
              </a:rPr>
              <a:t>تساولات</a:t>
            </a:r>
            <a:r>
              <a:rPr lang="ar-EG" sz="2000" dirty="0">
                <a:latin typeface="Calibri" panose="020F0502020204030204" pitchFamily="34" charset="0"/>
                <a:ea typeface="Times New Roman" panose="02020603050405020304" pitchFamily="18" charset="0"/>
              </a:rPr>
              <a:t> مثل : </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000" dirty="0">
                <a:latin typeface="Calibri" panose="020F0502020204030204" pitchFamily="34" charset="0"/>
                <a:ea typeface="Times New Roman" panose="02020603050405020304" pitchFamily="18" charset="0"/>
              </a:rPr>
              <a:t>  - </a:t>
            </a:r>
            <a:r>
              <a:rPr lang="ar-EG" sz="2000" dirty="0" err="1">
                <a:latin typeface="Calibri" panose="020F0502020204030204" pitchFamily="34" charset="0"/>
                <a:ea typeface="Times New Roman" panose="02020603050405020304" pitchFamily="18" charset="0"/>
              </a:rPr>
              <a:t>ماقيمه</a:t>
            </a:r>
            <a:r>
              <a:rPr lang="ar-EG" sz="2000" dirty="0">
                <a:latin typeface="Calibri" panose="020F0502020204030204" pitchFamily="34" charset="0"/>
                <a:ea typeface="Times New Roman" panose="02020603050405020304" pitchFamily="18" charset="0"/>
              </a:rPr>
              <a:t> المجهود </a:t>
            </a:r>
            <a:r>
              <a:rPr lang="ar-EG" sz="2000" dirty="0" err="1">
                <a:latin typeface="Calibri" panose="020F0502020204030204" pitchFamily="34" charset="0"/>
                <a:ea typeface="Times New Roman" panose="02020603050405020304" pitchFamily="18" charset="0"/>
              </a:rPr>
              <a:t>وفائده</a:t>
            </a:r>
            <a:r>
              <a:rPr lang="ar-EG" sz="2000" dirty="0">
                <a:latin typeface="Calibri" panose="020F0502020204030204" pitchFamily="34" charset="0"/>
                <a:ea typeface="Times New Roman" panose="02020603050405020304" pitchFamily="18" charset="0"/>
              </a:rPr>
              <a:t> التدريب مادام المستوي لم يتقدم؟</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000" dirty="0">
                <a:latin typeface="Calibri" panose="020F0502020204030204" pitchFamily="34" charset="0"/>
                <a:ea typeface="Times New Roman" panose="02020603050405020304" pitchFamily="18" charset="0"/>
              </a:rPr>
              <a:t>  - كيف يواجه ضغوط الاخرين ( المدرب- </a:t>
            </a:r>
            <a:r>
              <a:rPr lang="ar-EG" sz="2000" dirty="0" err="1">
                <a:latin typeface="Calibri" panose="020F0502020204030204" pitchFamily="34" charset="0"/>
                <a:ea typeface="Times New Roman" panose="02020603050405020304" pitchFamily="18" charset="0"/>
              </a:rPr>
              <a:t>الاسره</a:t>
            </a:r>
            <a:r>
              <a:rPr lang="ar-EG" sz="2000" dirty="0">
                <a:latin typeface="Calibri" panose="020F0502020204030204" pitchFamily="34" charset="0"/>
                <a:ea typeface="Times New Roman" panose="02020603050405020304" pitchFamily="18" charset="0"/>
              </a:rPr>
              <a:t> - الزملاء ) وخاصة انهم يقيمونه علي اساس مدي نجاحه ومستوي ادائه ؟</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383804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5" y="627797"/>
            <a:ext cx="10044752" cy="5363570"/>
          </a:xfrm>
          <a:prstGeom prst="rect">
            <a:avLst/>
          </a:prstGeom>
        </p:spPr>
        <p:txBody>
          <a:bodyPr wrap="square">
            <a:spAutoFit/>
          </a:bodyPr>
          <a:lstStyle/>
          <a:p>
            <a:pPr>
              <a:lnSpc>
                <a:spcPct val="150000"/>
              </a:lnSpc>
              <a:spcAft>
                <a:spcPts val="1000"/>
              </a:spcAft>
            </a:pPr>
            <a:r>
              <a:rPr lang="ar-EG" sz="2400" dirty="0">
                <a:latin typeface="Calibri" panose="020F0502020204030204" pitchFamily="34" charset="0"/>
                <a:ea typeface="Times New Roman" panose="02020603050405020304" pitchFamily="18" charset="0"/>
              </a:rPr>
              <a:t>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٥- يحدث نتيجة التفسير ( الادراك ) السلبي </a:t>
            </a:r>
            <a:r>
              <a:rPr lang="ar-EG" sz="2400" dirty="0" err="1">
                <a:latin typeface="Calibri" panose="020F0502020204030204" pitchFamily="34" charset="0"/>
                <a:ea typeface="Times New Roman" panose="02020603050405020304" pitchFamily="18" charset="0"/>
              </a:rPr>
              <a:t>لاعراض</a:t>
            </a:r>
            <a:r>
              <a:rPr lang="ar-EG" sz="2400" dirty="0">
                <a:latin typeface="Calibri" panose="020F0502020204030204" pitchFamily="34" charset="0"/>
                <a:ea typeface="Times New Roman" panose="02020603050405020304" pitchFamily="18" charset="0"/>
              </a:rPr>
              <a:t> التدريب الزائد من حيث ( انخفاض المستوي - عدم قيمة الجهد - نقص </a:t>
            </a:r>
            <a:r>
              <a:rPr lang="ar-EG" sz="2400" dirty="0" err="1">
                <a:latin typeface="Calibri" panose="020F0502020204030204" pitchFamily="34" charset="0"/>
                <a:ea typeface="Times New Roman" panose="02020603050405020304" pitchFamily="18" charset="0"/>
              </a:rPr>
              <a:t>المكافأه</a:t>
            </a:r>
            <a:r>
              <a:rPr lang="ar-EG" sz="2400" dirty="0">
                <a:latin typeface="Calibri" panose="020F0502020204030204" pitchFamily="34" charset="0"/>
                <a:ea typeface="Times New Roman" panose="02020603050405020304" pitchFamily="18" charset="0"/>
              </a:rPr>
              <a:t> - ضعف تشجيع </a:t>
            </a:r>
            <a:r>
              <a:rPr lang="ar-EG" sz="2400" dirty="0" err="1">
                <a:latin typeface="Calibri" panose="020F0502020204030204" pitchFamily="34" charset="0"/>
                <a:ea typeface="Times New Roman" panose="02020603050405020304" pitchFamily="18" charset="0"/>
              </a:rPr>
              <a:t>الاسره</a:t>
            </a:r>
            <a:r>
              <a:rPr lang="ar-EG" sz="2400" dirty="0">
                <a:latin typeface="Calibri" panose="020F0502020204030204" pitchFamily="34" charset="0"/>
                <a:ea typeface="Times New Roman" panose="02020603050405020304" pitchFamily="18" charset="0"/>
              </a:rPr>
              <a:t> والمدرب...الخ ) ظهور الاجهاد متمثلا في استجابات نفسيه سلبية مثل  الانهاك الذهني والانفعالي وزياده الخوف من الفشل وزيادة القلق ، ضعف الثقة بالنفس ، نقص تقدير الذات ، سهولة الغضب أو العدوان ، عدم الاهتمام ، الاتصال السلبي مع المدرب والزملاء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6_ عندما يستمر التدريب </a:t>
            </a:r>
            <a:r>
              <a:rPr lang="ar-EG" sz="2400" dirty="0" err="1">
                <a:latin typeface="Calibri" panose="020F0502020204030204" pitchFamily="34" charset="0"/>
                <a:ea typeface="Times New Roman" panose="02020603050405020304" pitchFamily="18" charset="0"/>
              </a:rPr>
              <a:t>الزائد،وتزداد</a:t>
            </a:r>
            <a:r>
              <a:rPr lang="ar-EG" sz="2400" dirty="0">
                <a:latin typeface="Calibri" panose="020F0502020204030204" pitchFamily="34" charset="0"/>
                <a:ea typeface="Times New Roman" panose="02020603050405020304" pitchFamily="18" charset="0"/>
              </a:rPr>
              <a:t> الاستجابات النفسية السلبية ، ويمتلك الناشئ التفكير السلبي وعدم القدرة علي مقاومة ... ويستمر دلك لفترة طويلة يصبح الناشئ معرضا للمزيد من الانهاك البدني والذهني والانفعالي اي الاحتراق</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7450107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678298"/>
            <a:ext cx="11177516" cy="5591274"/>
          </a:xfrm>
          <a:prstGeom prst="rect">
            <a:avLst/>
          </a:prstGeom>
        </p:spPr>
        <p:txBody>
          <a:bodyPr wrap="square">
            <a:spAutoFit/>
          </a:bodyPr>
          <a:lstStyle/>
          <a:p>
            <a:pPr>
              <a:lnSpc>
                <a:spcPct val="150000"/>
              </a:lnSpc>
              <a:spcAft>
                <a:spcPts val="1000"/>
              </a:spcAft>
            </a:pPr>
            <a:r>
              <a:rPr lang="ar-EG" sz="2400" dirty="0">
                <a:latin typeface="Calibri" panose="020F0502020204030204" pitchFamily="34" charset="0"/>
                <a:ea typeface="Times New Roman" panose="02020603050405020304" pitchFamily="18" charset="0"/>
              </a:rPr>
              <a:t>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b="1" dirty="0">
                <a:solidFill>
                  <a:schemeClr val="bg2">
                    <a:lumMod val="40000"/>
                    <a:lumOff val="60000"/>
                  </a:schemeClr>
                </a:solidFill>
                <a:latin typeface="Calibri" panose="020F0502020204030204" pitchFamily="34" charset="0"/>
                <a:ea typeface="Times New Roman" panose="02020603050405020304" pitchFamily="18" charset="0"/>
              </a:rPr>
              <a:t>اسباب حدوث ظاهرة احتراق الناشئ في الرياضة </a:t>
            </a:r>
            <a:endParaRPr lang="en-US" sz="14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1000"/>
              </a:spcAft>
              <a:buFont typeface="+mj-lt"/>
              <a:buAutoNum type="arabicPeriod"/>
            </a:pPr>
            <a:r>
              <a:rPr lang="ar-EG" sz="2400" b="1" dirty="0">
                <a:solidFill>
                  <a:schemeClr val="bg2">
                    <a:lumMod val="40000"/>
                    <a:lumOff val="60000"/>
                  </a:schemeClr>
                </a:solidFill>
                <a:latin typeface="Calibri" panose="020F0502020204030204" pitchFamily="34" charset="0"/>
                <a:ea typeface="Times New Roman" panose="02020603050405020304" pitchFamily="18" charset="0"/>
              </a:rPr>
              <a:t> بداية التدريب والمنافسات في عمر مبكر</a:t>
            </a:r>
            <a:endParaRPr lang="en-US" sz="14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تشهد السنوات الحالية فترة طفرة زيادة إشراك الناشئ الصغير في برامج التدريب والمنافسات ، وأصبح من المعتاد ملاحظة مشاركة الاطفال الصغار في برامج التدريب والمنافسة ، وأصبح من المعتاد ملاحظة مشاركة الاطفال الصغار في برامج التدريب ، وربما المشاركة في مسابقات تنافسية في رياضات عديدة تحت مسميات عديدة مثل مسابقات البراعم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وتشير الدلائل إلي أن الناشئ الصغير يكون عرضة للاحتراق ، نظرا لأن ضغوط التدريب عادة ما تفوق </a:t>
            </a:r>
            <a:r>
              <a:rPr lang="ar-EG" sz="2400" dirty="0" err="1">
                <a:latin typeface="Calibri" panose="020F0502020204030204" pitchFamily="34" charset="0"/>
                <a:ea typeface="Times New Roman" panose="02020603050405020304" pitchFamily="18" charset="0"/>
              </a:rPr>
              <a:t>امكاناتة</a:t>
            </a:r>
            <a:r>
              <a:rPr lang="ar-EG" sz="2400" dirty="0">
                <a:latin typeface="Calibri" panose="020F0502020204030204" pitchFamily="34" charset="0"/>
                <a:ea typeface="Times New Roman" panose="02020603050405020304" pitchFamily="18" charset="0"/>
              </a:rPr>
              <a:t> البدنية وخاصة إذا لم يتدرب هذا الناشئ الصغير تحت إشراف تربوي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1167972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0394" y="797768"/>
            <a:ext cx="9144000" cy="4909036"/>
          </a:xfrm>
          <a:prstGeom prst="rect">
            <a:avLst/>
          </a:prstGeom>
        </p:spPr>
        <p:txBody>
          <a:bodyPr wrap="square">
            <a:spAutoFit/>
          </a:bodyPr>
          <a:lstStyle/>
          <a:p>
            <a:pPr>
              <a:lnSpc>
                <a:spcPct val="150000"/>
              </a:lnSpc>
              <a:spcAft>
                <a:spcPts val="1000"/>
              </a:spcAft>
            </a:pPr>
            <a:r>
              <a:rPr lang="ar-EG" sz="2400" dirty="0">
                <a:latin typeface="Calibri" panose="020F0502020204030204" pitchFamily="34" charset="0"/>
                <a:ea typeface="Times New Roman" panose="02020603050405020304" pitchFamily="18" charset="0"/>
              </a:rPr>
              <a:t>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b="1" dirty="0">
                <a:solidFill>
                  <a:schemeClr val="bg2">
                    <a:lumMod val="40000"/>
                    <a:lumOff val="60000"/>
                  </a:schemeClr>
                </a:solidFill>
                <a:latin typeface="Calibri" panose="020F0502020204030204" pitchFamily="34" charset="0"/>
                <a:ea typeface="Times New Roman" panose="02020603050405020304" pitchFamily="18" charset="0"/>
              </a:rPr>
              <a:t>2 - الارتفاع الكبير لحمل التدريب </a:t>
            </a:r>
            <a:endParaRPr lang="en-US" sz="14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تشهد برامج التدريب للناشئين زيادة كبيرة في الاحمال التدريبية لا تتناسب مع المرحلة العمرية أو النمو البدني و البيولوجي الناشئ ، ويتضح ذلك من خلال تدريب بعض الناشئين لأكثر من مرة في اليوم ، وقد يستمر التدريب علي مدار السنة كلها ،ان فترة التوقف عن التدريب تكون صغيرة جدا</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ar-EG" sz="2400" dirty="0">
                <a:latin typeface="Calibri" panose="020F0502020204030204" pitchFamily="34" charset="0"/>
                <a:ea typeface="Times New Roman" panose="02020603050405020304" pitchFamily="18" charset="0"/>
              </a:rPr>
              <a:t>كذلك قد يبدي الناشئ التدريب في عمر متأخر ويحاول تعويض ما فقدة من خلال زيادة كمية الممارسة أو التدريب الشاق لتحقيق الأهداف .</a:t>
            </a:r>
            <a:endParaRPr lang="ar-EG" sz="2400" dirty="0"/>
          </a:p>
        </p:txBody>
      </p:sp>
    </p:spTree>
    <p:extLst>
      <p:ext uri="{BB962C8B-B14F-4D97-AF65-F5344CB8AC3E}">
        <p14:creationId xmlns:p14="http://schemas.microsoft.com/office/powerpoint/2010/main" val="126485481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42" y="1487311"/>
            <a:ext cx="10595211" cy="5262979"/>
          </a:xfrm>
          <a:prstGeom prst="rect">
            <a:avLst/>
          </a:prstGeom>
        </p:spPr>
        <p:txBody>
          <a:bodyPr wrap="square">
            <a:spAutoFit/>
          </a:bodyPr>
          <a:lstStyle/>
          <a:p>
            <a:pPr>
              <a:lnSpc>
                <a:spcPct val="200000"/>
              </a:lnSpc>
            </a:pPr>
            <a:r>
              <a:rPr lang="ar-EG" sz="2800" dirty="0">
                <a:latin typeface="Calibri" panose="020F0502020204030204" pitchFamily="34" charset="0"/>
                <a:ea typeface="Times New Roman" panose="02020603050405020304" pitchFamily="18" charset="0"/>
              </a:rPr>
              <a:t>وعندما يزداد حمل التدريب علي حساب فترات الراحة المناسبة التي تسمح باستعادة الاستشفاء واستجماع القوي فإن ذلك يؤدي إلي شعور الناشئ </a:t>
            </a:r>
            <a:r>
              <a:rPr lang="ar-EG" sz="2800" dirty="0" err="1" smtClean="0">
                <a:latin typeface="Calibri" panose="020F0502020204030204" pitchFamily="34" charset="0"/>
                <a:ea typeface="Times New Roman" panose="02020603050405020304" pitchFamily="18" charset="0"/>
              </a:rPr>
              <a:t>يالاجهاد</a:t>
            </a:r>
            <a:r>
              <a:rPr lang="ar-EG" sz="2800" dirty="0" smtClean="0">
                <a:latin typeface="Calibri" panose="020F0502020204030204" pitchFamily="34" charset="0"/>
                <a:ea typeface="Times New Roman" panose="02020603050405020304" pitchFamily="18" charset="0"/>
              </a:rPr>
              <a:t> </a:t>
            </a:r>
            <a:r>
              <a:rPr lang="ar-EG" sz="2800" dirty="0">
                <a:latin typeface="Calibri" panose="020F0502020204030204" pitchFamily="34" charset="0"/>
                <a:ea typeface="Times New Roman" panose="02020603050405020304" pitchFamily="18" charset="0"/>
              </a:rPr>
              <a:t>والألم ، إضافة إلي الشعور بالملل نتيجة التكرار الكثير وعدم التنوع ، فضلا عن عدم اخذ فترات الراحة الكافية ،وبالتالي يستمر الناشئ في التدريب بالرغم من شعور بالتعب ، مما يؤدي إلي عدم مقدرة علي التكيف مع أحمال التدريب ، ظهور أعراض التدريب الزائد وما </a:t>
            </a:r>
            <a:r>
              <a:rPr lang="ar-EG" sz="2800" dirty="0" err="1">
                <a:latin typeface="Calibri" panose="020F0502020204030204" pitchFamily="34" charset="0"/>
                <a:ea typeface="Times New Roman" panose="02020603050405020304" pitchFamily="18" charset="0"/>
              </a:rPr>
              <a:t>يتبعة</a:t>
            </a:r>
            <a:r>
              <a:rPr lang="ar-EG" sz="2800" dirty="0">
                <a:latin typeface="Calibri" panose="020F0502020204030204" pitchFamily="34" charset="0"/>
                <a:ea typeface="Times New Roman" panose="02020603050405020304" pitchFamily="18" charset="0"/>
              </a:rPr>
              <a:t> من آثار سلبيه تؤدي إلي احتراق الناشئ </a:t>
            </a:r>
            <a:endParaRPr lang="ar-EG" sz="2800" dirty="0"/>
          </a:p>
        </p:txBody>
      </p:sp>
    </p:spTree>
    <p:extLst>
      <p:ext uri="{BB962C8B-B14F-4D97-AF65-F5344CB8AC3E}">
        <p14:creationId xmlns:p14="http://schemas.microsoft.com/office/powerpoint/2010/main" val="157480878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729" y="610060"/>
            <a:ext cx="10754435" cy="5591274"/>
          </a:xfrm>
          <a:prstGeom prst="rect">
            <a:avLst/>
          </a:prstGeom>
        </p:spPr>
        <p:txBody>
          <a:bodyPr wrap="square">
            <a:spAutoFit/>
          </a:bodyPr>
          <a:lstStyle/>
          <a:p>
            <a:pPr>
              <a:lnSpc>
                <a:spcPct val="150000"/>
              </a:lnSpc>
              <a:spcAft>
                <a:spcPts val="1000"/>
              </a:spcAft>
            </a:pPr>
            <a:r>
              <a:rPr lang="ar-EG" sz="2400" dirty="0">
                <a:latin typeface="Calibri" panose="020F0502020204030204" pitchFamily="34" charset="0"/>
                <a:ea typeface="Times New Roman" panose="02020603050405020304" pitchFamily="18" charset="0"/>
              </a:rPr>
              <a:t>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b="1" dirty="0">
                <a:solidFill>
                  <a:schemeClr val="bg2">
                    <a:lumMod val="40000"/>
                    <a:lumOff val="60000"/>
                  </a:schemeClr>
                </a:solidFill>
                <a:latin typeface="Calibri" panose="020F0502020204030204" pitchFamily="34" charset="0"/>
                <a:ea typeface="Times New Roman" panose="02020603050405020304" pitchFamily="18" charset="0"/>
              </a:rPr>
              <a:t>3 - خبرات الفشل </a:t>
            </a:r>
            <a:endParaRPr lang="en-US" sz="14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أن الناشئ في سنوات التشكيل والتكوين يحتاج الي قيادة واعية تتفهم </a:t>
            </a:r>
            <a:r>
              <a:rPr lang="ar-EG" sz="2400" dirty="0" err="1">
                <a:latin typeface="Calibri" panose="020F0502020204030204" pitchFamily="34" charset="0"/>
                <a:ea typeface="Times New Roman" panose="02020603050405020304" pitchFamily="18" charset="0"/>
              </a:rPr>
              <a:t>مشكلاتة</a:t>
            </a:r>
            <a:r>
              <a:rPr lang="ar-EG" sz="2400" dirty="0">
                <a:latin typeface="Calibri" panose="020F0502020204030204" pitchFamily="34" charset="0"/>
                <a:ea typeface="Times New Roman" panose="02020603050405020304" pitchFamily="18" charset="0"/>
              </a:rPr>
              <a:t> وحاجات الفردية لتطوير </a:t>
            </a:r>
            <a:r>
              <a:rPr lang="ar-EG" sz="2400" dirty="0" err="1">
                <a:latin typeface="Calibri" panose="020F0502020204030204" pitchFamily="34" charset="0"/>
                <a:ea typeface="Times New Roman" panose="02020603050405020304" pitchFamily="18" charset="0"/>
              </a:rPr>
              <a:t>اتجاهاتة</a:t>
            </a:r>
            <a:r>
              <a:rPr lang="ar-EG" sz="2400" dirty="0">
                <a:latin typeface="Calibri" panose="020F0502020204030204" pitchFamily="34" charset="0"/>
                <a:ea typeface="Times New Roman" panose="02020603050405020304" pitchFamily="18" charset="0"/>
              </a:rPr>
              <a:t> الإيجابية نحو نفسة  والرياضة التي يمارسها ، ومن المهم عدم تعرض الناشئ لخبرات فشل تكون سبب الرئيسي وراء زيادة التوتر النفسي والعزوف عن ممارسة التدريب ، وبالتالي يجب تدعيم خبرات النجاح الناشئ في بداية ممارسة التدريب الرياضي من خلال مراعاة عدد من النقاط الهامة ومنها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_ضرورة ملائمة البرامج التدريبية لقدرات واستعدادات الناشئ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_ مراعاة إدارات الأندية والأمور أن تكون ممارسة الناشئ للتدريب تحت إشراف مدرب تربوي متفهم لمتطلبات عمليات التدريب ومناسبتها لكل مرحلة عمرية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4783756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211" y="641855"/>
            <a:ext cx="9835487" cy="5591274"/>
          </a:xfrm>
          <a:prstGeom prst="rect">
            <a:avLst/>
          </a:prstGeom>
        </p:spPr>
        <p:txBody>
          <a:bodyPr wrap="square">
            <a:spAutoFit/>
          </a:bodyPr>
          <a:lstStyle/>
          <a:p>
            <a:pPr>
              <a:lnSpc>
                <a:spcPct val="150000"/>
              </a:lnSpc>
              <a:spcAft>
                <a:spcPts val="1000"/>
              </a:spcAft>
            </a:pPr>
            <a:r>
              <a:rPr lang="en-US" sz="2400" dirty="0">
                <a:latin typeface="Calibri" panose="020F0502020204030204" pitchFamily="34" charset="0"/>
                <a:ea typeface="Times New Roman" panose="02020603050405020304" pitchFamily="18" charset="0"/>
                <a:cs typeface="Arial" panose="020B0604020202020204" pitchFamily="34" charset="0"/>
              </a:rPr>
              <a:t>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b="1" dirty="0">
                <a:solidFill>
                  <a:schemeClr val="bg2">
                    <a:lumMod val="40000"/>
                    <a:lumOff val="60000"/>
                  </a:schemeClr>
                </a:solidFill>
                <a:latin typeface="Calibri" panose="020F0502020204030204" pitchFamily="34" charset="0"/>
                <a:ea typeface="Times New Roman" panose="02020603050405020304" pitchFamily="18" charset="0"/>
              </a:rPr>
              <a:t>٤- </a:t>
            </a:r>
            <a:r>
              <a:rPr lang="ar-EG" sz="2400" b="1" dirty="0" err="1">
                <a:solidFill>
                  <a:schemeClr val="bg2">
                    <a:lumMod val="40000"/>
                    <a:lumOff val="60000"/>
                  </a:schemeClr>
                </a:solidFill>
                <a:latin typeface="Calibri" panose="020F0502020204030204" pitchFamily="34" charset="0"/>
                <a:ea typeface="Times New Roman" panose="02020603050405020304" pitchFamily="18" charset="0"/>
              </a:rPr>
              <a:t>الأهتمام</a:t>
            </a:r>
            <a:r>
              <a:rPr lang="ar-EG" sz="2400" b="1" dirty="0">
                <a:solidFill>
                  <a:schemeClr val="bg2">
                    <a:lumMod val="40000"/>
                    <a:lumOff val="60000"/>
                  </a:schemeClr>
                </a:solidFill>
                <a:latin typeface="Calibri" panose="020F0502020204030204" pitchFamily="34" charset="0"/>
                <a:ea typeface="Times New Roman" panose="02020603050405020304" pitchFamily="18" charset="0"/>
              </a:rPr>
              <a:t> الزائد بالنتائج : </a:t>
            </a:r>
            <a:endParaRPr lang="en-US" sz="14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يشعر الناشئ من خلال الاهتمام الزائد بالنتائج من المدرب </a:t>
            </a:r>
            <a:r>
              <a:rPr lang="ar-EG" sz="2400" dirty="0" err="1">
                <a:latin typeface="Calibri" panose="020F0502020204030204" pitchFamily="34" charset="0"/>
                <a:ea typeface="Times New Roman" panose="02020603050405020304" pitchFamily="18" charset="0"/>
              </a:rPr>
              <a:t>والاسره</a:t>
            </a:r>
            <a:r>
              <a:rPr lang="ar-EG" sz="2400" dirty="0">
                <a:latin typeface="Calibri" panose="020F0502020204030204" pitchFamily="34" charset="0"/>
                <a:ea typeface="Times New Roman" panose="02020603050405020304" pitchFamily="18" charset="0"/>
              </a:rPr>
              <a:t> والمجتمع والاصدقاء ، ان قيمته وتقديره يتحدد في ضوء مدي نجاحه او </a:t>
            </a:r>
            <a:r>
              <a:rPr lang="ar-EG" sz="2400" dirty="0" err="1">
                <a:latin typeface="Calibri" panose="020F0502020204030204" pitchFamily="34" charset="0"/>
                <a:ea typeface="Times New Roman" panose="02020603050405020304" pitchFamily="18" charset="0"/>
              </a:rPr>
              <a:t>تحقيقة</a:t>
            </a:r>
            <a:r>
              <a:rPr lang="ar-EG" sz="2400" dirty="0">
                <a:latin typeface="Calibri" panose="020F0502020204030204" pitchFamily="34" charset="0"/>
                <a:ea typeface="Times New Roman" panose="02020603050405020304" pitchFamily="18" charset="0"/>
              </a:rPr>
              <a:t> للمكسب في </a:t>
            </a:r>
            <a:r>
              <a:rPr lang="ar-EG" sz="2400" dirty="0" err="1">
                <a:latin typeface="Calibri" panose="020F0502020204030204" pitchFamily="34" charset="0"/>
                <a:ea typeface="Times New Roman" panose="02020603050405020304" pitchFamily="18" charset="0"/>
              </a:rPr>
              <a:t>المنافسه</a:t>
            </a:r>
            <a:r>
              <a:rPr lang="ar-EG" sz="2400" dirty="0">
                <a:latin typeface="Calibri" panose="020F0502020204030204" pitchFamily="34" charset="0"/>
                <a:ea typeface="Times New Roman" panose="02020603050405020304" pitchFamily="18" charset="0"/>
              </a:rPr>
              <a:t>.</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ان الاعتماد علي النتائج وحدها في تقييم الناشئ </a:t>
            </a:r>
            <a:r>
              <a:rPr lang="ar-EG" sz="2400" dirty="0" err="1">
                <a:latin typeface="Calibri" panose="020F0502020204030204" pitchFamily="34" charset="0"/>
                <a:ea typeface="Times New Roman" panose="02020603050405020304" pitchFamily="18" charset="0"/>
              </a:rPr>
              <a:t>بؤدي</a:t>
            </a:r>
            <a:r>
              <a:rPr lang="ar-EG" sz="2400" dirty="0">
                <a:latin typeface="Calibri" panose="020F0502020204030204" pitchFamily="34" charset="0"/>
                <a:ea typeface="Times New Roman" panose="02020603050405020304" pitchFamily="18" charset="0"/>
              </a:rPr>
              <a:t> الي عدم تدعيم قيمه الذات الناشئ ، وربما يؤدي الي ضعف </a:t>
            </a:r>
            <a:r>
              <a:rPr lang="ar-EG" sz="2400" dirty="0" err="1">
                <a:latin typeface="Calibri" panose="020F0502020204030204" pitchFamily="34" charset="0"/>
                <a:ea typeface="Times New Roman" panose="02020603050405020304" pitchFamily="18" charset="0"/>
              </a:rPr>
              <a:t>الثقه</a:t>
            </a:r>
            <a:r>
              <a:rPr lang="ar-EG" sz="2400" dirty="0">
                <a:latin typeface="Calibri" panose="020F0502020204030204" pitchFamily="34" charset="0"/>
                <a:ea typeface="Times New Roman" panose="02020603050405020304" pitchFamily="18" charset="0"/>
              </a:rPr>
              <a:t> ، وزيادة الضغوط </a:t>
            </a:r>
            <a:r>
              <a:rPr lang="ar-EG" sz="2400" dirty="0" err="1">
                <a:latin typeface="Calibri" panose="020F0502020204030204" pitchFamily="34" charset="0"/>
                <a:ea typeface="Times New Roman" panose="02020603050405020304" pitchFamily="18" charset="0"/>
              </a:rPr>
              <a:t>النفسيه</a:t>
            </a:r>
            <a:r>
              <a:rPr lang="ar-EG" sz="2400" dirty="0">
                <a:latin typeface="Calibri" panose="020F0502020204030204" pitchFamily="34" charset="0"/>
                <a:ea typeface="Times New Roman" panose="02020603050405020304" pitchFamily="18" charset="0"/>
              </a:rPr>
              <a:t> الناتجة عن القلق والاحباط وعدم الثقة في النجاح حيث أن المنافسة غير مأمونة المكسي أو النجاح دائما للناشئ.</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لذلك من </a:t>
            </a:r>
            <a:r>
              <a:rPr lang="ar-EG" sz="2400" dirty="0" err="1">
                <a:latin typeface="Calibri" panose="020F0502020204030204" pitchFamily="34" charset="0"/>
                <a:ea typeface="Times New Roman" panose="02020603050405020304" pitchFamily="18" charset="0"/>
              </a:rPr>
              <a:t>الاهميه</a:t>
            </a:r>
            <a:r>
              <a:rPr lang="ar-EG" sz="2400" dirty="0">
                <a:latin typeface="Calibri" panose="020F0502020204030204" pitchFamily="34" charset="0"/>
                <a:ea typeface="Times New Roman" panose="02020603050405020304" pitchFamily="18" charset="0"/>
              </a:rPr>
              <a:t> تشجيع الناشئ علي تقييم انجازه في ضوء اهداف الاداء الخاصة به في حدود قدراته ، وان يتم تشجيع الناشئ علي أن يبذل اقصي جهد </a:t>
            </a:r>
            <a:r>
              <a:rPr lang="ar-EG" sz="2400" dirty="0" err="1">
                <a:latin typeface="Calibri" panose="020F0502020204030204" pitchFamily="34" charset="0"/>
                <a:ea typeface="Times New Roman" panose="02020603050405020304" pitchFamily="18" charset="0"/>
              </a:rPr>
              <a:t>لة</a:t>
            </a:r>
            <a:r>
              <a:rPr lang="ar-EG" sz="2400" dirty="0">
                <a:latin typeface="Calibri" panose="020F0502020204030204" pitchFamily="34" charset="0"/>
                <a:ea typeface="Times New Roman" panose="02020603050405020304" pitchFamily="18" charset="0"/>
              </a:rPr>
              <a:t> بصرف النظر عن النتائج.</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047546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332" y="715504"/>
            <a:ext cx="10658901" cy="5334794"/>
          </a:xfrm>
          <a:prstGeom prst="rect">
            <a:avLst/>
          </a:prstGeom>
        </p:spPr>
        <p:txBody>
          <a:bodyPr wrap="square">
            <a:spAutoFit/>
          </a:bodyPr>
          <a:lstStyle/>
          <a:p>
            <a:pPr>
              <a:lnSpc>
                <a:spcPct val="150000"/>
              </a:lnSpc>
              <a:spcAft>
                <a:spcPts val="1000"/>
              </a:spcAft>
            </a:pPr>
            <a:r>
              <a:rPr lang="ar-EG" sz="2400" dirty="0">
                <a:latin typeface="Calibri" panose="020F0502020204030204" pitchFamily="34" charset="0"/>
                <a:ea typeface="Times New Roman" panose="02020603050405020304" pitchFamily="18" charset="0"/>
              </a:rPr>
              <a:t>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b="1" dirty="0">
                <a:solidFill>
                  <a:schemeClr val="bg2">
                    <a:lumMod val="40000"/>
                    <a:lumOff val="60000"/>
                  </a:schemeClr>
                </a:solidFill>
                <a:latin typeface="Calibri" panose="020F0502020204030204" pitchFamily="34" charset="0"/>
                <a:ea typeface="Times New Roman" panose="02020603050405020304" pitchFamily="18" charset="0"/>
              </a:rPr>
              <a:t>٥- عدم التوفيق بين متطلبات التدريب ومتطلبات الدراسة : </a:t>
            </a:r>
            <a:endParaRPr lang="en-US" sz="14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يتطلب النجاح في كل من التدريب الرياضي والجانب الدراسي المزيد من الوقت والجهد ، حيث ان الناشئ قد يعاني من الصراع في محاولة التوفيق بين كل متطلبات التدريب ومتطلبات الواجبات الدراسية ، وربما يتطلب الامر انجاز واجبات دراسية حتي وقت متأخر من الليل ، وقد يؤثر ذلك في زيادة التعب البدني من ناحية وزيادة القلق والخوف من الفشل في اي منهما من ناحية اخري ، ويؤدي ذلك الي زيادة الضغوط النفسية علي الناشئ ، ويتوقع ان تزداد هذه </a:t>
            </a:r>
            <a:r>
              <a:rPr lang="ar-EG" sz="2400" dirty="0" err="1">
                <a:latin typeface="Calibri" panose="020F0502020204030204" pitchFamily="34" charset="0"/>
                <a:ea typeface="Times New Roman" panose="02020603050405020304" pitchFamily="18" charset="0"/>
              </a:rPr>
              <a:t>المشكله</a:t>
            </a:r>
            <a:r>
              <a:rPr lang="ar-EG" sz="2400" dirty="0">
                <a:latin typeface="Calibri" panose="020F0502020204030204" pitchFamily="34" charset="0"/>
                <a:ea typeface="Times New Roman" panose="02020603050405020304" pitchFamily="18" charset="0"/>
              </a:rPr>
              <a:t> تعقيداً وخاصة عند اقتراب الامتحانات المدرسية او المنافسات الرياضية ، ومن ثم يصبح الناشئ في هذه </a:t>
            </a:r>
            <a:r>
              <a:rPr lang="ar-EG" sz="2400" dirty="0" err="1">
                <a:latin typeface="Calibri" panose="020F0502020204030204" pitchFamily="34" charset="0"/>
                <a:ea typeface="Times New Roman" panose="02020603050405020304" pitchFamily="18" charset="0"/>
              </a:rPr>
              <a:t>الفتره</a:t>
            </a:r>
            <a:r>
              <a:rPr lang="ar-EG" sz="2400" dirty="0">
                <a:latin typeface="Calibri" panose="020F0502020204030204" pitchFamily="34" charset="0"/>
                <a:ea typeface="Times New Roman" panose="02020603050405020304" pitchFamily="18" charset="0"/>
              </a:rPr>
              <a:t> عرضه للاحتراق ، لذلك يجب تخفيض الاحمال التدريبية خلال فترة الامتحانات ، حيث ان الجهد الذهني يحتاج الي جهد كبير تشارك فيه جميع أعضاء الجسم وأجهزته.</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6415860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162" y="438851"/>
            <a:ext cx="10222172" cy="6263253"/>
          </a:xfrm>
          <a:prstGeom prst="rect">
            <a:avLst/>
          </a:prstGeom>
        </p:spPr>
        <p:txBody>
          <a:bodyPr wrap="square">
            <a:spAutoFit/>
          </a:bodyPr>
          <a:lstStyle/>
          <a:p>
            <a:pPr>
              <a:lnSpc>
                <a:spcPct val="150000"/>
              </a:lnSpc>
              <a:spcAft>
                <a:spcPts val="1000"/>
              </a:spcAft>
            </a:pPr>
            <a:r>
              <a:rPr lang="ar-EG" sz="2400" dirty="0">
                <a:latin typeface="Calibri" panose="020F0502020204030204" pitchFamily="34" charset="0"/>
                <a:ea typeface="Times New Roman" panose="02020603050405020304" pitchFamily="18" charset="0"/>
              </a:rPr>
              <a:t>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b="1" dirty="0">
                <a:solidFill>
                  <a:schemeClr val="bg2">
                    <a:lumMod val="40000"/>
                    <a:lumOff val="60000"/>
                  </a:schemeClr>
                </a:solidFill>
                <a:latin typeface="Calibri" panose="020F0502020204030204" pitchFamily="34" charset="0"/>
                <a:ea typeface="Times New Roman" panose="02020603050405020304" pitchFamily="18" charset="0"/>
              </a:rPr>
              <a:t>نتائج حدوث الاحتراق للناشئ في </a:t>
            </a:r>
            <a:r>
              <a:rPr lang="ar-EG" sz="2400" b="1" dirty="0" err="1">
                <a:solidFill>
                  <a:schemeClr val="bg2">
                    <a:lumMod val="40000"/>
                    <a:lumOff val="60000"/>
                  </a:schemeClr>
                </a:solidFill>
                <a:latin typeface="Calibri" panose="020F0502020204030204" pitchFamily="34" charset="0"/>
                <a:ea typeface="Times New Roman" panose="02020603050405020304" pitchFamily="18" charset="0"/>
              </a:rPr>
              <a:t>الرياضه</a:t>
            </a:r>
            <a:r>
              <a:rPr lang="ar-EG" sz="2400" b="1" dirty="0">
                <a:solidFill>
                  <a:schemeClr val="bg2">
                    <a:lumMod val="40000"/>
                    <a:lumOff val="60000"/>
                  </a:schemeClr>
                </a:solidFill>
                <a:latin typeface="Calibri" panose="020F0502020204030204" pitchFamily="34" charset="0"/>
                <a:ea typeface="Times New Roman" panose="02020603050405020304" pitchFamily="18" charset="0"/>
              </a:rPr>
              <a:t> : </a:t>
            </a:r>
            <a:endParaRPr lang="en-US" sz="14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تنتهي دورة الاحتراق عادة بواحدة من الاحتمالات الثلاثة التالية :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800"/>
              </a:spcAft>
              <a:buFont typeface="+mj-lt"/>
              <a:buAutoNum type="arabicPeriod"/>
            </a:pPr>
            <a:r>
              <a:rPr lang="ar-EG" sz="2400" b="1" dirty="0">
                <a:solidFill>
                  <a:schemeClr val="bg2">
                    <a:lumMod val="40000"/>
                    <a:lumOff val="60000"/>
                  </a:schemeClr>
                </a:solidFill>
                <a:latin typeface="Calibri" panose="020F0502020204030204" pitchFamily="34" charset="0"/>
                <a:ea typeface="Times New Roman" panose="02020603050405020304" pitchFamily="18" charset="0"/>
              </a:rPr>
              <a:t>الانسحاب الكلي : </a:t>
            </a:r>
            <a:endParaRPr lang="en-US" sz="14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marL="487680">
              <a:lnSpc>
                <a:spcPct val="150000"/>
              </a:lnSpc>
              <a:spcAft>
                <a:spcPts val="1000"/>
              </a:spcAft>
            </a:pPr>
            <a:r>
              <a:rPr lang="ar-EG" sz="500" dirty="0">
                <a:latin typeface="Calibri" panose="020F0502020204030204" pitchFamily="34" charset="0"/>
                <a:ea typeface="Times New Roman" panose="02020603050405020304" pitchFamily="18" charset="0"/>
              </a:rPr>
              <a:t>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dirty="0">
                <a:latin typeface="Calibri" panose="020F0502020204030204" pitchFamily="34" charset="0"/>
                <a:ea typeface="Times New Roman" panose="02020603050405020304" pitchFamily="18" charset="0"/>
              </a:rPr>
              <a:t>وفيه يترك الناشئ الرياضة كلياً ويعتبر الرياضة خبرة فشل ومصدراً </a:t>
            </a:r>
            <a:r>
              <a:rPr lang="ar-EG" sz="2400" dirty="0" err="1">
                <a:latin typeface="Calibri" panose="020F0502020204030204" pitchFamily="34" charset="0"/>
                <a:ea typeface="Times New Roman" panose="02020603050405020304" pitchFamily="18" charset="0"/>
              </a:rPr>
              <a:t>للاحباط</a:t>
            </a:r>
            <a:r>
              <a:rPr lang="ar-EG" sz="2400" dirty="0">
                <a:latin typeface="Calibri" panose="020F0502020204030204" pitchFamily="34" charset="0"/>
                <a:ea typeface="Times New Roman" panose="02020603050405020304" pitchFamily="18" charset="0"/>
              </a:rPr>
              <a:t> والتوتر .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300" dirty="0">
                <a:latin typeface="Calibri" panose="020F0502020204030204" pitchFamily="34" charset="0"/>
                <a:ea typeface="Times New Roman" panose="02020603050405020304" pitchFamily="18" charset="0"/>
              </a:rPr>
              <a:t>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400" b="1" dirty="0">
                <a:solidFill>
                  <a:schemeClr val="bg2">
                    <a:lumMod val="40000"/>
                    <a:lumOff val="60000"/>
                  </a:schemeClr>
                </a:solidFill>
                <a:latin typeface="Calibri" panose="020F0502020204030204" pitchFamily="34" charset="0"/>
                <a:ea typeface="Times New Roman" panose="02020603050405020304" pitchFamily="18" charset="0"/>
              </a:rPr>
              <a:t>٢- الانسحاب الجزئي : </a:t>
            </a:r>
            <a:endParaRPr lang="en-US" sz="14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ar-EG" sz="2400" dirty="0">
                <a:latin typeface="Calibri" panose="020F0502020204030204" pitchFamily="34" charset="0"/>
                <a:ea typeface="Times New Roman" panose="02020603050405020304" pitchFamily="18" charset="0"/>
              </a:rPr>
              <a:t>وهو </a:t>
            </a:r>
            <a:r>
              <a:rPr lang="ar-EG" sz="2400" dirty="0" err="1">
                <a:latin typeface="Calibri" panose="020F0502020204030204" pitchFamily="34" charset="0"/>
                <a:ea typeface="Times New Roman" panose="02020603050405020304" pitchFamily="18" charset="0"/>
              </a:rPr>
              <a:t>يتخد</a:t>
            </a:r>
            <a:r>
              <a:rPr lang="ar-EG" sz="2400" dirty="0">
                <a:latin typeface="Calibri" panose="020F0502020204030204" pitchFamily="34" charset="0"/>
                <a:ea typeface="Times New Roman" panose="02020603050405020304" pitchFamily="18" charset="0"/>
              </a:rPr>
              <a:t> عدة اشكال منها ترك الرياضة التي يمارسها وممارسة رياضة اخري ، او الاستمرار في ممارسة نفس </a:t>
            </a:r>
            <a:r>
              <a:rPr lang="ar-EG" sz="2400" dirty="0" err="1">
                <a:latin typeface="Calibri" panose="020F0502020204030204" pitchFamily="34" charset="0"/>
                <a:ea typeface="Times New Roman" panose="02020603050405020304" pitchFamily="18" charset="0"/>
              </a:rPr>
              <a:t>الرياضه</a:t>
            </a:r>
            <a:r>
              <a:rPr lang="ar-EG" sz="2400" dirty="0">
                <a:latin typeface="Calibri" panose="020F0502020204030204" pitchFamily="34" charset="0"/>
                <a:ea typeface="Times New Roman" panose="02020603050405020304" pitchFamily="18" charset="0"/>
              </a:rPr>
              <a:t> استجابة للضغوط الخارجية من المدرب أو </a:t>
            </a:r>
            <a:r>
              <a:rPr lang="ar-EG" sz="2400" dirty="0" err="1">
                <a:latin typeface="Calibri" panose="020F0502020204030204" pitchFamily="34" charset="0"/>
                <a:ea typeface="Times New Roman" panose="02020603050405020304" pitchFamily="18" charset="0"/>
              </a:rPr>
              <a:t>الأسره</a:t>
            </a:r>
            <a:r>
              <a:rPr lang="ar-EG" sz="2400" dirty="0">
                <a:latin typeface="Calibri" panose="020F0502020204030204" pitchFamily="34" charset="0"/>
                <a:ea typeface="Times New Roman" panose="02020603050405020304" pitchFamily="18" charset="0"/>
              </a:rPr>
              <a:t>....الخ ، وبكن دون تفاعل نفسي ايجابي ودون التزام وحماس ، ومن ثم يستمر الهبوط في المستوي. </a:t>
            </a:r>
            <a:endParaRPr lang="ar-EG" sz="2400" dirty="0"/>
          </a:p>
        </p:txBody>
      </p:sp>
    </p:spTree>
    <p:extLst>
      <p:ext uri="{BB962C8B-B14F-4D97-AF65-F5344CB8AC3E}">
        <p14:creationId xmlns:p14="http://schemas.microsoft.com/office/powerpoint/2010/main" val="278028909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074" y="902147"/>
            <a:ext cx="9507940" cy="4447371"/>
          </a:xfrm>
          <a:prstGeom prst="rect">
            <a:avLst/>
          </a:prstGeom>
        </p:spPr>
        <p:txBody>
          <a:bodyPr wrap="square">
            <a:spAutoFit/>
          </a:bodyPr>
          <a:lstStyle/>
          <a:p>
            <a:pPr>
              <a:lnSpc>
                <a:spcPct val="150000"/>
              </a:lnSpc>
              <a:spcAft>
                <a:spcPts val="1000"/>
              </a:spcAft>
            </a:pPr>
            <a:r>
              <a:rPr lang="ar-EG" sz="2800" dirty="0">
                <a:latin typeface="Calibri" panose="020F0502020204030204" pitchFamily="34" charset="0"/>
                <a:ea typeface="Times New Roman" panose="02020603050405020304" pitchFamily="18" charset="0"/>
              </a:rPr>
              <a:t> </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400" dirty="0">
                <a:latin typeface="Calibri" panose="020F0502020204030204" pitchFamily="34" charset="0"/>
                <a:ea typeface="Times New Roman" panose="02020603050405020304" pitchFamily="18" charset="0"/>
              </a:rPr>
              <a:t> </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800" b="1" dirty="0">
                <a:solidFill>
                  <a:schemeClr val="bg2">
                    <a:lumMod val="40000"/>
                    <a:lumOff val="60000"/>
                  </a:schemeClr>
                </a:solidFill>
                <a:latin typeface="Calibri" panose="020F0502020204030204" pitchFamily="34" charset="0"/>
                <a:ea typeface="Times New Roman" panose="02020603050405020304" pitchFamily="18" charset="0"/>
              </a:rPr>
              <a:t>٣- النجاح في مواجهة خبرة الاحتراق السلبية: </a:t>
            </a:r>
            <a:endParaRPr lang="en-US" sz="16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EG" sz="2800" dirty="0">
                <a:latin typeface="Calibri" panose="020F0502020204030204" pitchFamily="34" charset="0"/>
                <a:ea typeface="Times New Roman" panose="02020603050405020304" pitchFamily="18" charset="0"/>
              </a:rPr>
              <a:t>وتتم نتيجة </a:t>
            </a:r>
            <a:r>
              <a:rPr lang="ar-EG" sz="2800" dirty="0" err="1">
                <a:latin typeface="Calibri" panose="020F0502020204030204" pitchFamily="34" charset="0"/>
                <a:ea typeface="Times New Roman" panose="02020603050405020304" pitchFamily="18" charset="0"/>
              </a:rPr>
              <a:t>للاصرار</a:t>
            </a:r>
            <a:r>
              <a:rPr lang="ar-EG" sz="2800" dirty="0">
                <a:latin typeface="Calibri" panose="020F0502020204030204" pitchFamily="34" charset="0"/>
                <a:ea typeface="Times New Roman" panose="02020603050405020304" pitchFamily="18" charset="0"/>
              </a:rPr>
              <a:t> علي معرفة نواحي النقص ، وتحويل خبرة الفشل الي طاقة نجاح ، وهنا يلعب المدرب دوراً هاماً في حدوث هذا الاحتمال من خلال </a:t>
            </a:r>
            <a:r>
              <a:rPr lang="ar-EG" sz="2800" dirty="0" err="1">
                <a:latin typeface="Calibri" panose="020F0502020204030204" pitchFamily="34" charset="0"/>
                <a:ea typeface="Times New Roman" panose="02020603050405020304" pitchFamily="18" charset="0"/>
              </a:rPr>
              <a:t>معرفتة</a:t>
            </a:r>
            <a:r>
              <a:rPr lang="ar-EG" sz="2800" dirty="0">
                <a:latin typeface="Calibri" panose="020F0502020204030204" pitchFamily="34" charset="0"/>
                <a:ea typeface="Times New Roman" panose="02020603050405020304" pitchFamily="18" charset="0"/>
              </a:rPr>
              <a:t> بأساليب الوقاية والعلاج ، مع الاخذ في الاعتبار ان الوقاية دائما.... من العلاج نظراً لان احتمالات النجاح في الخروج من خبرة الاحتراق السلبي تكون محدودة.</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7355140"/>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5" y="674656"/>
            <a:ext cx="10276764" cy="5724644"/>
          </a:xfrm>
          <a:prstGeom prst="rect">
            <a:avLst/>
          </a:prstGeom>
        </p:spPr>
        <p:txBody>
          <a:bodyPr wrap="square">
            <a:spAutoFit/>
          </a:bodyPr>
          <a:lstStyle/>
          <a:p>
            <a:pPr marL="228600" algn="ctr">
              <a:lnSpc>
                <a:spcPct val="150000"/>
              </a:lnSpc>
              <a:spcAft>
                <a:spcPts val="1000"/>
              </a:spcAft>
            </a:pPr>
            <a:r>
              <a:rPr lang="ar-SA" sz="2400" b="1" dirty="0">
                <a:solidFill>
                  <a:schemeClr val="bg2">
                    <a:lumMod val="40000"/>
                    <a:lumOff val="60000"/>
                  </a:schemeClr>
                </a:solidFill>
                <a:latin typeface="Calibri" panose="020F0502020204030204" pitchFamily="34" charset="0"/>
                <a:ea typeface="Times New Roman" panose="02020603050405020304" pitchFamily="18" charset="0"/>
              </a:rPr>
              <a:t>التدريب الزائد واحتراق الناشئ : </a:t>
            </a:r>
            <a:endParaRPr lang="en-US" sz="1200" b="1"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SA" sz="2000" b="1" dirty="0">
                <a:solidFill>
                  <a:schemeClr val="bg2">
                    <a:lumMod val="40000"/>
                    <a:lumOff val="60000"/>
                  </a:schemeClr>
                </a:solidFill>
                <a:latin typeface="Calibri" panose="020F0502020204030204" pitchFamily="34" charset="0"/>
                <a:ea typeface="Times New Roman" panose="02020603050405020304" pitchFamily="18" charset="0"/>
              </a:rPr>
              <a:t>مفهوم التدريب الزائد </a:t>
            </a:r>
            <a:r>
              <a:rPr lang="en-US" sz="2000" b="1" dirty="0">
                <a:solidFill>
                  <a:schemeClr val="bg2">
                    <a:lumMod val="40000"/>
                    <a:lumOff val="60000"/>
                  </a:schemeClr>
                </a:solidFill>
                <a:latin typeface="Calibri" panose="020F0502020204030204" pitchFamily="34" charset="0"/>
                <a:ea typeface="Times New Roman" panose="02020603050405020304" pitchFamily="18" charset="0"/>
                <a:cs typeface="Arial" panose="020B0604020202020204" pitchFamily="34" charset="0"/>
              </a:rPr>
              <a:t> :</a:t>
            </a:r>
            <a:endParaRPr lang="en-US" sz="12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SA" sz="2000" dirty="0">
                <a:latin typeface="Calibri" panose="020F0502020204030204" pitchFamily="34" charset="0"/>
                <a:ea typeface="Times New Roman" panose="02020603050405020304" pitchFamily="18" charset="0"/>
              </a:rPr>
              <a:t> يعني التدريب الزائد </a:t>
            </a:r>
            <a:r>
              <a:rPr lang="en-US" sz="2000" dirty="0">
                <a:latin typeface="Calibri" panose="020F0502020204030204" pitchFamily="34" charset="0"/>
                <a:ea typeface="Times New Roman" panose="02020603050405020304" pitchFamily="18" charset="0"/>
                <a:cs typeface="Arial" panose="020B0604020202020204" pitchFamily="34" charset="0"/>
              </a:rPr>
              <a:t>over _ Training  </a:t>
            </a:r>
            <a:r>
              <a:rPr lang="ar-SA" sz="2000" dirty="0">
                <a:latin typeface="Calibri" panose="020F0502020204030204" pitchFamily="34" charset="0"/>
                <a:ea typeface="Times New Roman" panose="02020603050405020304" pitchFamily="18" charset="0"/>
              </a:rPr>
              <a:t> زيادة الحمل الكلى  الذي </a:t>
            </a:r>
            <a:r>
              <a:rPr lang="ar-SA" sz="2000" dirty="0" err="1">
                <a:latin typeface="Calibri" panose="020F0502020204030204" pitchFamily="34" charset="0"/>
                <a:ea typeface="Times New Roman" panose="02020603050405020304" pitchFamily="18" charset="0"/>
              </a:rPr>
              <a:t>يؤدية</a:t>
            </a:r>
            <a:r>
              <a:rPr lang="ar-SA" sz="2000" dirty="0">
                <a:latin typeface="Calibri" panose="020F0502020204030204" pitchFamily="34" charset="0"/>
                <a:ea typeface="Times New Roman" panose="02020603050405020304" pitchFamily="18" charset="0"/>
              </a:rPr>
              <a:t> الناشئ اثناء التدريب والحياة اليومية ( الواجبات المدرسية – متطلبات الحياة الأخرى.... ) عن مستوى </a:t>
            </a:r>
            <a:r>
              <a:rPr lang="ar-SA" sz="2000" dirty="0" err="1">
                <a:latin typeface="Calibri" panose="020F0502020204030204" pitchFamily="34" charset="0"/>
                <a:ea typeface="Times New Roman" panose="02020603050405020304" pitchFamily="18" charset="0"/>
              </a:rPr>
              <a:t>قدرتة</a:t>
            </a:r>
            <a:r>
              <a:rPr lang="ar-SA" sz="2000" dirty="0">
                <a:latin typeface="Calibri" panose="020F0502020204030204" pitchFamily="34" charset="0"/>
                <a:ea typeface="Times New Roman" panose="02020603050405020304" pitchFamily="18" charset="0"/>
              </a:rPr>
              <a:t>  على أداء الحمل.</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SA" sz="2000" b="1" dirty="0">
                <a:solidFill>
                  <a:schemeClr val="bg2">
                    <a:lumMod val="40000"/>
                    <a:lumOff val="60000"/>
                  </a:schemeClr>
                </a:solidFill>
                <a:latin typeface="Calibri" panose="020F0502020204030204" pitchFamily="34" charset="0"/>
                <a:ea typeface="Times New Roman" panose="02020603050405020304" pitchFamily="18" charset="0"/>
              </a:rPr>
              <a:t>اسباب حوث ظاهرة  التدريب الزائدة واثرة على هبوط مستوى الناشئ .</a:t>
            </a:r>
            <a:endParaRPr lang="en-US" sz="12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ar-SA" sz="2000" dirty="0">
                <a:latin typeface="Calibri" panose="020F0502020204030204" pitchFamily="34" charset="0"/>
                <a:ea typeface="Times New Roman" panose="02020603050405020304" pitchFamily="18" charset="0"/>
              </a:rPr>
              <a:t>زيادة كبيرة لضغوط حمل التدريب.</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ar-SA" sz="2000" dirty="0">
                <a:latin typeface="Calibri" panose="020F0502020204030204" pitchFamily="34" charset="0"/>
                <a:ea typeface="Times New Roman" panose="02020603050405020304" pitchFamily="18" charset="0"/>
              </a:rPr>
              <a:t>استمرار الزيادة الكبيرة لحمل التدريب فترة طويلة.</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ar-SA" sz="2000" dirty="0">
                <a:latin typeface="Calibri" panose="020F0502020204030204" pitchFamily="34" charset="0"/>
                <a:ea typeface="Times New Roman" panose="02020603050405020304" pitchFamily="18" charset="0"/>
              </a:rPr>
              <a:t>عدم مقدرة الناشئ على التكيف مع ضغوط حمل التدريب.</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ar-SA" sz="2000" dirty="0">
                <a:latin typeface="Calibri" panose="020F0502020204030204" pitchFamily="34" charset="0"/>
                <a:ea typeface="Times New Roman" panose="02020603050405020304" pitchFamily="18" charset="0"/>
              </a:rPr>
              <a:t>هبوط في مستوى أداء الحمل اثناء التدريب.</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ar-SA" sz="2000" dirty="0">
                <a:latin typeface="Calibri" panose="020F0502020204030204" pitchFamily="34" charset="0"/>
                <a:ea typeface="Times New Roman" panose="02020603050405020304" pitchFamily="18" charset="0"/>
              </a:rPr>
              <a:t>هبوط في مستوى أداء الحمل اثناء التدريب.</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7938499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853" y="974884"/>
            <a:ext cx="5390147" cy="3657600"/>
          </a:xfrm>
          <a:prstGeom prst="rect">
            <a:avLst/>
          </a:prstGeom>
        </p:spPr>
      </p:pic>
      <p:sp>
        <p:nvSpPr>
          <p:cNvPr id="3" name="Rectangle 2"/>
          <p:cNvSpPr/>
          <p:nvPr/>
        </p:nvSpPr>
        <p:spPr>
          <a:xfrm>
            <a:off x="3946359" y="4932042"/>
            <a:ext cx="3922294" cy="986489"/>
          </a:xfrm>
          <a:prstGeom prst="rect">
            <a:avLst/>
          </a:prstGeom>
        </p:spPr>
        <p:txBody>
          <a:bodyPr wrap="square">
            <a:spAutoFit/>
          </a:bodyPr>
          <a:lstStyle/>
          <a:p>
            <a:pPr>
              <a:lnSpc>
                <a:spcPct val="115000"/>
              </a:lnSpc>
              <a:spcAft>
                <a:spcPts val="1000"/>
              </a:spcAft>
            </a:pPr>
            <a:r>
              <a:rPr lang="ar-SA" sz="5400" dirty="0" smtClean="0">
                <a:latin typeface="Calibri" panose="020F0502020204030204" pitchFamily="34" charset="0"/>
                <a:ea typeface="Calibri" panose="020F0502020204030204" pitchFamily="34" charset="0"/>
              </a:rPr>
              <a:t>بالتوفيق </a:t>
            </a:r>
            <a:r>
              <a:rPr lang="ar-SA" sz="5400" dirty="0">
                <a:latin typeface="Calibri" panose="020F0502020204030204" pitchFamily="34" charset="0"/>
                <a:ea typeface="Calibri" panose="020F0502020204030204" pitchFamily="34" charset="0"/>
              </a:rPr>
              <a:t>للجميع</a:t>
            </a:r>
            <a:endParaRPr lang="en-US" sz="5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523148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4" name="camera.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457" y="1348483"/>
            <a:ext cx="10194878" cy="4703275"/>
          </a:xfrm>
          <a:prstGeom prst="rect">
            <a:avLst/>
          </a:prstGeom>
        </p:spPr>
        <p:txBody>
          <a:bodyPr wrap="square">
            <a:spAutoFit/>
          </a:bodyPr>
          <a:lstStyle/>
          <a:p>
            <a:pPr>
              <a:lnSpc>
                <a:spcPct val="250000"/>
              </a:lnSpc>
              <a:spcAft>
                <a:spcPts val="1000"/>
              </a:spcAft>
            </a:pPr>
            <a:r>
              <a:rPr lang="ar-SA" dirty="0">
                <a:latin typeface="Calibri" panose="020F0502020204030204" pitchFamily="34" charset="0"/>
                <a:ea typeface="Times New Roman" panose="02020603050405020304" pitchFamily="18" charset="0"/>
              </a:rPr>
              <a:t> ومن الأهمية ان نفرق بين التدريب الزائد  </a:t>
            </a:r>
            <a:r>
              <a:rPr lang="en-US" dirty="0">
                <a:latin typeface="Calibri" panose="020F0502020204030204" pitchFamily="34" charset="0"/>
                <a:ea typeface="Times New Roman" panose="02020603050405020304" pitchFamily="18" charset="0"/>
                <a:cs typeface="Arial" panose="020B0604020202020204" pitchFamily="34" charset="0"/>
              </a:rPr>
              <a:t>over Training </a:t>
            </a:r>
            <a:r>
              <a:rPr lang="ar-SA" dirty="0">
                <a:latin typeface="Calibri" panose="020F0502020204030204" pitchFamily="34" charset="0"/>
                <a:ea typeface="Times New Roman" panose="02020603050405020304" pitchFamily="18" charset="0"/>
              </a:rPr>
              <a:t>والحمل </a:t>
            </a:r>
            <a:r>
              <a:rPr lang="ar-SA" dirty="0" smtClean="0">
                <a:latin typeface="Calibri" panose="020F0502020204030204" pitchFamily="34" charset="0"/>
                <a:ea typeface="Times New Roman" panose="02020603050405020304" pitchFamily="18" charset="0"/>
              </a:rPr>
              <a:t>الزائد   </a:t>
            </a:r>
            <a:r>
              <a:rPr lang="en-US" dirty="0">
                <a:latin typeface="Calibri" panose="020F0502020204030204" pitchFamily="34" charset="0"/>
                <a:ea typeface="Times New Roman" panose="02020603050405020304" pitchFamily="18" charset="0"/>
                <a:cs typeface="Arial" panose="020B0604020202020204" pitchFamily="34" charset="0"/>
              </a:rPr>
              <a:t>over </a:t>
            </a:r>
            <a:r>
              <a:rPr lang="en-US" sz="2000" dirty="0" smtClean="0">
                <a:latin typeface="Calibri" panose="020F0502020204030204" pitchFamily="34" charset="0"/>
                <a:ea typeface="Times New Roman" panose="02020603050405020304" pitchFamily="18" charset="0"/>
                <a:cs typeface="Arial" panose="020B0604020202020204" pitchFamily="34" charset="0"/>
              </a:rPr>
              <a:t>load </a:t>
            </a:r>
            <a:r>
              <a:rPr lang="ar-SA" sz="2000" dirty="0" smtClean="0">
                <a:latin typeface="Calibri" panose="020F0502020204030204" pitchFamily="34" charset="0"/>
                <a:ea typeface="Times New Roman" panose="02020603050405020304" pitchFamily="18" charset="0"/>
              </a:rPr>
              <a:t> فالحمل الزائد يمثل ظاهرة صحية تتأسس  على التخطيط الجيد لحجم </a:t>
            </a:r>
            <a:r>
              <a:rPr lang="en-US" sz="2000" dirty="0" smtClean="0">
                <a:latin typeface="Calibri" panose="020F0502020204030204" pitchFamily="34" charset="0"/>
                <a:ea typeface="Times New Roman" panose="02020603050405020304" pitchFamily="18" charset="0"/>
                <a:cs typeface="Arial" panose="020B0604020202020204" pitchFamily="34" charset="0"/>
              </a:rPr>
              <a:t>.</a:t>
            </a:r>
            <a:r>
              <a:rPr lang="ar-SA" sz="2000" dirty="0" smtClean="0">
                <a:latin typeface="Calibri" panose="020F0502020204030204" pitchFamily="34" charset="0"/>
                <a:ea typeface="Times New Roman" panose="02020603050405020304" pitchFamily="18" charset="0"/>
              </a:rPr>
              <a:t> وشدة التدريب ، واحيانا يسمي بالحمل </a:t>
            </a:r>
            <a:r>
              <a:rPr lang="ar-SA" sz="2000" dirty="0" err="1" smtClean="0">
                <a:latin typeface="Calibri" panose="020F0502020204030204" pitchFamily="34" charset="0"/>
                <a:ea typeface="Times New Roman" panose="02020603050405020304" pitchFamily="18" charset="0"/>
              </a:rPr>
              <a:t>الاقصي</a:t>
            </a:r>
            <a:r>
              <a:rPr lang="ar-SA" sz="2000" dirty="0" smtClean="0">
                <a:latin typeface="Calibri" panose="020F0502020204030204" pitchFamily="34" charset="0"/>
                <a:ea typeface="Times New Roman" panose="02020603050405020304" pitchFamily="18" charset="0"/>
              </a:rPr>
              <a:t> </a:t>
            </a:r>
            <a:r>
              <a:rPr lang="en-US" sz="2000" dirty="0" smtClean="0">
                <a:latin typeface="Calibri" panose="020F0502020204030204" pitchFamily="34" charset="0"/>
                <a:ea typeface="Times New Roman" panose="02020603050405020304" pitchFamily="18" charset="0"/>
                <a:cs typeface="Arial" panose="020B0604020202020204" pitchFamily="34" charset="0"/>
              </a:rPr>
              <a:t>maximum load</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ar-SA" sz="2000" dirty="0" smtClean="0">
                <a:latin typeface="Arial" panose="020B0604020202020204" pitchFamily="34" charset="0"/>
                <a:ea typeface="Times New Roman" panose="02020603050405020304" pitchFamily="18" charset="0"/>
              </a:rPr>
              <a:t>ويعني الحمل الذي يصل الي حدود المستوي الفعلي </a:t>
            </a:r>
            <a:r>
              <a:rPr lang="ar-SA" sz="2000" dirty="0" err="1" smtClean="0">
                <a:latin typeface="Arial" panose="020B0604020202020204" pitchFamily="34" charset="0"/>
                <a:ea typeface="Times New Roman" panose="02020603050405020304" pitchFamily="18" charset="0"/>
              </a:rPr>
              <a:t>لامكانات</a:t>
            </a:r>
            <a:r>
              <a:rPr lang="ar-SA" sz="2000" dirty="0" smtClean="0">
                <a:latin typeface="Arial" panose="020B0604020202020204" pitchFamily="34" charset="0"/>
                <a:ea typeface="Times New Roman" panose="02020603050405020304" pitchFamily="18" charset="0"/>
              </a:rPr>
              <a:t> الرياضي الوظيفية التي تسمح به حالته التدريبة بالكامل ، ولكنة لا يتجاوز إمكانات علي التكيف ، وإذا حدث عدم تقدم في مستوي الأداء يكون تغيره قصيرة يحدث بعدها التحسن ، بعكس التدريب الزائد الذي يتضمن هبوط أو عدم تقدم </a:t>
            </a:r>
            <a:r>
              <a:rPr lang="ar-SA" sz="2000" dirty="0">
                <a:latin typeface="Arial" panose="020B0604020202020204" pitchFamily="34" charset="0"/>
                <a:ea typeface="Times New Roman" panose="02020603050405020304" pitchFamily="18" charset="0"/>
              </a:rPr>
              <a:t>المستوي لفترة طويلة </a:t>
            </a:r>
            <a:endParaRPr lang="en-US" sz="20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250000"/>
              </a:lnSpc>
              <a:spcAft>
                <a:spcPts val="1000"/>
              </a:spcAft>
            </a:pPr>
            <a:r>
              <a:rPr lang="ar-SA" sz="2000" dirty="0">
                <a:latin typeface="Calibri" panose="020F0502020204030204" pitchFamily="34" charset="0"/>
                <a:ea typeface="Times New Roman" panose="02020603050405020304" pitchFamily="18" charset="0"/>
              </a:rPr>
              <a:t> </a:t>
            </a:r>
            <a:endParaRPr lang="ar-EG" sz="2000" dirty="0"/>
          </a:p>
        </p:txBody>
      </p:sp>
    </p:spTree>
    <p:extLst>
      <p:ext uri="{BB962C8B-B14F-4D97-AF65-F5344CB8AC3E}">
        <p14:creationId xmlns:p14="http://schemas.microsoft.com/office/powerpoint/2010/main" val="19832492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980" y="1288861"/>
            <a:ext cx="10194877" cy="4534575"/>
          </a:xfrm>
          <a:prstGeom prst="rect">
            <a:avLst/>
          </a:prstGeom>
        </p:spPr>
        <p:txBody>
          <a:bodyPr wrap="square">
            <a:spAutoFit/>
          </a:bodyPr>
          <a:lstStyle/>
          <a:p>
            <a:pPr>
              <a:lnSpc>
                <a:spcPct val="200000"/>
              </a:lnSpc>
              <a:spcAft>
                <a:spcPts val="1000"/>
              </a:spcAft>
            </a:pPr>
            <a:r>
              <a:rPr lang="ar-SA" sz="2000" b="1" dirty="0">
                <a:solidFill>
                  <a:schemeClr val="bg2">
                    <a:lumMod val="40000"/>
                    <a:lumOff val="60000"/>
                  </a:schemeClr>
                </a:solidFill>
                <a:latin typeface="Calibri" panose="020F0502020204030204" pitchFamily="34" charset="0"/>
                <a:ea typeface="Times New Roman" panose="02020603050405020304" pitchFamily="18" charset="0"/>
              </a:rPr>
              <a:t>مفهوم احتراق الناشئ في الرياضة </a:t>
            </a:r>
            <a:r>
              <a:rPr lang="ar-SA" sz="2000" b="1" dirty="0" smtClean="0">
                <a:solidFill>
                  <a:schemeClr val="bg2">
                    <a:lumMod val="40000"/>
                    <a:lumOff val="60000"/>
                  </a:schemeClr>
                </a:solidFill>
                <a:latin typeface="Calibri" panose="020F0502020204030204" pitchFamily="34" charset="0"/>
                <a:ea typeface="Times New Roman" panose="02020603050405020304" pitchFamily="18" charset="0"/>
              </a:rPr>
              <a:t>:</a:t>
            </a:r>
            <a:endParaRPr lang="en-US" sz="12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200000"/>
              </a:lnSpc>
              <a:spcAft>
                <a:spcPts val="1000"/>
              </a:spcAft>
            </a:pPr>
            <a:r>
              <a:rPr lang="ar-SA" sz="2000" dirty="0">
                <a:latin typeface="Calibri" panose="020F0502020204030204" pitchFamily="34" charset="0"/>
                <a:ea typeface="Times New Roman" panose="02020603050405020304" pitchFamily="18" charset="0"/>
              </a:rPr>
              <a:t>يعني الاحتراق </a:t>
            </a:r>
            <a:r>
              <a:rPr lang="en-US" sz="2000" dirty="0">
                <a:latin typeface="Calibri" panose="020F0502020204030204" pitchFamily="34" charset="0"/>
                <a:ea typeface="Times New Roman" panose="02020603050405020304" pitchFamily="18" charset="0"/>
                <a:cs typeface="Arial" panose="020B0604020202020204" pitchFamily="34" charset="0"/>
              </a:rPr>
              <a:t>burnout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ar-SA" sz="2000" dirty="0" smtClean="0">
                <a:latin typeface="Arial" panose="020B0604020202020204" pitchFamily="34" charset="0"/>
                <a:ea typeface="Times New Roman" panose="02020603050405020304" pitchFamily="18" charset="0"/>
                <a:cs typeface="Arial" panose="020B0604020202020204" pitchFamily="34" charset="0"/>
              </a:rPr>
              <a:t> </a:t>
            </a:r>
            <a:r>
              <a:rPr lang="ar-SA" sz="2000" dirty="0" smtClean="0">
                <a:latin typeface="Arial" panose="020B0604020202020204" pitchFamily="34" charset="0"/>
                <a:ea typeface="Times New Roman" panose="02020603050405020304" pitchFamily="18" charset="0"/>
              </a:rPr>
              <a:t>حالة</a:t>
            </a:r>
            <a:r>
              <a:rPr lang="ar-SA" sz="2000" dirty="0" smtClean="0">
                <a:latin typeface="Calibri" panose="020F0502020204030204" pitchFamily="34" charset="0"/>
                <a:ea typeface="Times New Roman" panose="02020603050405020304" pitchFamily="18" charset="0"/>
              </a:rPr>
              <a:t> </a:t>
            </a:r>
            <a:r>
              <a:rPr lang="ar-SA" sz="2000" dirty="0">
                <a:latin typeface="Calibri" panose="020F0502020204030204" pitchFamily="34" charset="0"/>
                <a:ea typeface="Times New Roman" panose="02020603050405020304" pitchFamily="18" charset="0"/>
              </a:rPr>
              <a:t>الانتهاك البدني والنفسي والتي تصيب الناشئ نتيجة الزيادة المبالغ فيها في حمل التدريب من حيث الكم والشدة ، ونتيجة لزيادة الضغوط النفسية الناتجة عن الاهتمام الزائد بالمكافأة والفوز ،وتعرض الناشئ للكثير من خبرات الفشل، بحيث تصبح ممارسة الرياضة مصدر الإحباط بدلا من الاستمتاع، والقلق بدلا من التحدي ، والخوف من الفشل بدلا من الرغبة في النجاح</a:t>
            </a:r>
            <a:endParaRPr lang="en-US" sz="12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200000"/>
              </a:lnSpc>
              <a:spcAft>
                <a:spcPts val="1000"/>
              </a:spcAft>
            </a:pPr>
            <a:r>
              <a:rPr lang="ar-SA" sz="2000" dirty="0">
                <a:latin typeface="Calibri" panose="020F0502020204030204" pitchFamily="34" charset="0"/>
                <a:ea typeface="Times New Roman" panose="02020603050405020304" pitchFamily="18" charset="0"/>
              </a:rPr>
              <a:t>فظاهرة الاحتراق ترتبط أكثر بالعديد من المشاعر والاستجابات النفسية للناشئ نحو نفسة والاخرين وعملية التدريب ككل ، وتنتهي عادة بحالة من الاحباط النفسي تؤدي إلي انسحاب الناشئ أو عزوفة عن ممارسة الرياضة</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0160186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51" y="1050025"/>
            <a:ext cx="11395880" cy="5141279"/>
          </a:xfrm>
          <a:prstGeom prst="rect">
            <a:avLst/>
          </a:prstGeom>
        </p:spPr>
        <p:txBody>
          <a:bodyPr wrap="square">
            <a:spAutoFit/>
          </a:bodyPr>
          <a:lstStyle/>
          <a:p>
            <a:pPr>
              <a:lnSpc>
                <a:spcPct val="115000"/>
              </a:lnSpc>
              <a:spcAft>
                <a:spcPts val="1000"/>
              </a:spcAft>
            </a:pPr>
            <a:r>
              <a:rPr lang="ar-SA" sz="2800" dirty="0">
                <a:latin typeface="Calibri" panose="020F0502020204030204" pitchFamily="34" charset="0"/>
                <a:ea typeface="Times New Roman" panose="02020603050405020304" pitchFamily="18" charset="0"/>
              </a:rPr>
              <a:t>وظاهرة احتراق الناشئ في الرياضة تعني أيضا فقدان الرياضة لناشئي أو نجم متألق انسحب من الرياضة بالرغم من امتلاك لمقومات النجاح والتفوق البدني </a:t>
            </a:r>
            <a:r>
              <a:rPr lang="ar-SA" sz="2800" dirty="0" err="1">
                <a:latin typeface="Calibri" panose="020F0502020204030204" pitchFamily="34" charset="0"/>
                <a:ea typeface="Times New Roman" panose="02020603050405020304" pitchFamily="18" charset="0"/>
              </a:rPr>
              <a:t>والمهاري</a:t>
            </a:r>
            <a:r>
              <a:rPr lang="ar-SA" sz="2800" dirty="0">
                <a:latin typeface="Calibri" panose="020F0502020204030204" pitchFamily="34" charset="0"/>
                <a:ea typeface="Times New Roman" panose="02020603050405020304" pitchFamily="18" charset="0"/>
              </a:rPr>
              <a:t>، ولكنة افتقد الي الحماس ودافع المنافسة والرغبة في مواصلة التدريب والنجاح </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457200">
              <a:lnSpc>
                <a:spcPct val="115000"/>
              </a:lnSpc>
            </a:pPr>
            <a:r>
              <a:rPr lang="ar-SA" sz="2800" dirty="0">
                <a:solidFill>
                  <a:schemeClr val="bg2">
                    <a:lumMod val="40000"/>
                    <a:lumOff val="60000"/>
                  </a:schemeClr>
                </a:solidFill>
                <a:latin typeface="Calibri" panose="020F0502020204030204" pitchFamily="34" charset="0"/>
                <a:ea typeface="Times New Roman" panose="02020603050405020304" pitchFamily="18" charset="0"/>
              </a:rPr>
              <a:t>مثال </a:t>
            </a:r>
            <a:r>
              <a:rPr lang="ar-SA" sz="2800" dirty="0" smtClean="0">
                <a:solidFill>
                  <a:schemeClr val="bg2">
                    <a:lumMod val="40000"/>
                    <a:lumOff val="60000"/>
                  </a:schemeClr>
                </a:solidFill>
                <a:latin typeface="Calibri" panose="020F0502020204030204" pitchFamily="34" charset="0"/>
                <a:ea typeface="Times New Roman" panose="02020603050405020304" pitchFamily="18" charset="0"/>
              </a:rPr>
              <a:t>:</a:t>
            </a:r>
            <a:r>
              <a:rPr lang="ar-SA" sz="2800" dirty="0">
                <a:latin typeface="Calibri" panose="020F0502020204030204" pitchFamily="34" charset="0"/>
                <a:ea typeface="Times New Roman" panose="02020603050405020304" pitchFamily="18" charset="0"/>
              </a:rPr>
              <a:t> </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457200">
              <a:lnSpc>
                <a:spcPct val="115000"/>
              </a:lnSpc>
            </a:pPr>
            <a:r>
              <a:rPr lang="ar-SA" sz="2800" dirty="0">
                <a:latin typeface="Calibri" panose="020F0502020204030204" pitchFamily="34" charset="0"/>
                <a:ea typeface="Times New Roman" panose="02020603050405020304" pitchFamily="18" charset="0"/>
              </a:rPr>
              <a:t> كانت اللاعبة الأمريكية  ' لوري </a:t>
            </a:r>
            <a:r>
              <a:rPr lang="ar-SA" sz="2800" dirty="0" err="1">
                <a:latin typeface="Calibri" panose="020F0502020204030204" pitchFamily="34" charset="0"/>
                <a:ea typeface="Times New Roman" panose="02020603050405020304" pitchFamily="18" charset="0"/>
              </a:rPr>
              <a:t>كاستن</a:t>
            </a:r>
            <a:r>
              <a:rPr lang="ar-SA" sz="2800" dirty="0">
                <a:latin typeface="Calibri" panose="020F0502020204030204" pitchFamily="34" charset="0"/>
                <a:ea typeface="Times New Roman" panose="02020603050405020304" pitchFamily="18" charset="0"/>
              </a:rPr>
              <a:t> ' التي تبلغ من العمر ١٢ سنة المصنفة الثانية في بطولة أمريكا للتنس ،  وعندما بلغت من العمر ١٥ سنة انسحبت من ميدان المنافسة </a:t>
            </a:r>
            <a:r>
              <a:rPr lang="ar-SA" sz="2800" dirty="0" err="1">
                <a:latin typeface="Calibri" panose="020F0502020204030204" pitchFamily="34" charset="0"/>
                <a:ea typeface="Times New Roman" panose="02020603050405020304" pitchFamily="18" charset="0"/>
              </a:rPr>
              <a:t>لهذة</a:t>
            </a:r>
            <a:r>
              <a:rPr lang="ar-SA" sz="2800" dirty="0">
                <a:latin typeface="Calibri" panose="020F0502020204030204" pitchFamily="34" charset="0"/>
                <a:ea typeface="Times New Roman" panose="02020603050405020304" pitchFamily="18" charset="0"/>
              </a:rPr>
              <a:t> الرياضة التي كانت محببة إليها .</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457200">
              <a:lnSpc>
                <a:spcPct val="115000"/>
              </a:lnSpc>
            </a:pPr>
            <a:r>
              <a:rPr lang="ar-SA" sz="2800" dirty="0">
                <a:latin typeface="Calibri" panose="020F0502020204030204" pitchFamily="34" charset="0"/>
                <a:ea typeface="Times New Roman" panose="02020603050405020304" pitchFamily="18" charset="0"/>
              </a:rPr>
              <a:t>  وبسؤال هذه البطلة الواعدة في هذا العمر عن اسباب انسحابها من استكمال رحلة التدريب يرجع إلى الأسباب التالية :</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ar-SA" sz="2800" dirty="0">
                <a:latin typeface="Calibri" panose="020F0502020204030204" pitchFamily="34" charset="0"/>
                <a:ea typeface="Times New Roman" panose="02020603050405020304" pitchFamily="18" charset="0"/>
              </a:rPr>
              <a:t>إن ضغوط حمل التدريب اكثر من قدراتها البدنية ولم تستطع التكيف معها.</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565459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639" y="1322506"/>
            <a:ext cx="10617957" cy="4890441"/>
          </a:xfrm>
          <a:prstGeom prst="rect">
            <a:avLst/>
          </a:prstGeom>
        </p:spPr>
        <p:txBody>
          <a:bodyPr wrap="square">
            <a:spAutoFit/>
          </a:bodyPr>
          <a:lstStyle/>
          <a:p>
            <a:pPr marL="342900" lvl="0" indent="-342900">
              <a:lnSpc>
                <a:spcPct val="150000"/>
              </a:lnSpc>
              <a:spcAft>
                <a:spcPts val="800"/>
              </a:spcAft>
              <a:buFont typeface="Symbol" panose="05050102010706020507" pitchFamily="18" charset="2"/>
              <a:buChar char=""/>
            </a:pPr>
            <a:r>
              <a:rPr lang="ar-SA" sz="2400" dirty="0">
                <a:latin typeface="Calibri" panose="020F0502020204030204" pitchFamily="34" charset="0"/>
                <a:ea typeface="Times New Roman" panose="02020603050405020304" pitchFamily="18" charset="0"/>
              </a:rPr>
              <a:t>أن الضغوط النفسية من قبل الأسرة والمدرب والمجتمع  حول أهمية الفوز وقيمة المكافأة ... الخ ، أصبحت مصدرا التوتر والقلق الكبيرين.</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ar-SA" sz="2400" dirty="0">
                <a:latin typeface="Calibri" panose="020F0502020204030204" pitchFamily="34" charset="0"/>
                <a:ea typeface="Times New Roman" panose="02020603050405020304" pitchFamily="18" charset="0"/>
              </a:rPr>
              <a:t>أدركت ان الفوز الكبير المنتظر </a:t>
            </a:r>
            <a:r>
              <a:rPr lang="ar-SA" sz="2400" dirty="0" err="1">
                <a:latin typeface="Calibri" panose="020F0502020204030204" pitchFamily="34" charset="0"/>
                <a:ea typeface="Times New Roman" panose="02020603050405020304" pitchFamily="18" charset="0"/>
              </a:rPr>
              <a:t>لايستحق</a:t>
            </a:r>
            <a:r>
              <a:rPr lang="ar-SA" sz="2400" dirty="0">
                <a:latin typeface="Calibri" panose="020F0502020204030204" pitchFamily="34" charset="0"/>
                <a:ea typeface="Times New Roman" panose="02020603050405020304" pitchFamily="18" charset="0"/>
              </a:rPr>
              <a:t> تحمل الجهد البدني والعناء النفسي، لذلك فضلت الانسحاب من الرياضة للتخلص من مصادر التوتر والقلق.</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marL="228600">
              <a:lnSpc>
                <a:spcPct val="150000"/>
              </a:lnSpc>
              <a:spcAft>
                <a:spcPts val="1000"/>
              </a:spcAft>
            </a:pPr>
            <a:r>
              <a:rPr lang="ar-SA" sz="400" dirty="0">
                <a:latin typeface="Calibri" panose="020F0502020204030204" pitchFamily="34" charset="0"/>
                <a:ea typeface="Times New Roman" panose="02020603050405020304" pitchFamily="18" charset="0"/>
              </a:rPr>
              <a:t>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marL="228600">
              <a:lnSpc>
                <a:spcPct val="150000"/>
              </a:lnSpc>
              <a:spcAft>
                <a:spcPts val="1000"/>
              </a:spcAft>
            </a:pPr>
            <a:r>
              <a:rPr lang="ar-SA" sz="2400" dirty="0">
                <a:latin typeface="Calibri" panose="020F0502020204030204" pitchFamily="34" charset="0"/>
                <a:ea typeface="Times New Roman" panose="02020603050405020304" pitchFamily="18" charset="0"/>
              </a:rPr>
              <a:t> إن </a:t>
            </a:r>
            <a:r>
              <a:rPr lang="ar-SA" sz="2400" dirty="0" err="1">
                <a:latin typeface="Calibri" panose="020F0502020204030204" pitchFamily="34" charset="0"/>
                <a:ea typeface="Times New Roman" panose="02020603050405020304" pitchFamily="18" charset="0"/>
              </a:rPr>
              <a:t>هذة</a:t>
            </a:r>
            <a:r>
              <a:rPr lang="ar-SA" sz="2400" dirty="0">
                <a:latin typeface="Calibri" panose="020F0502020204030204" pitchFamily="34" charset="0"/>
                <a:ea typeface="Times New Roman" panose="02020603050405020304" pitchFamily="18" charset="0"/>
              </a:rPr>
              <a:t> القصة للاعتزال المبكر لهذه اللاعبة ، وعدم استكمالها رحلة التدريب وصعود هرم  البطولة  نتيجة عدم مقدرتها على تحمل ضغوط حمل التدريب التي تفوق مقدرتها البيولوجية والنفسية تعبر بوضوح  عن ظاهرة احتراق الرياضي، تلك الظاهرة التي  تتكرر كثيراً، ويتوقع ان تزداد في المستقبل  مع زيادة  ضغوط التدريب الرياضي وزيادة متطلباته من حيث الوقت والجهد والمكافآت ..... الخ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9522722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451" y="1598631"/>
            <a:ext cx="9144000" cy="4447371"/>
          </a:xfrm>
          <a:prstGeom prst="rect">
            <a:avLst/>
          </a:prstGeom>
        </p:spPr>
        <p:txBody>
          <a:bodyPr wrap="square">
            <a:spAutoFit/>
          </a:bodyPr>
          <a:lstStyle/>
          <a:p>
            <a:pPr>
              <a:lnSpc>
                <a:spcPct val="150000"/>
              </a:lnSpc>
              <a:spcAft>
                <a:spcPts val="1000"/>
              </a:spcAft>
            </a:pPr>
            <a:r>
              <a:rPr lang="ar-SA" sz="2800" b="1" dirty="0">
                <a:solidFill>
                  <a:schemeClr val="bg2">
                    <a:lumMod val="40000"/>
                    <a:lumOff val="60000"/>
                  </a:schemeClr>
                </a:solidFill>
                <a:latin typeface="Calibri" panose="020F0502020204030204" pitchFamily="34" charset="0"/>
                <a:ea typeface="Times New Roman" panose="02020603050405020304" pitchFamily="18" charset="0"/>
              </a:rPr>
              <a:t>ضغوط التدريب وتأثيرها في حدوث التدريب الزائد أو احتراق </a:t>
            </a:r>
            <a:endParaRPr lang="en-US" sz="1400" dirty="0" smtClean="0">
              <a:solidFill>
                <a:schemeClr val="bg2">
                  <a:lumMod val="40000"/>
                  <a:lumOff val="60000"/>
                </a:schemeClr>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SA" sz="2400" dirty="0">
                <a:latin typeface="Calibri" panose="020F0502020204030204" pitchFamily="34" charset="0"/>
                <a:ea typeface="Times New Roman" panose="02020603050405020304" pitchFamily="18" charset="0"/>
              </a:rPr>
              <a:t>يرتبط الاحتراق بدرجة كبيرة بضغوط التدريب الزائد وهو يعتبر ناتجا للتدريب الزائد عندما يستمر فترة طويلة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SA" sz="2400" dirty="0">
                <a:latin typeface="Calibri" panose="020F0502020204030204" pitchFamily="34" charset="0"/>
                <a:ea typeface="Times New Roman" panose="02020603050405020304" pitchFamily="18" charset="0"/>
              </a:rPr>
              <a:t>ويوضح الشكل التالي الفرق بين اسباب حدوث التدريب الزائد والاختراق </a:t>
            </a:r>
            <a:endParaRPr lang="en-US" sz="1400" dirty="0" smtClean="0">
              <a:effectLst/>
              <a:latin typeface="Calibri" panose="020F0502020204030204" pitchFamily="34" charset="0"/>
              <a:ea typeface="Times New Roman" panose="02020603050405020304" pitchFamily="18" charset="0"/>
              <a:cs typeface="Arial" panose="020B0604020202020204" pitchFamily="34" charset="0"/>
            </a:endParaRPr>
          </a:p>
          <a:p>
            <a:pPr>
              <a:lnSpc>
                <a:spcPct val="150000"/>
              </a:lnSpc>
              <a:spcAft>
                <a:spcPts val="1000"/>
              </a:spcAft>
            </a:pPr>
            <a:r>
              <a:rPr lang="ar-SA" sz="2400" dirty="0">
                <a:latin typeface="Calibri" panose="020F0502020204030204" pitchFamily="34" charset="0"/>
                <a:ea typeface="Times New Roman" panose="02020603050405020304" pitchFamily="18" charset="0"/>
              </a:rPr>
              <a:t>حيث يتضح أن كلا منهما نتيجة ضغوط التدريب ولكن التدريب الزائد يكون نتيجة زيادة تأثير حمل التدريب </a:t>
            </a:r>
            <a:r>
              <a:rPr lang="en-US" sz="2400" dirty="0">
                <a:latin typeface="Calibri" panose="020F0502020204030204" pitchFamily="34" charset="0"/>
                <a:ea typeface="Times New Roman" panose="02020603050405020304" pitchFamily="18" charset="0"/>
                <a:cs typeface="Arial" panose="020B0604020202020204" pitchFamily="34" charset="0"/>
              </a:rPr>
              <a:t>training load ,</a:t>
            </a:r>
            <a:r>
              <a:rPr lang="ar-SA" sz="2400" dirty="0">
                <a:latin typeface="Calibri" panose="020F0502020204030204" pitchFamily="34" charset="0"/>
                <a:ea typeface="Times New Roman" panose="02020603050405020304" pitchFamily="18" charset="0"/>
              </a:rPr>
              <a:t> بينما الاحتراق يكون نتيجة كيف يفسر الرياضة معني الآثار السلبية الناتجة عن هذا الضغوط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1565256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7834" y="3242511"/>
            <a:ext cx="10708104" cy="4073679"/>
          </a:xfrm>
          <a:prstGeom prst="rect">
            <a:avLst/>
          </a:prstGeom>
        </p:spPr>
        <p:txBody>
          <a:bodyPr wrap="square">
            <a:spAutoFit/>
          </a:bodyPr>
          <a:lstStyle/>
          <a:p>
            <a:pPr>
              <a:lnSpc>
                <a:spcPct val="115000"/>
              </a:lnSpc>
              <a:spcAft>
                <a:spcPts val="1000"/>
              </a:spcAft>
            </a:pPr>
            <a:r>
              <a:rPr lang="ar-SA" dirty="0">
                <a:latin typeface="Calibri" panose="020F0502020204030204" pitchFamily="34" charset="0"/>
                <a:ea typeface="Times New Roman" panose="02020603050405020304" pitchFamily="18" charset="0"/>
              </a:rPr>
              <a:t> </a:t>
            </a:r>
            <a:endParaRPr lang="ar-SA" dirty="0" smtClean="0">
              <a:latin typeface="Calibri" panose="020F0502020204030204" pitchFamily="34" charset="0"/>
              <a:ea typeface="Times New Roman" panose="02020603050405020304" pitchFamily="18" charset="0"/>
            </a:endParaRPr>
          </a:p>
          <a:p>
            <a:pPr>
              <a:lnSpc>
                <a:spcPct val="115000"/>
              </a:lnSpc>
              <a:spcAft>
                <a:spcPts val="1000"/>
              </a:spcAft>
            </a:pPr>
            <a:endParaRPr lang="ar-SA" sz="11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1000"/>
              </a:spcAft>
            </a:pPr>
            <a:endParaRPr lang="ar-SA" sz="1100" dirty="0" smtClean="0">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1000"/>
              </a:spcAft>
            </a:pPr>
            <a:endParaRPr lang="ar-SA" sz="11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1000"/>
              </a:spcAft>
            </a:pPr>
            <a:endParaRPr lang="ar-SA" sz="1100" dirty="0" smtClean="0">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1000"/>
              </a:spcAft>
            </a:pPr>
            <a:endParaRPr lang="en-US" sz="1100" dirty="0" smtClean="0">
              <a:effectLst/>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ar-SA" sz="2400" dirty="0">
                <a:solidFill>
                  <a:srgbClr val="FF0000"/>
                </a:solidFill>
                <a:latin typeface="Calibri" panose="020F0502020204030204" pitchFamily="34" charset="0"/>
                <a:ea typeface="Times New Roman" panose="02020603050405020304" pitchFamily="18" charset="0"/>
              </a:rPr>
              <a:t>شكل يوضح اثر ضغوط التدريب على كل من التدريب الزائد والاحتراق </a:t>
            </a:r>
            <a:r>
              <a:rPr lang="ar-SA" sz="2400" dirty="0" smtClean="0">
                <a:solidFill>
                  <a:srgbClr val="FF0000"/>
                </a:solidFill>
                <a:latin typeface="Calibri" panose="020F0502020204030204" pitchFamily="34" charset="0"/>
                <a:ea typeface="Times New Roman" panose="02020603050405020304" pitchFamily="18" charset="0"/>
              </a:rPr>
              <a:t>الناشئ</a:t>
            </a:r>
          </a:p>
          <a:p>
            <a:pPr>
              <a:lnSpc>
                <a:spcPct val="115000"/>
              </a:lnSpc>
              <a:spcAft>
                <a:spcPts val="1000"/>
              </a:spcAft>
            </a:pPr>
            <a:r>
              <a:rPr lang="ar-SA" sz="2800" dirty="0"/>
              <a:t>وتجدر الإشارة إلي أن الاحتراق يمثل مرحلة من سوء تكيف الناشئ مع ضغوط التدريب يسبقها شعور بالجهاد الانفعالي الزائد الناتج عن ضغوط التدريب وتنتهي بالانسحاب من الرياضة </a:t>
            </a:r>
            <a:endParaRPr lang="en-US" sz="2800" dirty="0"/>
          </a:p>
          <a:p>
            <a:pPr>
              <a:lnSpc>
                <a:spcPct val="115000"/>
              </a:lnSpc>
              <a:spcAft>
                <a:spcPts val="1000"/>
              </a:spcAft>
            </a:pP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3" name="صورة 1"/>
          <p:cNvPicPr/>
          <p:nvPr/>
        </p:nvPicPr>
        <p:blipFill>
          <a:blip r:embed="rId3" cstate="print">
            <a:extLst>
              <a:ext uri="{28A0092B-C50C-407E-A947-70E740481C1C}">
                <a14:useLocalDpi xmlns:a14="http://schemas.microsoft.com/office/drawing/2010/main" val="0"/>
              </a:ext>
            </a:extLst>
          </a:blip>
          <a:stretch>
            <a:fillRect/>
          </a:stretch>
        </p:blipFill>
        <p:spPr>
          <a:xfrm>
            <a:off x="493297" y="226087"/>
            <a:ext cx="11117178" cy="5053263"/>
          </a:xfrm>
          <a:prstGeom prst="rect">
            <a:avLst/>
          </a:prstGeom>
        </p:spPr>
      </p:pic>
    </p:spTree>
    <p:extLst>
      <p:ext uri="{BB962C8B-B14F-4D97-AF65-F5344CB8AC3E}">
        <p14:creationId xmlns:p14="http://schemas.microsoft.com/office/powerpoint/2010/main" val="277229316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4" name="camera.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88957" y="124346"/>
            <a:ext cx="2370591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ar-EG" sz="40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مراحل ضغوط التدريب المؤدية إلي احتراق الناشئ</a:t>
            </a:r>
            <a:endParaRPr kumimoji="0" lang="en-US" altLang="ar-EG"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EG"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2049" name="صورة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590" y="956578"/>
            <a:ext cx="10659978" cy="59014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419726" y="347485"/>
            <a:ext cx="2464438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ar-EG"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r>
            <a:br>
              <a:rPr kumimoji="0" lang="en-US" altLang="ar-EG"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endParaRPr kumimoji="0" lang="en-US" altLang="ar-EG"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077486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4" name="camera.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TotalTime>
  <Words>686</Words>
  <Application>Microsoft Office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Symbol</vt:lpstr>
      <vt:lpstr>Times New Roman</vt:lpstr>
      <vt:lpstr>Wingdings 2</vt:lpstr>
      <vt:lpstr>Wingdings 3</vt:lpstr>
      <vt:lpstr>Ion</vt:lpstr>
      <vt:lpstr>جامعة بنها  كلية التربية الرياضية  قسم التدريب الرياضي وعلوم الحركة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بنها  كلية التربية الرياضية  قسم التدريب الرياضي وعلوم الحركة</dc:title>
  <dc:creator>sandy</dc:creator>
  <cp:lastModifiedBy>sandy</cp:lastModifiedBy>
  <cp:revision>8</cp:revision>
  <dcterms:created xsi:type="dcterms:W3CDTF">2020-03-28T01:25:20Z</dcterms:created>
  <dcterms:modified xsi:type="dcterms:W3CDTF">2020-03-28T05:22:26Z</dcterms:modified>
</cp:coreProperties>
</file>