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2" r:id="rId21"/>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XgsEod2GTHQjiECLwjJYg==" hashData="1k8dNHaiQRtQeVbycqIxKCaMv3essY4S6ySH9hLvwYNBya9iopyjgl1SUV33kkybGsaVrc4ZEkUP3WtqJXw99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a:xfrm>
            <a:off x="2692397" y="5037663"/>
            <a:ext cx="5214635" cy="279400"/>
          </a:xfrm>
        </p:spPr>
        <p:txBody>
          <a:bodyPr/>
          <a:lstStyle/>
          <a:p>
            <a:endParaRPr lang="ar-EG"/>
          </a:p>
        </p:txBody>
      </p:sp>
      <p:sp>
        <p:nvSpPr>
          <p:cNvPr id="6" name="Slide Number Placeholder 5"/>
          <p:cNvSpPr>
            <a:spLocks noGrp="1"/>
          </p:cNvSpPr>
          <p:nvPr>
            <p:ph type="sldNum" sz="quarter" idx="12"/>
          </p:nvPr>
        </p:nvSpPr>
        <p:spPr>
          <a:xfrm>
            <a:off x="8956900" y="5037663"/>
            <a:ext cx="551167" cy="279400"/>
          </a:xfrm>
        </p:spPr>
        <p:txBody>
          <a:bodyPr/>
          <a:lstStyle/>
          <a:p>
            <a:fld id="{12FE3BCD-E949-458F-B375-39759DD867CF}" type="slidenum">
              <a:rPr lang="ar-EG" smtClean="0"/>
              <a:t>‹#›</a:t>
            </a:fld>
            <a:endParaRPr lang="ar-EG"/>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25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743ED-EB8B-4B18-9D7F-0A7773F6552E}" type="datetimeFigureOut">
              <a:rPr lang="ar-EG" smtClean="0"/>
              <a:t>04/08/1441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2FE3BCD-E949-458F-B375-39759DD867CF}" type="slidenum">
              <a:rPr lang="ar-EG" smtClean="0"/>
              <a:t>‹#›</a:t>
            </a:fld>
            <a:endParaRPr lang="ar-EG"/>
          </a:p>
        </p:txBody>
      </p:sp>
    </p:spTree>
    <p:extLst>
      <p:ext uri="{BB962C8B-B14F-4D97-AF65-F5344CB8AC3E}">
        <p14:creationId xmlns:p14="http://schemas.microsoft.com/office/powerpoint/2010/main" val="254004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22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58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spTree>
    <p:extLst>
      <p:ext uri="{BB962C8B-B14F-4D97-AF65-F5344CB8AC3E}">
        <p14:creationId xmlns:p14="http://schemas.microsoft.com/office/powerpoint/2010/main" val="424534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66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87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797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57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spTree>
    <p:extLst>
      <p:ext uri="{BB962C8B-B14F-4D97-AF65-F5344CB8AC3E}">
        <p14:creationId xmlns:p14="http://schemas.microsoft.com/office/powerpoint/2010/main" val="175851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743ED-EB8B-4B18-9D7F-0A7773F6552E}"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FE3BCD-E949-458F-B375-39759DD867CF}" type="slidenum">
              <a:rPr lang="ar-EG" smtClean="0"/>
              <a:t>‹#›</a:t>
            </a:fld>
            <a:endParaRPr lang="ar-EG"/>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37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743ED-EB8B-4B18-9D7F-0A7773F6552E}" type="datetimeFigureOut">
              <a:rPr lang="ar-EG" smtClean="0"/>
              <a:t>04/08/1441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2FE3BCD-E949-458F-B375-39759DD867CF}" type="slidenum">
              <a:rPr lang="ar-EG" smtClean="0"/>
              <a:t>‹#›</a:t>
            </a:fld>
            <a:endParaRPr lang="ar-EG"/>
          </a:p>
        </p:txBody>
      </p:sp>
    </p:spTree>
    <p:extLst>
      <p:ext uri="{BB962C8B-B14F-4D97-AF65-F5344CB8AC3E}">
        <p14:creationId xmlns:p14="http://schemas.microsoft.com/office/powerpoint/2010/main" val="212555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0743ED-EB8B-4B18-9D7F-0A7773F6552E}" type="datetimeFigureOut">
              <a:rPr lang="ar-EG" smtClean="0"/>
              <a:t>04/08/1441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12FE3BCD-E949-458F-B375-39759DD867CF}" type="slidenum">
              <a:rPr lang="ar-EG" smtClean="0"/>
              <a:t>‹#›</a:t>
            </a:fld>
            <a:endParaRPr lang="ar-EG"/>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41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0743ED-EB8B-4B18-9D7F-0A7773F6552E}" type="datetimeFigureOut">
              <a:rPr lang="ar-EG" smtClean="0"/>
              <a:t>04/08/1441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12FE3BCD-E949-458F-B375-39759DD867CF}" type="slidenum">
              <a:rPr lang="ar-EG" smtClean="0"/>
              <a:t>‹#›</a:t>
            </a:fld>
            <a:endParaRPr lang="ar-EG"/>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27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743ED-EB8B-4B18-9D7F-0A7773F6552E}" type="datetimeFigureOut">
              <a:rPr lang="ar-EG" smtClean="0"/>
              <a:t>04/08/1441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12FE3BCD-E949-458F-B375-39759DD867CF}" type="slidenum">
              <a:rPr lang="ar-EG" smtClean="0"/>
              <a:t>‹#›</a:t>
            </a:fld>
            <a:endParaRPr lang="ar-EG"/>
          </a:p>
        </p:txBody>
      </p:sp>
    </p:spTree>
    <p:extLst>
      <p:ext uri="{BB962C8B-B14F-4D97-AF65-F5344CB8AC3E}">
        <p14:creationId xmlns:p14="http://schemas.microsoft.com/office/powerpoint/2010/main" val="239386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743ED-EB8B-4B18-9D7F-0A7773F6552E}" type="datetimeFigureOut">
              <a:rPr lang="ar-EG" smtClean="0"/>
              <a:t>04/08/1441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2FE3BCD-E949-458F-B375-39759DD867CF}" type="slidenum">
              <a:rPr lang="ar-EG" smtClean="0"/>
              <a:t>‹#›</a:t>
            </a:fld>
            <a:endParaRPr lang="ar-EG"/>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99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743ED-EB8B-4B18-9D7F-0A7773F6552E}" type="datetimeFigureOut">
              <a:rPr lang="ar-EG" smtClean="0"/>
              <a:t>04/08/1441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2FE3BCD-E949-458F-B375-39759DD867CF}" type="slidenum">
              <a:rPr lang="ar-EG" smtClean="0"/>
              <a:t>‹#›</a:t>
            </a:fld>
            <a:endParaRPr lang="ar-EG"/>
          </a:p>
        </p:txBody>
      </p:sp>
    </p:spTree>
    <p:extLst>
      <p:ext uri="{BB962C8B-B14F-4D97-AF65-F5344CB8AC3E}">
        <p14:creationId xmlns:p14="http://schemas.microsoft.com/office/powerpoint/2010/main" val="38441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0743ED-EB8B-4B18-9D7F-0A7773F6552E}" type="datetimeFigureOut">
              <a:rPr lang="ar-EG" smtClean="0"/>
              <a:t>04/08/1441</a:t>
            </a:fld>
            <a:endParaRPr lang="ar-E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E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FE3BCD-E949-458F-B375-39759DD867CF}" type="slidenum">
              <a:rPr lang="ar-EG" smtClean="0"/>
              <a:t>‹#›</a:t>
            </a:fld>
            <a:endParaRPr lang="ar-EG"/>
          </a:p>
        </p:txBody>
      </p:sp>
    </p:spTree>
    <p:extLst>
      <p:ext uri="{BB962C8B-B14F-4D97-AF65-F5344CB8AC3E}">
        <p14:creationId xmlns:p14="http://schemas.microsoft.com/office/powerpoint/2010/main" val="1589976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6831" y="78048"/>
            <a:ext cx="4205287" cy="1235865"/>
          </a:xfrm>
        </p:spPr>
        <p:txBody>
          <a:bodyPr>
            <a:noAutofit/>
          </a:bodyPr>
          <a:lstStyle/>
          <a:p>
            <a:pPr algn="ctr"/>
            <a:r>
              <a:rPr lang="ar-EG" sz="2400" dirty="0">
                <a:solidFill>
                  <a:srgbClr val="FF0000"/>
                </a:solidFill>
              </a:rPr>
              <a:t>جامعة بنها </a:t>
            </a:r>
            <a:br>
              <a:rPr lang="ar-EG" sz="2400" dirty="0">
                <a:solidFill>
                  <a:srgbClr val="FF0000"/>
                </a:solidFill>
              </a:rPr>
            </a:br>
            <a:r>
              <a:rPr lang="ar-EG" sz="2400" dirty="0">
                <a:solidFill>
                  <a:srgbClr val="FF0000"/>
                </a:solidFill>
              </a:rPr>
              <a:t>كلية التربية الرياضية </a:t>
            </a:r>
            <a:br>
              <a:rPr lang="ar-EG" sz="2400" dirty="0">
                <a:solidFill>
                  <a:srgbClr val="FF0000"/>
                </a:solidFill>
              </a:rPr>
            </a:br>
            <a:r>
              <a:rPr lang="ar-EG" sz="2400" dirty="0">
                <a:solidFill>
                  <a:srgbClr val="FF0000"/>
                </a:solidFill>
              </a:rPr>
              <a:t>قسم التدريب الرياضي وعلوم الحركة </a:t>
            </a:r>
          </a:p>
        </p:txBody>
      </p:sp>
      <p:sp>
        <p:nvSpPr>
          <p:cNvPr id="3" name="Subtitle 2"/>
          <p:cNvSpPr>
            <a:spLocks noGrp="1"/>
          </p:cNvSpPr>
          <p:nvPr>
            <p:ph type="subTitle" idx="1"/>
          </p:nvPr>
        </p:nvSpPr>
        <p:spPr>
          <a:xfrm>
            <a:off x="3414375" y="5466041"/>
            <a:ext cx="5410200" cy="1524000"/>
          </a:xfrm>
        </p:spPr>
        <p:txBody>
          <a:bodyPr>
            <a:noAutofit/>
          </a:bodyPr>
          <a:lstStyle/>
          <a:p>
            <a:pPr algn="ctr"/>
            <a:r>
              <a:rPr lang="ar-EG" sz="4000" b="1" dirty="0">
                <a:solidFill>
                  <a:srgbClr val="002060"/>
                </a:solidFill>
              </a:rPr>
              <a:t>إعداد </a:t>
            </a:r>
            <a:endParaRPr lang="ar-EG" b="1" dirty="0" smtClean="0">
              <a:solidFill>
                <a:srgbClr val="002060"/>
              </a:solidFill>
            </a:endParaRPr>
          </a:p>
          <a:p>
            <a:pPr algn="ctr"/>
            <a:r>
              <a:rPr lang="ar-EG" sz="2800" b="1" cap="all" dirty="0" smtClean="0">
                <a:ln w="6350">
                  <a:noFill/>
                </a:ln>
                <a:solidFill>
                  <a:srgbClr val="FF0000"/>
                </a:solidFill>
                <a:effectLst>
                  <a:outerShdw blurRad="127000" dist="200000" dir="2700000" algn="tl" rotWithShape="0">
                    <a:srgbClr val="000000">
                      <a:alpha val="30000"/>
                    </a:srgbClr>
                  </a:outerShdw>
                </a:effectLst>
                <a:latin typeface="+mj-lt"/>
                <a:ea typeface="+mj-ea"/>
                <a:cs typeface="+mj-cs"/>
              </a:rPr>
              <a:t>قسم التدريب الرياضي وعلوم الحركة </a:t>
            </a:r>
            <a:endParaRPr lang="ar-EG" sz="2800" b="1" cap="all" dirty="0">
              <a:ln w="6350">
                <a:noFill/>
              </a:ln>
              <a:solidFill>
                <a:srgbClr val="FF0000"/>
              </a:solidFill>
              <a:effectLst>
                <a:outerShdw blurRad="127000" dist="200000" dir="2700000" algn="tl" rotWithShape="0">
                  <a:srgbClr val="000000">
                    <a:alpha val="30000"/>
                  </a:srgbClr>
                </a:outerShdw>
              </a:effectLst>
              <a:latin typeface="+mj-lt"/>
              <a:ea typeface="+mj-ea"/>
              <a:cs typeface="+mj-cs"/>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500001" y="381000"/>
            <a:ext cx="1704975" cy="1371600"/>
          </a:xfrm>
          <a:prstGeom prst="rect">
            <a:avLst/>
          </a:prstGeom>
          <a:noFill/>
        </p:spPr>
      </p:pic>
      <p:pic>
        <p:nvPicPr>
          <p:cNvPr id="5" name="Picture 4" descr="Description: 2bf792ab9186f339544f2e5dc1b59f30_Generic"/>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
            <a:ext cx="1676400" cy="1371600"/>
          </a:xfrm>
          <a:prstGeom prst="rect">
            <a:avLst/>
          </a:prstGeom>
          <a:noFill/>
        </p:spPr>
      </p:pic>
      <p:sp>
        <p:nvSpPr>
          <p:cNvPr id="6" name="Subtitle 2"/>
          <p:cNvSpPr txBox="1">
            <a:spLocks/>
          </p:cNvSpPr>
          <p:nvPr/>
        </p:nvSpPr>
        <p:spPr>
          <a:xfrm>
            <a:off x="4016831" y="2112166"/>
            <a:ext cx="40386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ar-EG" sz="4200" b="1" dirty="0">
              <a:solidFill>
                <a:srgbClr val="7030A0"/>
              </a:solidFill>
            </a:endParaRPr>
          </a:p>
        </p:txBody>
      </p:sp>
      <p:sp>
        <p:nvSpPr>
          <p:cNvPr id="7" name="Subtitle 2"/>
          <p:cNvSpPr txBox="1">
            <a:spLocks/>
          </p:cNvSpPr>
          <p:nvPr/>
        </p:nvSpPr>
        <p:spPr>
          <a:xfrm>
            <a:off x="3505200" y="3505200"/>
            <a:ext cx="5410200" cy="1600200"/>
          </a:xfrm>
          <a:prstGeom prst="rect">
            <a:avLst/>
          </a:prstGeom>
        </p:spPr>
        <p:txBody>
          <a:bodyPr vert="horz">
            <a:noAutofit/>
          </a:bodyPr>
          <a:lstStyle>
            <a:lvl1pPr marL="0" indent="0" algn="ctr" rtl="1"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1"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1"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1"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1"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1"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1"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1"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endParaRPr lang="ar-EG" b="1" dirty="0">
              <a:solidFill>
                <a:srgbClr val="00B0F0"/>
              </a:solidFill>
            </a:endParaRPr>
          </a:p>
        </p:txBody>
      </p:sp>
      <p:sp>
        <p:nvSpPr>
          <p:cNvPr id="8" name="Rectangle 7"/>
          <p:cNvSpPr/>
          <p:nvPr/>
        </p:nvSpPr>
        <p:spPr>
          <a:xfrm>
            <a:off x="2820946" y="2382559"/>
            <a:ext cx="6430370" cy="2616101"/>
          </a:xfrm>
          <a:prstGeom prst="rect">
            <a:avLst/>
          </a:prstGeom>
        </p:spPr>
        <p:txBody>
          <a:bodyPr wrap="square">
            <a:spAutoFit/>
          </a:bodyPr>
          <a:lstStyle/>
          <a:p>
            <a:pPr algn="ctr">
              <a:lnSpc>
                <a:spcPct val="150000"/>
              </a:lnSpc>
            </a:pPr>
            <a:r>
              <a:rPr lang="ar-EG" sz="4400" dirty="0">
                <a:solidFill>
                  <a:srgbClr val="00B0F0"/>
                </a:solidFill>
              </a:rPr>
              <a:t>مادة</a:t>
            </a:r>
            <a:r>
              <a:rPr lang="ar-EG" sz="2800" dirty="0">
                <a:solidFill>
                  <a:srgbClr val="00B0F0"/>
                </a:solidFill>
              </a:rPr>
              <a:t> </a:t>
            </a:r>
            <a:r>
              <a:rPr lang="ar-EG" sz="2800" dirty="0" smtClean="0">
                <a:solidFill>
                  <a:srgbClr val="00B0F0"/>
                </a:solidFill>
              </a:rPr>
              <a:t>/ </a:t>
            </a:r>
            <a:r>
              <a:rPr lang="ar-EG" sz="2800" b="1" dirty="0" smtClean="0">
                <a:solidFill>
                  <a:srgbClr val="FF0000"/>
                </a:solidFill>
              </a:rPr>
              <a:t>مبادئ وأسس تدريب الناشئين</a:t>
            </a:r>
          </a:p>
          <a:p>
            <a:pPr algn="ctr">
              <a:lnSpc>
                <a:spcPct val="150000"/>
              </a:lnSpc>
            </a:pPr>
            <a:endParaRPr lang="ar-EG" sz="2800" b="1" dirty="0">
              <a:solidFill>
                <a:srgbClr val="FF0000"/>
              </a:solidFill>
            </a:endParaRPr>
          </a:p>
          <a:p>
            <a:r>
              <a:rPr lang="ar-EG" sz="2800" b="1" dirty="0">
                <a:solidFill>
                  <a:srgbClr val="00B0F0"/>
                </a:solidFill>
              </a:rPr>
              <a:t>محاضرة / </a:t>
            </a:r>
            <a:r>
              <a:rPr lang="ar-SA" sz="2800" b="1" dirty="0"/>
              <a:t>انتقاء الناشئين  </a:t>
            </a:r>
            <a:r>
              <a:rPr lang="ar-SA" sz="2800" b="1" dirty="0" err="1"/>
              <a:t>فى</a:t>
            </a:r>
            <a:r>
              <a:rPr lang="ar-SA" sz="2800" b="1" dirty="0"/>
              <a:t> المجال </a:t>
            </a:r>
            <a:r>
              <a:rPr lang="ar-SA" sz="2800" b="1" dirty="0" err="1"/>
              <a:t>الرياضى</a:t>
            </a:r>
            <a:endParaRPr lang="en-US" sz="2800" b="1" dirty="0"/>
          </a:p>
          <a:p>
            <a:pPr algn="ctr"/>
            <a:r>
              <a:rPr lang="ar-SA" sz="2800" b="1" dirty="0" smtClean="0">
                <a:solidFill>
                  <a:srgbClr val="FF0000"/>
                </a:solidFill>
              </a:rPr>
              <a:t>شعبة تدريب</a:t>
            </a:r>
            <a:endParaRPr lang="ar-EG" sz="2800" b="1" dirty="0">
              <a:solidFill>
                <a:srgbClr val="FF0000"/>
              </a:solidFill>
            </a:endParaRPr>
          </a:p>
        </p:txBody>
      </p:sp>
    </p:spTree>
    <p:extLst>
      <p:ext uri="{BB962C8B-B14F-4D97-AF65-F5344CB8AC3E}">
        <p14:creationId xmlns:p14="http://schemas.microsoft.com/office/powerpoint/2010/main" val="371282662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4983" y="846522"/>
            <a:ext cx="9344167" cy="5146922"/>
          </a:xfrm>
          <a:prstGeom prst="rect">
            <a:avLst/>
          </a:prstGeom>
        </p:spPr>
        <p:txBody>
          <a:bodyPr wrap="square">
            <a:spAutoFit/>
          </a:bodyPr>
          <a:lstStyle/>
          <a:p>
            <a:pPr marL="342900" marR="190500" lvl="0" indent="-342900" algn="just">
              <a:lnSpc>
                <a:spcPct val="150000"/>
              </a:lnSpc>
              <a:spcAft>
                <a:spcPts val="1000"/>
              </a:spcAft>
              <a:buFont typeface="Arial" panose="020B0604020202020204" pitchFamily="34" charset="0"/>
              <a:buChar char="-"/>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ﺍﺴﺘﻤﺭﺍﺭﻴﺔ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ﺍﻟﻘﻴﺎﺱ</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ﻭﺍﻟﺘﺸﺨﻴﺹ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ﻴﻌﺘﺒﺭ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ﺍﻟﻘﻴﺎﺱ</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ﻭﺍﻟﺘﺸﺨﻴﺹ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ﺍﻟﻤﺴﺘﻤﺭ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ﺍﻟﻤﺒﺎﺩﺉ</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ﺍﻟﻬامة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ﺤﻴﺙ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ﺍﻟﻤﺠﺎل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ﻻ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ﻴﺘﻭﻗﻑ</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ﻋﻨﺩ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ﻤﻌﻴﻥ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ﻭﺇﻨﻤﺎ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ﻫﻭ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ﻤﺴﺘﻤﺭﺓ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ﺍﻟﺩﺭﺍﺴﺔ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ﻭﺍﻟﺘﺸﺨﻴﺹ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ﻟﻠﺨﺼﺎﺌﺹ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ﻴﺘﻁﻠﺒﻬﺎ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ﻨﻭﻉ</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ﺍﻟﻨﺸﺎﻁ</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ﺘﻠﻙ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ﺍﻟﺩﺭﺍﺴﺔ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ﺘﺠﺭﻯ</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ﺒﺎﻨﺘﻅﺎﻡ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ﻤﺨﺘﻠﻑ</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ﻤﺭﺍﺤل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ﺍﻟﺤﻴﺎﺓ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ﻟﻼﻋﺒﻴﻥ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ﺒﻐﺭﺽ</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ﺘﻁﻭﻴﺭ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ﻭﺘﺤﺴﻴﻥ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ﺃﺩﺍﺌﻬﻡ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Arial" panose="020B0604020202020204" pitchFamily="34" charset="0"/>
              <a:buChar char="-"/>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ﻤﻼﺌﻤﺔ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ﻤﻘﺎﻴﻴﺱ</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b="1" dirty="0" smtClean="0">
                <a:effectLst/>
                <a:latin typeface="Calibri" panose="020F0502020204030204" pitchFamily="34" charset="0"/>
                <a:ea typeface="Calibri" panose="020F0502020204030204" pitchFamily="34" charset="0"/>
                <a:cs typeface="Arial" panose="020B0604020202020204" pitchFamily="34" charset="0"/>
              </a:rPr>
              <a:t>:</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ﺍﻟﻤﻘﺎﻴﻴﺱ</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ﻴﻌﺘﻤﺩ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ﻋﻠﻴﻬﺎ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ﺘﻘﺭﻴﺭ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ﺍﻟﺼﻼﺤﻴﺔ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ﺘﺘﺴﻡ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ﺒﺎﻟﻤﺭﻭﻨﺔ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ﺍﻟﻜﺎﻓﻴﺔ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ﻭﺇﻤﻜﺎﻨﻴﺔ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ﺍﻟﺘﻌﺩﻴل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ﺤﻴﺙ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ﺍﻟﻤﺘﻁﻠﺒﺎﺕ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ﺍﻟﻤﻔﺭﻭﻀﺔ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ﺍﻟﻼﻋﺏ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ﺴﻭﺍﺀ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ﺍﺭﺘﻔﺎﻋﻬﺎ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ﺍﻨﺨﻔﺎﻀﻬﺎ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ﺘﻅﻬﺭ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ﻤﺭﺘﺒﻁﺔ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ﻤﺭﺤﻠﻴﺎ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ﺒﺘﻐﻴﻴﺭ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ﻴﺘﻁﻠﺏ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ﻤﻨﻪ</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ﺤﻴﺙ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ﺍﺭﺘﻔﺎﻉ</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ﺍﻨﺨﻔﺎﺽ</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ﺤﻠﺒﺔ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ﺍﻟﻤﻨﺎﻓﺴﺔ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ﺴﻭﺍﺀ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ﺩﺍﺨل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ﺨﺎﺭﺝ</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ﺍﻟﻭﻁﻥ</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454503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40" y="846092"/>
            <a:ext cx="10313158" cy="4965462"/>
          </a:xfrm>
          <a:prstGeom prst="rect">
            <a:avLst/>
          </a:prstGeom>
        </p:spPr>
        <p:txBody>
          <a:bodyPr wrap="square">
            <a:spAutoFit/>
          </a:bodyPr>
          <a:lstStyle/>
          <a:p>
            <a:pPr marL="342900" marR="190500" lvl="0" indent="-342900" algn="just">
              <a:lnSpc>
                <a:spcPct val="150000"/>
              </a:lnSpc>
              <a:spcAft>
                <a:spcPts val="1000"/>
              </a:spcAft>
              <a:buFont typeface="Arial" panose="020B0604020202020204" pitchFamily="34" charset="0"/>
              <a:buChar char="-"/>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ﺍﻟﻘﻴﻤﺔ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ﺍﻟﺘﺭﺒﻭﻴﺔ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ﻟﻼﻨﺘﻘﺎﺀ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ﺇﻥ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ﻨﺘﺎﺌﺞ</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ﺍﻟﻔﺤﻭﺹ</a:t>
            </a:r>
            <a:r>
              <a:rPr lang="ar-SA" sz="2000" dirty="0" smtClean="0">
                <a:effectLst/>
                <a:latin typeface="Calibri" panose="020F0502020204030204" pitchFamily="34" charset="0"/>
                <a:ea typeface="Calibri" panose="020F0502020204030204" pitchFamily="34" charset="0"/>
                <a:cs typeface="Arial" panose="020B0604020202020204" pitchFamily="34" charset="0"/>
              </a:rPr>
              <a:t> ﻻ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ﺍﻻﺴﺘﻔﺎﺩﺓ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ﻤﻨﻬﺎ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ﺍﻟﺭﻴﺎﻀﻴﻴﻥ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ﺍﻷﻓﻀل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ﺍﺴﺘﻌﺩﺍﺩﺍ</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ﻭﻤﻭﻫﺒﺔ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ﻓﺤﺴﺏ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ﻭﺇﻨﻤﺎ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ﺍﺴﺘﺨﺩﺍﻤﻬﺎ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ﻜﺫﻟﻙ</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ﺘﺤﺴﻴﻥ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ﻭﺭﻓﻊ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ﻓﺎﻋﻠﻴﺔ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ﻋﻤﻠﻴﺎﺕ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ﺍﻟﺘﺩﺭﻴﺏ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ﻋﻨﺩ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ﻭﻀﻊ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ﻭﺘﺸﻜﻴل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ﺒﺭﺍﻤﺞ</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ﺍﻹﻋﺩﺍﺩ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ﻭﺘﻘﻨﻴﻥ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ﺍﻷﺤﻤﺎل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ﻭﻜﺫﺍ</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ﺘﺤﺴﻴﻥ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ﻅﺭﻭﻑ</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ﻭﻤﻭﺍﻗﻑ</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ﺍﻟﻤﻨﺎﻓﺴﺎﺕ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ﺍﻟﺦ</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Arial" panose="020B0604020202020204" pitchFamily="34" charset="0"/>
              <a:buChar char="-"/>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ﺍﻟﺒﻌﺩ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ﺍﻹﻨﺴﺎﻨﻲ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ﻟﻼﻨﺘﻘﺎﺀ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ﺇﻥ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ﺍﺴﺘﺨﺩﺍﻡ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ﺍﻷﺴﻠﻭﺏ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ﺍﻟﻌﻠﻤﻲ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ﻋﻤﻠﻴﺎﺕ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ﻭﺍﻟﺤﺼﻭل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ﻨﺘﺎﺌﺞ</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ﺘﺘﺴﻡ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ﺒﺎﻟﺩﻗﺔ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ﻭﺍﻟﻤﻭﻀﻭﻋﻴﺔ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ﺃﻤﺭ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ﻀﺭﻭﺭﻱ</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ﻟﺤﻤﺎﻴﺔ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ﺍﻟﻼﻋﺏ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ﺍﻵﺜﺎﺭ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ﺍﻟﺴﻠﺒﻴﺔ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ﺍﻟﺒﺩﻨﻴﺔ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ﻭﺍﻟﻨﻔﺴﻴﺔ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ﻗﺩ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ﺘﻔﻭﻕ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ﻗﺩﺭﺍﺘﻪ</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ﻭﻁﺎﻗﺎﺘﻪ</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ﺃﺤﻴﺎﻨﺎ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ﻓﻀﻼ</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ﺤﻤﺎﻴﺘﻪ</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ﺍﻟﺸﻌﻭﺭ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ﺒﺎﻹﺤﺒﺎﻁ</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ﻭﺨﻴﺒﺔ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ﺍﻷﻤل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ﺍﻟﻨﺎﺘﺠﺔ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ﺍﻟﻔﺸل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ﺍﻟﻤﺘﻜﺭﺭ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ﻴﺘﻌﺭﺽ</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ﻟﻪ</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ﺍﺨﺘﻴﺎﺭ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ﻨﻭﻉ</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ﺍﻟﻨﺸﺎﻁ</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000" dirty="0" smtClean="0">
                <a:effectLst/>
                <a:latin typeface="Calibri" panose="020F0502020204030204" pitchFamily="34" charset="0"/>
                <a:ea typeface="Calibri" panose="020F0502020204030204" pitchFamily="34" charset="0"/>
                <a:cs typeface="Arial" panose="020B0604020202020204" pitchFamily="34" charset="0"/>
              </a:rPr>
              <a:t> ﻻ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ﻴﺘﻨﺎﺴﺏ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ﺍﺴﺘﻌﺩﺍﺩﺍﺘﻪ</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ﻭﻗﺩﺭﺍﺘﻪ</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Arial" panose="020B0604020202020204" pitchFamily="34" charset="0"/>
              <a:buChar char="-"/>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ﺍﻟﻌﺎﺌﺩ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ﺍﻟﺘﻁﺒﻴﻘﻲ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ﻟﻼﻨﺘﻘﺎﺀ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ﺤﺘﻰ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ﻴﺘﺤﻘﻕ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ﺍﻟﻌﺎﺌﺩ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ﺍﻟﺘﻁﺒﻴﻘﻲ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ﺍﻟﻤﻁﻠﻭﺏ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ﺘﻜﻭﻥ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ﺍﻹﺠﺭﺍﺀﺍﺕ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ﺍﻟﺨﺎﺼﺔ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ﺒﻌﻤﻠﻴﺔ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ﺍﻗﺘﺼﺎﺩﻴﺔ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ﺤﻴﺙ</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ﺍﻟﻭﻗﺕ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ﻭﺍﻟﻤﺎل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ﻴﻨﻔﻕ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ﺍﻷﺠﻬﺯﺓ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ﻭﺍﻷﺩﻭﺍﺕ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ﺤﺘﻰ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ﻴﻤﻜﻨﻨﺎ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ﺒﺫﻟﻙ</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ﺍﺴﺘﻤﺭﺍﺭ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ﺍﻟﻔﺤﻭﺼﺎﺕ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ﻭﺘﻜﺭﺍﺭﻫﺎ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ﺍﻟﺤﻴﻥ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ﻭﺍﻵﺨﺭ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ﻹﻋﻁﺎﺀ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ﺍﻟﺘﻭﺼﻴﺎﺕ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ﺍﻟﻼﺯﻤﺔ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ﺃﺴﺎﺱ</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ﻨﺘﺎﺌﺞ</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ﺘﻠﻙ</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ﺍﻟﻔﺤﻭﺼﺎﺕ</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821992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6" y="566641"/>
            <a:ext cx="10904561" cy="5637441"/>
          </a:xfrm>
          <a:prstGeom prst="rect">
            <a:avLst/>
          </a:prstGeom>
        </p:spPr>
        <p:txBody>
          <a:bodyPr wrap="square">
            <a:spAutoFit/>
          </a:bodyPr>
          <a:lstStyle/>
          <a:p>
            <a:pPr marR="190500" algn="just">
              <a:lnSpc>
                <a:spcPct val="150000"/>
              </a:lnSpc>
              <a:spcAft>
                <a:spcPts val="1000"/>
              </a:spcAft>
            </a:pP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ﺴﻥ</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ﺍﻟﺒﻁﻭﻟﺔ</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ﻭﻋﻤﻠﻴﺔ</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ﺍﻨﺘﻘﺎﺀ</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ﻭﺭﻋﺎﻴﺔ</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ﺍﻟﻤﺘﻔﻭﻗﻴﻥ</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ﻤﻥ</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ﺍﻟﺼﺎﻟﺤﻴﻥ</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1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ﺃﻫﻡ</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ﻋﺎﻤل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ﻴﻭﻀﻊ</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ﺍﻻﻋﺘﺒﺎﺭ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ﻋﻨﺩ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ﻭﺭﻋﺎﻴﺔ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ﺍﻟﺼﺎﻟﺤﻴﻥ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ﻫﻭ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ﺍﻟﺒﻁﻭﻟﺔ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ﻓﻤﻥ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ﻤﻌﺭﻓﺘﻨﺎ</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ﻟﺴﻥ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ﺍﻟﺒﻁﻭﻟﺔ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ﻭﺍﻟﻤﺩﺓ</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ﻴﺴﺘﻐﺭﻗﻬﺎ</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ﺇﻋﺩﺍﺩ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ﻜل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ﻨﺸﺎﻁ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ﻟﻠﻭﺼﻭل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ﺇﻟﻰ</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ﻤﺴﺘﻭﻯ</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ﺍﻟﺒﻁﻭﻟﺔ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ﻴﻤﻜﻨﻨﺎ</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ﺘﺤﺩﻴﺩ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ﺍﻟﺤﺩ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ﺍﻷﺩﻨﻰ</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ﻟﻠﺴﻥ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ﻴﺒﺩﺃ</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ﻋﻨﺩﻩ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ﺍﻟﺘﺩﺭﻴﺏ</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ﻭﻨﻅﺭﺍ</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ﻻﺨﺘﻼﻑ</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ﺍﻟﺒﻁﻭﻟﺔ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ﻤﺠﻤﻭﻋﺔ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ﺍﻷﻨﺸﻁﺔ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ﺇﻟﻰ</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ﺃﺨﺭﻯ</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ﻫﺫﺍ</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ﻴﺫﻜﺭ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ﺍﻟﺴﻴﺩ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ﻋﺒﺩ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ﺍﻟﻤﻘﺼﻭﺩ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ﺘﺨﺘﻠﻑ</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ﻴﺒﺩﺃ</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ﻋﻨﺩﻩ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ﺍﻟﻁﻔل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ﺍﻟﺘﺩﺭﻴﺏ</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ﻨﺸﺎﻁ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ﺭﻴﺎﻀﻲ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ﺇﻟﻲ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ﺁﺨﺭ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ﻭﻴﺴﺘﻜﻤل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ﻗﻭﻟﻪ</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ﺇﺫ</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ﻴﻭﻀﺢ</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ﺍﻟﺤﻘﺎﺌﻕ</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ﺍﻟﺘﺎﻟﻴﺔ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ﺤﻭل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ﻭﺍﻟﺼﻔﺎﺕ</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ﺍﻟﻼﺯﻤﺔ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ﺍﻟﺘﻭﻓﺭ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ﺍﻷﻁﻔﺎل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ﺍﻟﻤﺭﺍﺩ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ﺍﻨﺘﻘﺎﺌﻬﻡ</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ﺍﻟﺫﻴﻥ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ﻴﻜﻭﻨﻭﻥ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ﻤﺴﺘﻭﻯ</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ﻓﻭﻕ</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ﺍﻟﻤﺘﻭﺴﻁ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ﺍﻟﻤﻘﺼﻭﺩ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ﻫﻨﺎ</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ﻫﻭ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ﻤﺴﺘﻭﻯ</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ﺇﺠﺎﺩﺓ</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ﺍﻟﺘﻠﻤﻴﺫ</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ﻋﻨﺩ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ﺍﻻﺸﺘﺭﺍﻙ</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ﺍﻟﻨﺸﺎﻁ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ﺃﻱ</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ﻨﻭﻋﻴﺔ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ﻭﻴﺘﻀﺢ</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ﺫﻟﻙ</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ﻋﻨﺩ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ﺃﺩﺍﺌﻬﻡ</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ﻟﻠﻨﺸﺎﻁ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ﻤﻤﺎﺭﺴﺔ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ﺍﻟﺤﺼﺔ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ﺃﺜﻨﺎﺀ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ﻤﻤﺎﺭﺴﺔ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ﺍﻟﻨﺸﺎﻁ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ﺍﻟﺤﺭ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ﺍﻟﺫﻴﻥ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ﻴﺒﺩﻭﻥ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ﻤﻌﺩل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ﻨﺸﺎﻁ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ﻓﻭﻕ</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ﺍﻟﻤﺘﻭﺴﻁ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ﺴﻭﺍﺀ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ﺃﺜﻨﺎﺀ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ﺍﻟﺤﺼﺔ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ﺃﺜﻨﺎﺀ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ﺍﻟﻨﺸﺎﻁ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ﺍﻟﺤﺭ</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ﺇﺫ</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ﻴﺩل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ﺫﻟﻙ</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ﺍﻫﺘﻤﺎﻤﻬﻡ</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ﻭﺭﻏﺒﺘﻬﻡ</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ﻭﺍﺠﺘﻬﺎﺩﻫﻡ</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ﻤﻤﺎﺭﺴﺔ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ﺍﻟﺘﺩﺭﻴﺏ</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ﺍﻟﻘﺎﺩﺭﻭﻥ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ﺃﺩﺍﺀ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ﺤﻤل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ﺍﻟﺘﺩﺭﻴﺏ</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ﺒﻤﺴﺘﻭﻯ</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ﻓﻭﻕ</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ﺍﻟﻤﺘﻭﺴﻁ</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ﻭﻴﺘﻀﺢ</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ﺫﻟﻙ</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ﺃﺩﺍﺀ</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ﺃﺤﻤﺎل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ﺍﺸﺩ</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ﻭﻟﻔﺘﺭﺓ</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ﺃﻁﻭل</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ﺍﻵﺨﺭﻴﻥ</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386045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4" y="634449"/>
            <a:ext cx="9917373" cy="5647700"/>
          </a:xfrm>
          <a:prstGeom prst="rect">
            <a:avLst/>
          </a:prstGeom>
        </p:spPr>
        <p:txBody>
          <a:bodyPr wrap="square">
            <a:spAutoFit/>
          </a:bodyPr>
          <a:lstStyle/>
          <a:p>
            <a:pPr marR="190500" algn="just">
              <a:lnSpc>
                <a:spcPct val="150000"/>
              </a:lnSpc>
              <a:spcAft>
                <a:spcPts val="1000"/>
              </a:spcAft>
            </a:pP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ﻤﺒﺎﺩﺉ</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ﺇﺭﺸﺎﺩﻴﺔ</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ﺤﻭل</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ﺍﻨﺘﻘﺎﺀ</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b="1" dirty="0" smtClean="0">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ﺍﻷﻭل</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ﻴﻌﺘﻤﺩ</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ﺍﻷﺴﺎﺱ</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ﺘﻨﺒﺅ</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ﻁﻭﻴل</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ﺍﻟﻤﺩﻯ</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ﻷﺩﺍﺌﻬﻡ</a:t>
            </a:r>
            <a:r>
              <a:rPr lang="ar-SA" sz="2800" dirty="0" smtClean="0">
                <a:effectLst/>
                <a:latin typeface="Calibri" panose="020F0502020204030204" pitchFamily="34" charset="0"/>
                <a:ea typeface="Calibri" panose="020F0502020204030204" pitchFamily="34" charset="0"/>
                <a:cs typeface="Arial" panose="020B0604020202020204" pitchFamily="34" charset="0"/>
              </a:rPr>
              <a:t>.</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b="1" dirty="0" smtClean="0">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ﺍﻟﺜﺎﻨﻲ</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ﻭﻫﻭ</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ﻴﻭﻀﺢ</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ﻟﻠﻨﺎﺸﺌﻴﻥ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ﻟﻴﺴﺕ</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ﻏﺎﻴﺔ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ﺒل</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ﻫﻲ</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ﻭﺴﻴﻠﺔ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ﻟﺘﺤﻘﻴﻕ</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ﺍﻟﻐﺎﻴﺔ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ﺍﻟﻜﺒﺭﻯ</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ﻭﺍﻟﻤﺘﻤﺜﻠﺔ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ﺘﻁﻭﻴﺭ</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ﺍﻟﻤﻭﺍﻫﺏ</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ﺍﻟﺭﻴﺎﻀﺔ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ﻟﺫﺍ</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ﻓﺎﻟﻭﺼﻭل</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ﺇﻟﻰ</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ﺍﻟﻤﻭﺍﻫﺏ</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ﻴﺘﻀﻤﻥ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ﻋﺩﺓ</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ﻋﻤﻠﻴﺎﺕ</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ﻤﻨﻬﺎ</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ﺍﻟﻤﻭﺍﻫﺏ</a:t>
            </a:r>
            <a:r>
              <a:rPr lang="ar-SA" sz="2800" dirty="0" smtClean="0">
                <a:effectLst/>
                <a:latin typeface="Calibri" panose="020F0502020204030204" pitchFamily="34" charset="0"/>
                <a:ea typeface="Calibri" panose="020F0502020204030204" pitchFamily="34" charset="0"/>
                <a:cs typeface="Arial" panose="020B0604020202020204" pitchFamily="34" charset="0"/>
              </a:rPr>
              <a:t>.</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b="1" dirty="0" smtClean="0">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ﺍﻟﺜﺎﻟﺙ</a:t>
            </a:r>
            <a:r>
              <a:rPr lang="ar-SA" sz="2800" b="1" dirty="0" smtClean="0">
                <a:effectLst/>
                <a:latin typeface="Calibri" panose="020F0502020204030204" pitchFamily="34" charset="0"/>
                <a:ea typeface="Calibri" panose="020F0502020204030204" pitchFamily="34" charset="0"/>
                <a:cs typeface="Arial" panose="020B0604020202020204" pitchFamily="34" charset="0"/>
              </a:rPr>
              <a:t>:</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ﻭﻫﻭ</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ﻴﻨﺎﺩﻱ</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ﺒﺄﻥ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ﺘﻜﻭﻥ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ﻟﻬﺎ</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ﻗﻭﺍﻋﺩ</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ﻭﻤﻌﺎﻴﻴﺭ</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ﺘﻜﻭﻥ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ﻤﺭﺘﺒﻁﺔ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ﺘﻤﺎﻤﺎ</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ﺒﺎﻟﻭﺭﺍﺜﺔ</a:t>
            </a:r>
            <a:r>
              <a:rPr lang="ar-SA" sz="2800" dirty="0" smtClean="0">
                <a:effectLst/>
                <a:latin typeface="Calibri" panose="020F0502020204030204" pitchFamily="34" charset="0"/>
                <a:ea typeface="Calibri" panose="020F0502020204030204" pitchFamily="34" charset="0"/>
                <a:cs typeface="Arial" panose="020B0604020202020204" pitchFamily="34" charset="0"/>
              </a:rPr>
              <a:t>.</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41823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5553" y="997154"/>
            <a:ext cx="9712656" cy="4442242"/>
          </a:xfrm>
          <a:prstGeom prst="rect">
            <a:avLst/>
          </a:prstGeom>
        </p:spPr>
        <p:txBody>
          <a:bodyPr wrap="square">
            <a:spAutoFit/>
          </a:bodyPr>
          <a:lstStyle/>
          <a:p>
            <a:pPr marR="190500" algn="just">
              <a:lnSpc>
                <a:spcPct val="150000"/>
              </a:lnSpc>
              <a:spcAft>
                <a:spcPts val="1000"/>
              </a:spcAft>
            </a:pP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b="1" dirty="0" smtClean="0">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ﺍﻟﺭﺍﺒﻊ</a:t>
            </a:r>
            <a:r>
              <a:rPr lang="ar-SA" sz="2800" b="1" dirty="0" smtClean="0">
                <a:effectLst/>
                <a:latin typeface="Calibri" panose="020F0502020204030204" pitchFamily="34" charset="0"/>
                <a:ea typeface="Calibri" panose="020F0502020204030204" pitchFamily="34" charset="0"/>
                <a:cs typeface="Arial" panose="020B0604020202020204" pitchFamily="34" charset="0"/>
              </a:rPr>
              <a:t>:</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ﻫﻭ</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ﺍﻟﺫﻱ</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ﻴﺭﺘﺒﻁ</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ﺒﺎﻟﺘﺨﺼﺼﻴﺔ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ﺇﺫ</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ﻴﻀﻊ</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ﺍﻻﻋﺘﺒﺎﺭ</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ﺍﻟﻤﺘﻁﻠﺒﺎﺕ</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ﺍﻟﺘﺨﺼﺼﻴﺔ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ﺍﻟﺭﻴﺎﻀﻴﺔ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ﺍﻟﻤﻁﻠﻭﺒﺔ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ﻟﻬﺎ</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ﺍﻟﻤﺒﺩﺃ</a:t>
            </a:r>
            <a:r>
              <a:rPr lang="ar-SA" sz="2800" b="1" dirty="0" smtClean="0">
                <a:effectLst/>
                <a:latin typeface="Calibri" panose="020F0502020204030204" pitchFamily="34" charset="0"/>
                <a:ea typeface="Calibri" panose="020F0502020204030204" pitchFamily="34" charset="0"/>
                <a:cs typeface="Arial" panose="020B0604020202020204" pitchFamily="34" charset="0"/>
              </a:rPr>
              <a:t> </a:t>
            </a:r>
            <a:r>
              <a:rPr lang="ar-SA" sz="2800" b="1" dirty="0" err="1" smtClean="0">
                <a:effectLst/>
                <a:latin typeface="Calibri" panose="020F0502020204030204" pitchFamily="34" charset="0"/>
                <a:ea typeface="Calibri" panose="020F0502020204030204" pitchFamily="34" charset="0"/>
                <a:cs typeface="Arial" panose="020B0604020202020204" pitchFamily="34" charset="0"/>
              </a:rPr>
              <a:t>ﺍﻟﺨﺎﻤﺱ</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ﻤﺘﻌﺩﺩ</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ﺍﻟﻤﺅﺜﺭﺍﺕ</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ﻟﺫﺍ</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ﺘﻜﻭﻥ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ﻤﺘﻌﺩﺩﺓ</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ﺍﻟﺠﻭﺍﻨﺏ</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ﺃﻴﻀﺎ</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r>
              <a:rPr lang="ar-SA" sz="2800" b="1" dirty="0" err="1" smtClean="0">
                <a:effectLst/>
                <a:ea typeface="Calibri" panose="020F0502020204030204" pitchFamily="34" charset="0"/>
                <a:cs typeface="Arial" panose="020B0604020202020204" pitchFamily="34" charset="0"/>
              </a:rPr>
              <a:t>ﺍﻟﻤﺒﺩﺃ</a:t>
            </a:r>
            <a:r>
              <a:rPr lang="ar-SA" sz="2800" b="1" dirty="0" smtClean="0">
                <a:effectLst/>
                <a:ea typeface="Calibri" panose="020F0502020204030204" pitchFamily="34" charset="0"/>
                <a:cs typeface="Arial" panose="020B0604020202020204" pitchFamily="34" charset="0"/>
              </a:rPr>
              <a:t> </a:t>
            </a:r>
            <a:r>
              <a:rPr lang="ar-SA" sz="2800" b="1" dirty="0" err="1" smtClean="0">
                <a:effectLst/>
                <a:ea typeface="Calibri" panose="020F0502020204030204" pitchFamily="34" charset="0"/>
                <a:cs typeface="Arial" panose="020B0604020202020204" pitchFamily="34" charset="0"/>
              </a:rPr>
              <a:t>ﺍﻟﺴﺎﺩﺱ</a:t>
            </a:r>
            <a:r>
              <a:rPr lang="ar-SA" sz="2800" b="1" dirty="0" smtClean="0">
                <a:effectLst/>
                <a:ea typeface="Calibri" panose="020F0502020204030204" pitchFamily="34" charset="0"/>
                <a:cs typeface="Arial" panose="020B0604020202020204" pitchFamily="34" charset="0"/>
              </a:rPr>
              <a:t>:</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ﻴﺠﺏ</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ﺃﻥ</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ﻴﻭﻀﻊ</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ﻓﻲ</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ﺍﻻﻋﺘﺒﺎﺭ</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ﺨﻼل</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ﺍﻨﺘﻘﺎﺀ</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ﺍﻟﻨﺎﺸﺌﻴﻥ</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ﺍﻟﻤﻭﻫﻭﺒﻴﻥ</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ﺍﻟﻤﻅﺎﻫﺭ</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ﺍﻟﺩﻴﻨﺎﻤﻴﻜﻴﺔ</a:t>
            </a:r>
            <a:r>
              <a:rPr lang="ar-SA" sz="2800" dirty="0" smtClean="0">
                <a:effectLst/>
                <a:ea typeface="Calibri" panose="020F0502020204030204" pitchFamily="34" charset="0"/>
                <a:cs typeface="Arial" panose="020B0604020202020204" pitchFamily="34" charset="0"/>
              </a:rPr>
              <a:t> </a:t>
            </a:r>
            <a:r>
              <a:rPr lang="ar-SA" sz="2800" dirty="0" err="1" smtClean="0">
                <a:effectLst/>
                <a:ea typeface="Calibri" panose="020F0502020204030204" pitchFamily="34" charset="0"/>
                <a:cs typeface="Arial" panose="020B0604020202020204" pitchFamily="34" charset="0"/>
              </a:rPr>
              <a:t>ﻟﻸﺩﺍﺀ</a:t>
            </a:r>
            <a:endParaRPr lang="ar-EG" sz="2800" dirty="0"/>
          </a:p>
        </p:txBody>
      </p:sp>
    </p:spTree>
    <p:extLst>
      <p:ext uri="{BB962C8B-B14F-4D97-AF65-F5344CB8AC3E}">
        <p14:creationId xmlns:p14="http://schemas.microsoft.com/office/powerpoint/2010/main" val="77232598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86" y="481291"/>
            <a:ext cx="10627057" cy="5657959"/>
          </a:xfrm>
          <a:prstGeom prst="rect">
            <a:avLst/>
          </a:prstGeom>
        </p:spPr>
        <p:txBody>
          <a:bodyPr wrap="square">
            <a:spAutoFit/>
          </a:bodyPr>
          <a:lstStyle/>
          <a:p>
            <a:pPr marR="190500" algn="just">
              <a:lnSpc>
                <a:spcPct val="200000"/>
              </a:lnSpc>
              <a:spcAft>
                <a:spcPts val="1000"/>
              </a:spcAft>
            </a:pP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ﻨﻤﺎﺫﺝ</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ﻤﺨﺘﻠﻔﺔ</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ﻻﻨﺘﻘﺎﺀ</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200000"/>
              </a:lnSpc>
              <a:spcAft>
                <a:spcPts val="1000"/>
              </a:spcAft>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ﺘﻌﺩﺩﺕ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ﻭﺠﻬﺎﺕ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ﺍﻟﻨﻅﺭ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ﻭﻀﻊ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ﺒﺭﺍﻤﺞ</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ﺒﻴﻨﻬﺎ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ﻴﻠﻲ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200000"/>
              </a:lnSpc>
              <a:spcAft>
                <a:spcPts val="1000"/>
              </a:spcAft>
            </a:pPr>
            <a:r>
              <a:rPr lang="ar-SA" sz="20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ﻨﻤﻭﺫﺝ</a:t>
            </a:r>
            <a:r>
              <a:rPr lang="ar-SA"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ﺒﻭﻤﺒﺎ</a:t>
            </a:r>
            <a:r>
              <a:rPr lang="ar-SA"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ﻻﻨﺘﻘﺎﺀ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ﺘﺘﺒﻊ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ﺒﻭﻤﺒﺎ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en-US" sz="2000" dirty="0" smtClean="0">
                <a:effectLst/>
                <a:latin typeface="Arial" panose="020B0604020202020204" pitchFamily="34" charset="0"/>
                <a:ea typeface="Calibri" panose="020F0502020204030204" pitchFamily="34" charset="0"/>
                <a:cs typeface="Arial" panose="020B0604020202020204" pitchFamily="34" charset="0"/>
              </a:rPr>
              <a:t>"BOMPA</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ﻋﻤﻠﻴﺎﺕ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ﻤﻨﺫ</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ﺍﻟﺴﺘﻴﻨﻴﺎﺕ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ﻭﻗﺎﻡ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ﺒﺩﺭﺍﺴﺘﻬﺎ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ﻭﺍﺴﺘﺨﻠﺹ</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ﺜﻼﺙ</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ﺨﻁﻭﺍﺕ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ﻟﻬﺎ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ﻜﻤﺎ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ﻴﻠﻲ</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200000"/>
              </a:lnSpc>
              <a:spcAft>
                <a:spcPts val="1000"/>
              </a:spcAft>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ﺍﻟﺨﻁﻭﺓ</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ﺍﻷﻭﻟﻰ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ﺘﺘﻀﻤﻥ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ﻗﻴﺎﺱ</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ﺍﻟﻘﺩﺭﺍﺕ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ﺍﻹﺩﺭﺍﻜﻴﺔ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ﻭﺍﻟﺤﺭﻜﻴﺔ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ﻭﺍﻟﺘﺤﻤل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ﻭﺍﻟﻘﻭﺓ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ﺍﻟﻌﻀﻠﻴﺔ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ﻭﺍﻟﻘﺩﺭﺓ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ﺍﻟﻌﻀﻠﻴﺔ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ﻭﺍﻟﻤﻬﺎﺭﺍﺕ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200000"/>
              </a:lnSpc>
              <a:spcAft>
                <a:spcPts val="1000"/>
              </a:spcAft>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ﺍﻟﺨﻁﻭﺓ</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ﺍﻟﺜﺎﻨﻴﺔ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ﺘﺘﻀﻤﻥ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ﻗﻴﺎﺱ</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ﺍﻟﺴﻤﺎﺕ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ﺍﻟﻔﺴﻴﻭﻟﻭﺠﻴﺔ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ﻭﻴﻘﺼﺩ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ﻤﺩﻯ</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ﻜﻔﺎﺀﺓ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ﺃﺠﻬﺯﺓ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ﺃﺠﺴﺎﻡ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ﻭﻗﺩﺭﺘﻬﺎ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ﺍﻟﺒﺩﻨﻲ</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200000"/>
              </a:lnSpc>
              <a:spcAft>
                <a:spcPts val="1000"/>
              </a:spcAft>
            </a:pP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ﺍﻟﺨﻁﻭﺓ</a:t>
            </a:r>
            <a:r>
              <a:rPr lang="ar-SA"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ﺍﻟﺜﺎﻟﺜﺔ</a:t>
            </a: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ﻭﺘﺘﻀﻤﻥ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ﺍﻟﻘﻴﺎﺴﺎﺕ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ﺍﻟﻤﻭﺭﻓﻭﻟﻭﺠﻴﺔ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ﺤﻴﺙ</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ﺒﻭﻤﺒﺎ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ﻴﺅﻜﺩ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ﺍﻻﺨﺘﻴﺎﺭ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ﻤﻘﺎﺭﻨﺔ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ﺍﻟﻘﻴﺎﺴﺎﺕ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ﺘﺠﺭﻱ</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ﺍﻟﺨﻁﻭﺍﺕ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ﺍﻟﺜﻼﺜﺔ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ﺍﻟﺴﺎﺒﻘﺔ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ﺒﻨﻅﻴﺭﺘﻬﺎ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ﺍﻟﻤﺴﺘﻭﻴﺎﺕ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ﺍﻟﻤﻤﺘﺎﺯﺓ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ﻟﻠﺭﻴﺎﻀﺎﺕ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ﺍﻟﺘﺨﺼﺼﻴﺔ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09816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973" y="441208"/>
            <a:ext cx="9548884" cy="6017032"/>
          </a:xfrm>
          <a:prstGeom prst="rect">
            <a:avLst/>
          </a:prstGeom>
        </p:spPr>
        <p:txBody>
          <a:bodyPr wrap="square">
            <a:spAutoFit/>
          </a:bodyPr>
          <a:lstStyle/>
          <a:p>
            <a:pPr marR="190500" algn="just">
              <a:lnSpc>
                <a:spcPct val="150000"/>
              </a:lnSpc>
              <a:spcAft>
                <a:spcPts val="1000"/>
              </a:spcAft>
            </a:pPr>
            <a:r>
              <a:rPr lang="ar-SA" sz="24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ﻨﻤﻭﺫﺝ</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ﺩﺭﻴﻙ</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ﻻﻨﺘﻘﺎﺀ</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ﺍﻗﺘﺭﺡ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ﺩﺭﻴﻙ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ﺜﻼﺙ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ﺨﻁﻭﺍﺕ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ﻭﻫﻲ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ﻜﻤﺎ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ﻴﻠﻲ</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ﺍﻟﺨﻁﻭﺓ</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ﺍﻷﻭﻟﻰ</a:t>
            </a:r>
            <a:r>
              <a:rPr lang="ar-SA" sz="2400" b="1" dirty="0" smtClean="0">
                <a:effectLst/>
                <a:latin typeface="Calibri" panose="020F0502020204030204" pitchFamily="34" charset="0"/>
                <a:ea typeface="Calibri" panose="020F0502020204030204" pitchFamily="34" charset="0"/>
                <a:cs typeface="Arial" panose="020B0604020202020204" pitchFamily="34" charset="0"/>
              </a:rPr>
              <a:t>:</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ﺘﺘﻀﻤﻥ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ﺇﺠﺭﺍﺀ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ﻗﻴﺎﺴﺎﺕ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ﺘﻔﺼﻴﻠﻴﺔ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ﺍﻟﺠﻭﺍﻨﺏ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ﺍﻟﺘﺎﻟﻴﺔ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ﺍﻟﺤﺎﻟﺔ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ﺍﻟﺼﺤﻴﺔ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ﺍﻟﻌﺎﻤﺔ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ﺍﻟﺘﺤﺼﻴل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ﺍﻷﻜﺎﺩﻴﻤﻲ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ﺍﻟﻅﺭﻭﻑ</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ﺍﻻﺠﺘﻤﺎﻋﻴﺔ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ﺍﻟﺘﻜﻴﻑ</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ﺍﻻﺠﺘﻤﺎﻋﻲ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ﺍﻟﻨﻤﻁ</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ﺍﻟﺠﺴﻤﻲ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ﺍﻟﻘﺩﺭﺓ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ﺍﻟﻌﻘﻠﻴﺔ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ﺍﻟﺨﻁﻭﺓ</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ﺍﻟﺜﺎﻨﻴﺔ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ﻴﻁﻠﻕ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ﻋﻠﻴﻬﺎ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ﻤﺭﺤﻠﺔ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ﺍﻟﺘﻨﻅﻴﺭ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ﻭﻫﻲ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ﺘﺘﻀﻤﻥ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ﻤﻘﺎﺭﻨﺔ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ﺴﻤﺎﺕ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ﻭﺨﺼﺎﺌﺹ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ﺠﺴﻡ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ﺍﻟﻨﺎﺸﺊ</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ﺤﻴﺙ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ﻨﻤﻁﻪ</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ﻭﺘﻜﻭﻴﻨﻪ</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ﺒﺎﻟﺨﺼﺎﺌﺹ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ﺍﻟﻤﻘﺎﺒﻠﺔ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ﺍﻟﺘﺨﺼﺼﻴﺔ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ﻜﺫﻟﻙ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ﻤﻘﺎﺭﻨﺘﻬﺎ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ﺒﺎﻟﺨﺼﺎﺌﺹ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ﻨﻔﺴﻬﺎ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ﺒﺸﻜل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ﻋﺎﻡ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ﺍﻟﺨﻁﻭﺓ</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ﺍﻟﺜﺎﻟﺜﺔ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ﺘﺘﻀﻤﻥ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ﻫﺫﻩ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ﺍﻟﻤﺭﺤﻠﺔ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ﺘﺨﻁﻴﻁ</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ﺒﺭﻨﺎﻤﺞ</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ﺘﺩﺭﻴﺒﻲ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ﻴﻨﻔﺫ</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ﻗﺒل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ﺒﺩﺀ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ﺍﻟﻤﻭﺴﻡ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ﻭﻴﺘﻡ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ﺘﺘﺒﻊ</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ﺃﺩﺍﺀ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ﻜﺎﻓﺔ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ﺍﻟﺠﻭﺍﻨﺏ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ﻭﻜﺫﻟﻙ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ﺍﻟﺠﻭﺍﻨﺏ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ﺍﻟﻨﻔﺴﻴﺔ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ﻟﻬﻡ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ﻭﺩﺭﺠﺔ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ﺘﻜﻴﻔﻬﻡ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ﻟﻠﺘﻤﺭﻴﻥ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ﺜﻡ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ﺒﻌﺩ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ﺫﻟﻙ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ﺘﺘﻡ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ﺍﻟﺘﻘﻴﻴﻡ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ﺨﻼﻟﻬﺎ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ﻴﺘﻡ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717223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783" y="849349"/>
            <a:ext cx="11500513" cy="4739759"/>
          </a:xfrm>
          <a:prstGeom prst="rect">
            <a:avLst/>
          </a:prstGeom>
        </p:spPr>
        <p:txBody>
          <a:bodyPr wrap="square">
            <a:spAutoFit/>
          </a:bodyPr>
          <a:lstStyle/>
          <a:p>
            <a:pPr marR="190500" algn="just">
              <a:lnSpc>
                <a:spcPct val="150000"/>
              </a:lnSpc>
              <a:spcAft>
                <a:spcPts val="1000"/>
              </a:spcAft>
            </a:pP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ﻨﻤﻭﺫﺝ</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ﺒﺎﺭ-ﺃﻭﺭ</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ﻻﻨﺘﻘﺎﺀ</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p>
          <a:p>
            <a:pPr marR="190500" algn="just">
              <a:lnSpc>
                <a:spcPct val="150000"/>
              </a:lnSpc>
              <a:spcAft>
                <a:spcPts val="1000"/>
              </a:spcAft>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ﺍﻗﺘﺭﺡ</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ﺒﺎﺭ-ﺃﻭﺭ</a:t>
            </a:r>
            <a:r>
              <a:rPr lang="en-US" sz="2400" b="1" dirty="0" smtClean="0">
                <a:effectLst/>
                <a:latin typeface="Arial" panose="020B0604020202020204" pitchFamily="34" charset="0"/>
                <a:ea typeface="Calibri" panose="020F0502020204030204" pitchFamily="34" charset="0"/>
                <a:cs typeface="Arial" panose="020B0604020202020204" pitchFamily="34" charset="0"/>
              </a:rPr>
              <a:t>"Bar-Or</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ﺨﻤﺴﺔ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ﺨﻁﻭﺍﺕ</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ﻻﻨﺘﻘﺎﺀ</a:t>
            </a:r>
            <a:r>
              <a:rPr lang="ar-SA" sz="1600" dirty="0">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ﻜﻤﺎ</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ﻴﻠﻲ</a:t>
            </a:r>
            <a:r>
              <a:rPr lang="ar-SA" sz="24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ﺘﻘﻴﻴﻡ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ﺍﻟﺨﺼﺎﺌﺹ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ﺍﻟﻤﻭﺭﻓﻭﻟﻭﺠﻴﺔ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ﻭﺍﻟﻔﺴﻴﻭﻟﻭﺠﻴﺔ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ﻭﺍﻟﻨﻔﺴﻴﺔ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ﻭﻤﺘﻐﻴﺭﺍﺕ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ﻤﻘﺎﺭﻨﺔ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ﻗﻴﺎﺴﺎﺕ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ﻭﺃﻭﺯﺍﻥ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ﺒﺠﺩﺍﻭل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ﺍﻟﻨﻤﻭ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ﻟﻠﻌﻤﺭ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ﺍﻟﺒﻴﻭﻟﻭﺠﻲ</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ﻭﻀﻊ</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ﺒﺭﺍﻤﺞ</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ﻟﻠﺘﺩﺭﻴﺏ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ﺫﺍﺕ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ﻀﻐﻁ</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ﻴﺘﻤﻴﺯ</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ﺒﺎﻟﺸﺩﺓ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ﻟﻔﺘﺭﺓ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ﻗﺼﻴﺭﺓ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ﺜﻡ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ﺩﺭﺍﺴﺔ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ﺘﻔﺎﻋل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ﻤﻌﻪ</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ﺘﻘﻭﻴﻡ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ﻋﺎﺌﻠﺔ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ﻨﺎﺸﺊ</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ﺤﻴﺙ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ﺍﻟﻘﻴﺎﺴﺎﺕ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ﺍﻟﻤﻭﺭﻓﻭﻟﻭﺠﻴﺔ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ﻭﻤﻤﺎﺭﺴﺔ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ﺍﻷﻨﺸﻁﺔ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ﺇﺨﻀﺎﻉ</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ﺍﻟﺨﻁﻭﺍﺕ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ﺍﻟﺴﺎﺒﻘﺔ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ﻟﺘﺤﻠﻴل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ﻋﻠﻤﻲ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ﻨﻤﺎﺫﺝ</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76946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095" y="684490"/>
            <a:ext cx="10859069" cy="5165517"/>
          </a:xfrm>
          <a:prstGeom prst="rect">
            <a:avLst/>
          </a:prstGeom>
        </p:spPr>
        <p:txBody>
          <a:bodyPr wrap="square">
            <a:spAutoFit/>
          </a:bodyPr>
          <a:lstStyle/>
          <a:p>
            <a:pPr marR="190500" algn="just">
              <a:lnSpc>
                <a:spcPct val="150000"/>
              </a:lnSpc>
              <a:spcAft>
                <a:spcPts val="1000"/>
              </a:spcAft>
            </a:pPr>
            <a:r>
              <a:rPr lang="ar-SA" sz="24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ﻨﻤﻭﺫﺝ</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ﺠﻭﻨﺯ</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ﻭ"ﻭﺍﻁﺴﻭﻥ</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ﻻﻨﺘﻘﺎﺀ</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ﺭﻜﺯ</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ﺠﻭﻨﺯ</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ﻭﻭﺍﻁﺴﻭﻥ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ﺇﻤﻜﺎﻨﻴﺔ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ﺍﻟﺘﻨﺒﺅ</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ﺒﺄﺩﺍﺀ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ﻤﺴﺘﻘﺒﻼ</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ﺍﻋﺘﻤﺎﺩﺍ</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ﺍﻟﻤﺘﻐﻴﺭﺍﺕ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ﺍﻟﻨﻔﺴﻴﺔ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ﺃﻭﻻ</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ﺜﻡ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ﺒﻌﺩ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ﺫﻟﻙ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ﺒﺎﻗﻲ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ﺍﻟﻌﻨﺎﺼﺭ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ﺍﻷﺨﺭﻯ</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ﻜﺎﻟﺒﺩﻨﻴﺔ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ﻭﺍﻟﻤﻬﺎﺭﻴﺔ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ﻭﻏﻴﺭﻫﺎ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ﻭﻟﻜﻨﻬﻤﺎ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ﻴﻘﺩﻤﻭﺍ</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ﻟﻨﺎ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ﻨﻤﻭﺫﺝ</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ﻟﻼﻨﺘﻘﺎﺀ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ﺤﻴﻥ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ﻗﺩﻤﺎ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ﺍﻗﺘﺭﺍﺤﺎ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ﺒﻌﺩﺓ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ﺨﻁﻭﺍﺕ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ﻋﻠﻤﻴﺔ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ﻭﻫﻲ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ﻜﻤﺎ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ﺒﻠﻰ</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Arial" panose="020B0604020202020204" pitchFamily="34" charset="0"/>
              <a:buChar char="-"/>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ﺘﺤﺩﻴﺩ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ﻫﺩﻑ</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ﺍﺨﺘﻴﺎﺭ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ﺍﻟﻌﻨﺎﺼﺭ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ﺴﻴﺘﻡ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ﺨﻼﻟﻬﺎ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ﺇﺠﺭﺍﺀ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اﻟﺘﻨﺒﺅ</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ﻨﻤﺎﺫﺝ</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ﻭﺍﻟﺘﺄﻜﺩ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ﻗﻭﺘﻬﺎ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ﺘﻁﺒﻴﻕ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ﺍﻟﻨﺘﺎﺌﺞ</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ﻭﺍﻟﺘﺄﻜﺩ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ﻗﻭﺓ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ﺍﻟﺘﻨﺒﺅ</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ﺘﻔﺎﺼﻴل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ﺒﻭﺍﺴﻁﺔ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ﺍﻟﺘﺤﻠﻴل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ﺍﻟﻤﺘﻌﺩﺩ</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613008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0"/>
            <a:ext cx="10554268" cy="6854697"/>
          </a:xfrm>
          <a:prstGeom prst="rect">
            <a:avLst/>
          </a:prstGeom>
        </p:spPr>
        <p:txBody>
          <a:bodyPr wrap="square">
            <a:spAutoFit/>
          </a:bodyPr>
          <a:lstStyle/>
          <a:p>
            <a:pPr marR="190500" algn="just">
              <a:lnSpc>
                <a:spcPct val="150000"/>
              </a:lnSpc>
              <a:spcAft>
                <a:spcPts val="1000"/>
              </a:spcAft>
            </a:pP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0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ﻨﻤﻭﺫﺝ</a:t>
            </a:r>
            <a:r>
              <a:rPr lang="ar-SA"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ﻫﺎﻓﻴﻠﻴﻙ</a:t>
            </a:r>
            <a:r>
              <a:rPr lang="ar-SA"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ﻻﻨﺘﻘﺎﺀ</a:t>
            </a:r>
            <a:r>
              <a:rPr lang="ar-SA"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ﺤﺩﺩ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err="1" smtClean="0">
                <a:effectLst/>
                <a:latin typeface="Calibri" panose="020F0502020204030204" pitchFamily="34" charset="0"/>
                <a:ea typeface="Calibri" panose="020F0502020204030204" pitchFamily="34" charset="0"/>
                <a:cs typeface="Arial" panose="020B0604020202020204" pitchFamily="34" charset="0"/>
              </a:rPr>
              <a:t>ﻫﺎﻓﻴﻠﻴﻙ</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ﻋﺩﺓ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ﻤﺒﺎﺩﺉ</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ﺇﺘﺒﺎﻋﻬﺎ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ﻤﺭﺍﺤل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ﻭﻜﻤﺎ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ﻴﻠﻲ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ﺍﻟﺘﺄﻜﺩ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ﺍﻟﺫﻴﻥ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ﺴﻴﻘﻊ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ﺍﻻﺨﺘﻴﺎﺭ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ﻋﻠﻴﻬﻡ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ﺴﻭﻑ</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ﻴﺘﻤﻜﻨﻭﻥ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ﺍﻻﺴﺘﻤﺭﺍﺭ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ﺍﻟﺘﺩﺭﻴﺏ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ﺫﺍﺕ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ﺍﻟﺭﻴﺎﻀﺔ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ﺍﻟﺘﺨﺼﺼﻴﺔ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ﻤﺭﺍﻋﺎﺓ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ﻋﺩﻡ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ﺍﻟﺘﺨﺼﺹ</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ﺍﻟﻤﺒﻜﺭ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ﺍﻟﻤﻤﺎﺭﺴﺔ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ﻋﺩﺩ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ﻜﺒﻴﺭ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ﺍﻟﺭﻴﺎﻀﺎﺕ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ﺍﻟﻤﺒﻜﺭﺓ</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ﺍﻻﺨﺘﻴﺎﺭ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ﺘﺘﺒﻊ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ﺍﻟﺘﺄﺜﻴﺭ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ﺍﻟﻭﺭﺍﺜﻲ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ﻭﻤﺩﺓ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ﺍﻟﻨﻤﻭ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ﻭﺍﻟﺘﻁﻭﺭ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ﺍﻟﺜﺎﺒﺕ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ﻟﻪ</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ﻭﺍﻟﺘﺄﻜﺩ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ﺍﻟﻨﺎﺸﺊ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ﻴﺅﻤﻥ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ﺒﻘﻴﻤﺔ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ﺠﻴﺩﺓ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ﻋﻠﻤﺎ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ﺒﺎﻥ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ﺍﻟﻘﻴﻡ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ﻗﺎﺒﻠﺔ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ﻟﻠﺘﻐﻴﻴﺭ</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ﺍﻷﺩﺍﺀ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ﻟﻪ</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ﻤﺅﺜﺭﺍﺕ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ﻤﺘﻌﺩﺩﺓ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ﻭﻤﺘﺩﺍﺨﻠﺔ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ﺇﺫ</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ﻻﺒﺩ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ﺘﻘﻭل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ﻋﻠﻭﻡ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ﺍﻟﺭﻴﺎﻀﺔ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ﻜﻠﻤﺘﻬﺎ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ﻭﺘﺴﻬﻡ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ﻤﺒﺎﺩﺌﻬﺎ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ﻭﺃﺴﺴﻬﺎ</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ﺍﻟﻌﻠﻤﻴﺔ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ﻤﺭﺍﻋﺎﺓ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ﺍﻟﻌﻭﺍﻤل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ﺘﺘﺄﺜﺭ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ﺒﺎﻟﻭﺭﺍﺜﺔ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ﻤﺜل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ﺍﻟﻁﻭل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ﻭﺍﻟﻤﻭﺭﻭﺜﺎﺕ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ﺍﻟﺜﺎﺒﺘﺔ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ﻤﺜل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ﺍﻟﺴﺭﻋﺔ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 ﻭ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ﺃﺨﻴﺭﺍ</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ﺍﻟﺠﻭﺍﻨﺏ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ﻏﻴﺭ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ﺍﻟﺜﺎﺒﺘﺔ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ﻤﺜل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ﺍﻟﺩﻭﺍﻓﻊ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ﺍﻻﺨﺘﺒﺎﺭ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ﻋﺩﺩ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ﻜﺒﻴﺭ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ﺍﻻﺨﺘﺒﺎﺭ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ﻴﺘﻡ</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ﺨﻼل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ﻤﻌﻠﻭﻤﺎﺕ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ﻤﺴﺘﻘﺎﺓ</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ﺒﻌﻨﺎﻴﺔ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ﻭﺒﺄﺴﺎﻟﻴﺏ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ﻋﻠﻤﻴﺔ</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ﻤﺜل</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ﺍﻻﺨﺘﺒﺎﺭﺍﺕ</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ﻭﺍﻟﻘﻴﺎﺴﺎﺕ</a:t>
            </a:r>
            <a:r>
              <a:rPr lang="ar-SA"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Arial" panose="020B0604020202020204" pitchFamily="34" charset="0"/>
              <a:buChar char="-"/>
            </a:pP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ﻴﺭﺍﻋﻰ</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ﻋﻨﺩ</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ﻤﺘﻐﻴﺭ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ﺍﻟﺘﻨﺎﻓﺱ</a:t>
            </a:r>
            <a:r>
              <a:rPr lang="ar-SA" sz="2000" dirty="0" smtClean="0">
                <a:effectLst/>
                <a:latin typeface="Calibri" panose="020F0502020204030204" pitchFamily="34" charset="0"/>
                <a:ea typeface="Calibri" panose="020F0502020204030204" pitchFamily="34" charset="0"/>
                <a:cs typeface="Arial" panose="020B0604020202020204" pitchFamily="34" charset="0"/>
              </a:rPr>
              <a:t> ،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ﺇﺫ</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ﻴﻭﻀﻊ</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r>
              <a:rPr lang="ar-SA" sz="2000" dirty="0" err="1" smtClean="0">
                <a:effectLst/>
                <a:latin typeface="Calibri" panose="020F0502020204030204" pitchFamily="34" charset="0"/>
                <a:ea typeface="Calibri" panose="020F0502020204030204" pitchFamily="34" charset="0"/>
                <a:cs typeface="Arial" panose="020B0604020202020204" pitchFamily="34" charset="0"/>
              </a:rPr>
              <a:t>ﺍﻻﻋﺘﺒﺎﺭ</a:t>
            </a:r>
            <a:r>
              <a:rPr lang="ar-SA" sz="20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915114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757" y="958232"/>
            <a:ext cx="8006687" cy="4780796"/>
          </a:xfrm>
          <a:prstGeom prst="rect">
            <a:avLst/>
          </a:prstGeom>
        </p:spPr>
        <p:txBody>
          <a:bodyPr wrap="square">
            <a:spAutoFit/>
          </a:bodyPr>
          <a:lstStyle/>
          <a:p>
            <a:pPr marR="190500" algn="ctr">
              <a:lnSpc>
                <a:spcPct val="200000"/>
              </a:lnSpc>
              <a:spcAft>
                <a:spcPts val="1000"/>
              </a:spcAft>
            </a:pPr>
            <a:r>
              <a:rPr lang="ar-SA" sz="2400" b="1" u="sng"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انتقاء الناشئين  </a:t>
            </a:r>
            <a:r>
              <a:rPr lang="ar-SA" sz="2400" b="1" u="sng"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فى</a:t>
            </a:r>
            <a:r>
              <a:rPr lang="ar-SA" sz="2400" b="1" u="sng"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المجال </a:t>
            </a:r>
            <a:r>
              <a:rPr lang="ar-SA" sz="2400" b="1" u="sng"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الرياضى</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200000"/>
              </a:lnSpc>
              <a:buFont typeface="Wingdings" panose="05000000000000000000" pitchFamily="2" charset="2"/>
              <a:buChar char="v"/>
            </a:pPr>
            <a:r>
              <a:rPr lang="ar-SA" sz="2400" b="1" dirty="0" smtClean="0">
                <a:effectLst/>
                <a:latin typeface="Calibri" panose="020F0502020204030204" pitchFamily="34" charset="0"/>
                <a:ea typeface="Calibri" panose="020F0502020204030204" pitchFamily="34" charset="0"/>
                <a:cs typeface="Arial" panose="020B0604020202020204" pitchFamily="34" charset="0"/>
              </a:rPr>
              <a:t>محددات انتقاء الناشئين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المجال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الرياضى</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Wingdings" panose="05000000000000000000" pitchFamily="2" charset="2"/>
              <a:buChar char="v"/>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ﺍﻟﻤﺒﺎﺩﺉ</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ﻭﺍﻷﺴﺱ</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ﺍﻟﻌﻠﻤﻴﺔ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ﻟﻌﻤﻠﻴﺎﺕ</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200000"/>
              </a:lnSpc>
              <a:buFont typeface="Wingdings" panose="05000000000000000000" pitchFamily="2" charset="2"/>
              <a:buChar char="v"/>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ﺴﻥ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ﺍﻟﺒﻁﻭﻟﺔ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ﻭﻋﻤﻠﻴﺔ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ﻭﺭﻋﺎﻴﺔ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ﺍﻟﻤﺘﻔﻭﻗﻴﻥ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ﺍﻟﺼﺎﻟﺤﻴﻥ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200000"/>
              </a:lnSpc>
              <a:spcAft>
                <a:spcPts val="1000"/>
              </a:spcAft>
              <a:buFont typeface="Wingdings" panose="05000000000000000000" pitchFamily="2" charset="2"/>
              <a:buChar char="v"/>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ﻤﺒﺎﺩﺉ</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ﺇﺭﺸﺎﺩﻴﺔ</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ﺤﻭل</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ﺍﻨﺘﻘﺎﺀ</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ﺍﻟﻤﻭﻫﻭﺒﻴﻥ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ﺍﻟﻨﺎﺸﺌﻴﻥ</a:t>
            </a:r>
            <a:r>
              <a:rPr lang="ar-SA" sz="24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200000"/>
              </a:lnSpc>
              <a:buFont typeface="Wingdings" panose="05000000000000000000" pitchFamily="2" charset="2"/>
              <a:buChar char="v"/>
            </a:pPr>
            <a:r>
              <a:rPr lang="ar-SA" sz="2400" b="1" dirty="0" smtClean="0">
                <a:effectLst/>
                <a:ea typeface="Calibri" panose="020F0502020204030204" pitchFamily="34" charset="0"/>
                <a:cs typeface="Arial" panose="020B0604020202020204" pitchFamily="34" charset="0"/>
              </a:rPr>
              <a:t> </a:t>
            </a:r>
            <a:r>
              <a:rPr lang="ar-SA" sz="2400" b="1" dirty="0" err="1" smtClean="0">
                <a:effectLst/>
                <a:ea typeface="Calibri" panose="020F0502020204030204" pitchFamily="34" charset="0"/>
                <a:cs typeface="Arial" panose="020B0604020202020204" pitchFamily="34" charset="0"/>
              </a:rPr>
              <a:t>ﻨﻤﺎﺫﺝ</a:t>
            </a:r>
            <a:r>
              <a:rPr lang="ar-SA" sz="2400" b="1" dirty="0" smtClean="0">
                <a:effectLst/>
                <a:ea typeface="Calibri" panose="020F0502020204030204" pitchFamily="34" charset="0"/>
                <a:cs typeface="Arial" panose="020B0604020202020204" pitchFamily="34" charset="0"/>
              </a:rPr>
              <a:t> </a:t>
            </a:r>
            <a:r>
              <a:rPr lang="ar-SA" sz="2400" b="1" dirty="0" err="1" smtClean="0">
                <a:effectLst/>
                <a:ea typeface="Calibri" panose="020F0502020204030204" pitchFamily="34" charset="0"/>
                <a:cs typeface="Arial" panose="020B0604020202020204" pitchFamily="34" charset="0"/>
              </a:rPr>
              <a:t>ﻤﺨﺘﻠﻔﺔ</a:t>
            </a:r>
            <a:r>
              <a:rPr lang="ar-SA" sz="2400" b="1" dirty="0" smtClean="0">
                <a:effectLst/>
                <a:ea typeface="Calibri" panose="020F0502020204030204" pitchFamily="34" charset="0"/>
                <a:cs typeface="Arial" panose="020B0604020202020204" pitchFamily="34" charset="0"/>
              </a:rPr>
              <a:t> </a:t>
            </a:r>
            <a:r>
              <a:rPr lang="ar-SA" sz="2400" b="1" dirty="0" err="1" smtClean="0">
                <a:effectLst/>
                <a:ea typeface="Calibri" panose="020F0502020204030204" pitchFamily="34" charset="0"/>
                <a:cs typeface="Arial" panose="020B0604020202020204" pitchFamily="34" charset="0"/>
              </a:rPr>
              <a:t>ﻻﻨﺘﻘﺎﺀ</a:t>
            </a:r>
            <a:r>
              <a:rPr lang="ar-SA" sz="2400" b="1" dirty="0" smtClean="0">
                <a:effectLst/>
                <a:ea typeface="Calibri" panose="020F0502020204030204" pitchFamily="34" charset="0"/>
                <a:cs typeface="Arial" panose="020B0604020202020204" pitchFamily="34" charset="0"/>
              </a:rPr>
              <a:t> </a:t>
            </a:r>
            <a:r>
              <a:rPr lang="ar-SA" sz="2400" b="1" dirty="0" err="1" smtClean="0">
                <a:effectLst/>
                <a:ea typeface="Calibri" panose="020F0502020204030204" pitchFamily="34" charset="0"/>
                <a:cs typeface="Arial" panose="020B0604020202020204" pitchFamily="34" charset="0"/>
              </a:rPr>
              <a:t>ﺍﻟﻤﻭﻫﻭﺒﻴﻥ</a:t>
            </a:r>
            <a:r>
              <a:rPr lang="ar-SA" sz="2400" b="1" dirty="0" smtClean="0">
                <a:effectLst/>
                <a:ea typeface="Calibri" panose="020F0502020204030204" pitchFamily="34" charset="0"/>
                <a:cs typeface="Arial" panose="020B0604020202020204" pitchFamily="34" charset="0"/>
              </a:rPr>
              <a:t>: </a:t>
            </a:r>
            <a:endParaRPr lang="ar-EG" sz="2400" dirty="0"/>
          </a:p>
        </p:txBody>
      </p:sp>
    </p:spTree>
    <p:extLst>
      <p:ext uri="{BB962C8B-B14F-4D97-AF65-F5344CB8AC3E}">
        <p14:creationId xmlns:p14="http://schemas.microsoft.com/office/powerpoint/2010/main" val="215223204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853" y="974884"/>
            <a:ext cx="5390147" cy="3657600"/>
          </a:xfrm>
          <a:prstGeom prst="rect">
            <a:avLst/>
          </a:prstGeom>
        </p:spPr>
      </p:pic>
      <p:sp>
        <p:nvSpPr>
          <p:cNvPr id="3" name="Rectangle 2"/>
          <p:cNvSpPr/>
          <p:nvPr/>
        </p:nvSpPr>
        <p:spPr>
          <a:xfrm>
            <a:off x="3946359" y="4932042"/>
            <a:ext cx="3922294" cy="986489"/>
          </a:xfrm>
          <a:prstGeom prst="rect">
            <a:avLst/>
          </a:prstGeom>
        </p:spPr>
        <p:txBody>
          <a:bodyPr wrap="square">
            <a:spAutoFit/>
          </a:bodyPr>
          <a:lstStyle/>
          <a:p>
            <a:pPr>
              <a:lnSpc>
                <a:spcPct val="115000"/>
              </a:lnSpc>
              <a:spcAft>
                <a:spcPts val="1000"/>
              </a:spcAft>
            </a:pPr>
            <a:r>
              <a:rPr lang="ar-SA" sz="5400" dirty="0" smtClean="0">
                <a:latin typeface="Calibri" panose="020F0502020204030204" pitchFamily="34" charset="0"/>
                <a:ea typeface="Calibri" panose="020F0502020204030204" pitchFamily="34" charset="0"/>
              </a:rPr>
              <a:t>بالتوفيق </a:t>
            </a:r>
            <a:r>
              <a:rPr lang="ar-SA" sz="5400" dirty="0">
                <a:latin typeface="Calibri" panose="020F0502020204030204" pitchFamily="34" charset="0"/>
                <a:ea typeface="Calibri" panose="020F0502020204030204" pitchFamily="34" charset="0"/>
              </a:rPr>
              <a:t>للجميع</a:t>
            </a:r>
            <a:endParaRPr lang="en-US" sz="5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576528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790" y="655098"/>
            <a:ext cx="9439701" cy="5406608"/>
          </a:xfrm>
          <a:prstGeom prst="rect">
            <a:avLst/>
          </a:prstGeom>
        </p:spPr>
        <p:txBody>
          <a:bodyPr wrap="square">
            <a:spAutoFit/>
          </a:bodyPr>
          <a:lstStyle/>
          <a:p>
            <a:pPr marR="190500" algn="just">
              <a:lnSpc>
                <a:spcPct val="150000"/>
              </a:lnSpc>
              <a:spcAft>
                <a:spcPts val="1000"/>
              </a:spcAft>
            </a:pP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محددات انتقاء الناشئين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فى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المجال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الرياضى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هناك محددات أساسية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عملية الانتقاء ويتم تقسيمها إلى ما يلى :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mj-lt"/>
              <a:buAutoNum type="arabicPeriod"/>
            </a:pPr>
            <a:r>
              <a:rPr lang="ar-SA" sz="2400" b="1" dirty="0" smtClean="0">
                <a:effectLst/>
                <a:latin typeface="Calibri" panose="020F0502020204030204" pitchFamily="34" charset="0"/>
                <a:ea typeface="Calibri" panose="020F0502020204030204" pitchFamily="34" charset="0"/>
                <a:cs typeface="Arial" panose="020B0604020202020204" pitchFamily="34" charset="0"/>
              </a:rPr>
              <a:t>محددات بيولوجية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mj-lt"/>
              <a:buAutoNum type="arabicPeriod"/>
            </a:pPr>
            <a:r>
              <a:rPr lang="ar-SA" sz="2400" b="1" dirty="0" smtClean="0">
                <a:effectLst/>
                <a:latin typeface="Calibri" panose="020F0502020204030204" pitchFamily="34" charset="0"/>
                <a:ea typeface="Calibri" panose="020F0502020204030204" pitchFamily="34" charset="0"/>
                <a:cs typeface="Arial" panose="020B0604020202020204" pitchFamily="34" charset="0"/>
              </a:rPr>
              <a:t>محددات نفسية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mj-lt"/>
              <a:buAutoNum type="arabicPeriod"/>
            </a:pPr>
            <a:r>
              <a:rPr lang="ar-SA" sz="2400" b="1" dirty="0" smtClean="0">
                <a:effectLst/>
                <a:latin typeface="Calibri" panose="020F0502020204030204" pitchFamily="34" charset="0"/>
                <a:ea typeface="Calibri" panose="020F0502020204030204" pitchFamily="34" charset="0"/>
                <a:cs typeface="Arial" panose="020B0604020202020204" pitchFamily="34" charset="0"/>
              </a:rPr>
              <a:t>الاستعدادات الخاصة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أولا : المحددات البيولوجية للانتقاء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فى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المجال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الرياضى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r>
              <a:rPr lang="ar-SA" sz="2400" dirty="0" smtClean="0">
                <a:effectLst/>
                <a:ea typeface="Calibri" panose="020F0502020204030204" pitchFamily="34" charset="0"/>
                <a:cs typeface="Arial" panose="020B0604020202020204" pitchFamily="34" charset="0"/>
              </a:rPr>
              <a:t>تعتبر المحددات البيولوجية من الأسس الهامة والضرورية </a:t>
            </a:r>
            <a:r>
              <a:rPr lang="ar-SA" sz="2400" dirty="0" err="1" smtClean="0">
                <a:effectLst/>
                <a:ea typeface="Calibri" panose="020F0502020204030204" pitchFamily="34" charset="0"/>
                <a:cs typeface="Arial" panose="020B0604020202020204" pitchFamily="34" charset="0"/>
              </a:rPr>
              <a:t>التى</a:t>
            </a:r>
            <a:r>
              <a:rPr lang="ar-SA" sz="2400" dirty="0" smtClean="0">
                <a:effectLst/>
                <a:ea typeface="Calibri" panose="020F0502020204030204" pitchFamily="34" charset="0"/>
                <a:cs typeface="Arial" panose="020B0604020202020204" pitchFamily="34" charset="0"/>
              </a:rPr>
              <a:t> تعتمد عليها عملية التدريب </a:t>
            </a:r>
            <a:r>
              <a:rPr lang="ar-SA" sz="2400" dirty="0" err="1" smtClean="0">
                <a:effectLst/>
                <a:ea typeface="Calibri" panose="020F0502020204030204" pitchFamily="34" charset="0"/>
                <a:cs typeface="Arial" panose="020B0604020202020204" pitchFamily="34" charset="0"/>
              </a:rPr>
              <a:t>الرياضى</a:t>
            </a:r>
            <a:r>
              <a:rPr lang="ar-SA" sz="2400" dirty="0" smtClean="0">
                <a:effectLst/>
                <a:ea typeface="Calibri" panose="020F0502020204030204" pitchFamily="34" charset="0"/>
                <a:cs typeface="Arial" panose="020B0604020202020204" pitchFamily="34" charset="0"/>
              </a:rPr>
              <a:t> ،</a:t>
            </a:r>
            <a:r>
              <a:rPr lang="ar-SA" sz="2400" dirty="0" err="1" smtClean="0">
                <a:effectLst/>
                <a:ea typeface="Calibri" panose="020F0502020204030204" pitchFamily="34" charset="0"/>
                <a:cs typeface="Arial" panose="020B0604020202020204" pitchFamily="34" charset="0"/>
              </a:rPr>
              <a:t>فهى</a:t>
            </a:r>
            <a:r>
              <a:rPr lang="ar-SA" sz="2400" dirty="0" smtClean="0">
                <a:effectLst/>
                <a:ea typeface="Calibri" panose="020F0502020204030204" pitchFamily="34" charset="0"/>
                <a:cs typeface="Arial" panose="020B0604020202020204" pitchFamily="34" charset="0"/>
              </a:rPr>
              <a:t> تعد الركيزة الأساسية </a:t>
            </a:r>
            <a:r>
              <a:rPr lang="ar-SA" sz="2400" dirty="0" err="1" smtClean="0">
                <a:effectLst/>
                <a:ea typeface="Calibri" panose="020F0502020204030204" pitchFamily="34" charset="0"/>
                <a:cs typeface="Arial" panose="020B0604020202020204" pitchFamily="34" charset="0"/>
              </a:rPr>
              <a:t>فى</a:t>
            </a:r>
            <a:r>
              <a:rPr lang="ar-SA" sz="2400" dirty="0" smtClean="0">
                <a:effectLst/>
                <a:ea typeface="Calibri" panose="020F0502020204030204" pitchFamily="34" charset="0"/>
                <a:cs typeface="Arial" panose="020B0604020202020204" pitchFamily="34" charset="0"/>
              </a:rPr>
              <a:t> عملية انتقاء الناشئين وتوجيههم إلى أحد الالعاب </a:t>
            </a:r>
            <a:r>
              <a:rPr lang="ar-SA" sz="2400" dirty="0" err="1" smtClean="0">
                <a:effectLst/>
                <a:ea typeface="Calibri" panose="020F0502020204030204" pitchFamily="34" charset="0"/>
                <a:cs typeface="Arial" panose="020B0604020202020204" pitchFamily="34" charset="0"/>
              </a:rPr>
              <a:t>التى</a:t>
            </a:r>
            <a:r>
              <a:rPr lang="ar-SA" sz="2400" dirty="0" smtClean="0">
                <a:effectLst/>
                <a:ea typeface="Calibri" panose="020F0502020204030204" pitchFamily="34" charset="0"/>
                <a:cs typeface="Arial" panose="020B0604020202020204" pitchFamily="34" charset="0"/>
              </a:rPr>
              <a:t> تتوافق مع إمكانات وقدرات واستعدادات الناشئين وخصائصهم البيولوجية ،وهى بمثابة محددات رئيسية يجب مراعاتها </a:t>
            </a:r>
            <a:r>
              <a:rPr lang="ar-SA" sz="2400" dirty="0" err="1" smtClean="0">
                <a:effectLst/>
                <a:ea typeface="Calibri" panose="020F0502020204030204" pitchFamily="34" charset="0"/>
                <a:cs typeface="Arial" panose="020B0604020202020204" pitchFamily="34" charset="0"/>
              </a:rPr>
              <a:t>فى</a:t>
            </a:r>
            <a:r>
              <a:rPr lang="ar-SA" sz="2400" dirty="0" smtClean="0">
                <a:effectLst/>
                <a:ea typeface="Calibri" panose="020F0502020204030204" pitchFamily="34" charset="0"/>
                <a:cs typeface="Arial" panose="020B0604020202020204" pitchFamily="34" charset="0"/>
              </a:rPr>
              <a:t> عملية الانتقاء بمراحلها المختلفة </a:t>
            </a:r>
            <a:endParaRPr lang="ar-EG" sz="2400" dirty="0"/>
          </a:p>
        </p:txBody>
      </p:sp>
    </p:spTree>
    <p:extLst>
      <p:ext uri="{BB962C8B-B14F-4D97-AF65-F5344CB8AC3E}">
        <p14:creationId xmlns:p14="http://schemas.microsoft.com/office/powerpoint/2010/main" val="285020563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3" y="742320"/>
            <a:ext cx="9890078" cy="5391219"/>
          </a:xfrm>
          <a:prstGeom prst="rect">
            <a:avLst/>
          </a:prstGeom>
        </p:spPr>
        <p:txBody>
          <a:bodyPr wrap="square">
            <a:spAutoFit/>
          </a:bodyPr>
          <a:lstStyle/>
          <a:p>
            <a:pPr marR="190500" algn="just">
              <a:lnSpc>
                <a:spcPct val="150000"/>
              </a:lnSpc>
              <a:spcAft>
                <a:spcPts val="1000"/>
              </a:spcAft>
            </a:pP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ومن أهم المحددات البيولوجية </a:t>
            </a: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التى</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يجب مراعاتها </a:t>
            </a:r>
            <a:r>
              <a:rPr lang="ar-SA" sz="28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فى</a:t>
            </a:r>
            <a:r>
              <a:rPr lang="ar-SA"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عملية الانتقاء </a:t>
            </a:r>
            <a:endParaRPr lang="en-US"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Symbol" panose="05050102010706020507" pitchFamily="18" charset="2"/>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الصفات الوراثية للناشئ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Symbol" panose="05050102010706020507" pitchFamily="18" charset="2"/>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الفترات الحساسة للنمو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Symbol" panose="05050102010706020507" pitchFamily="18" charset="2"/>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العمر الزمنى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Symbol" panose="05050102010706020507" pitchFamily="18" charset="2"/>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العمر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البيولوجى</a:t>
            </a:r>
            <a:r>
              <a:rPr lang="ar-SA" sz="2800" dirty="0" smtClean="0">
                <a:effectLst/>
                <a:latin typeface="Calibri" panose="020F0502020204030204" pitchFamily="34" charset="0"/>
                <a:ea typeface="Calibri" panose="020F0502020204030204" pitchFamily="34" charset="0"/>
                <a:cs typeface="Arial" panose="020B0604020202020204" pitchFamily="34" charset="0"/>
              </a:rPr>
              <a:t>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Symbol" panose="05050102010706020507" pitchFamily="18" charset="2"/>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الصفات الجسمية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buFont typeface="Symbol" panose="05050102010706020507" pitchFamily="18" charset="2"/>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القدرات البدنية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Symbol" panose="05050102010706020507" pitchFamily="18" charset="2"/>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الخصائص الفسيولوجية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991018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471" y="415211"/>
            <a:ext cx="10504227" cy="6442789"/>
          </a:xfrm>
          <a:prstGeom prst="rect">
            <a:avLst/>
          </a:prstGeom>
        </p:spPr>
        <p:txBody>
          <a:bodyPr wrap="square">
            <a:spAutoFit/>
          </a:bodyPr>
          <a:lstStyle/>
          <a:p>
            <a:pPr marR="190500" algn="just">
              <a:lnSpc>
                <a:spcPct val="150000"/>
              </a:lnSpc>
              <a:spcAft>
                <a:spcPts val="1000"/>
              </a:spcAft>
            </a:pP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ثانيا : المحددات النفسية للانتقاء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فى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المجال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الرياضى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إن معظم اللاعبين ذو المستويات الرياضية العالية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المنافسات الدولية يتقاربون لدرجة كبيرة من حيث المستوى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البدنى</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والفنى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سواء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المهاري</a:t>
            </a:r>
            <a:r>
              <a:rPr lang="ar-SA" sz="2400" dirty="0" smtClean="0">
                <a:effectLst/>
                <a:latin typeface="Calibri" panose="020F0502020204030204" pitchFamily="34" charset="0"/>
                <a:ea typeface="Calibri" panose="020F0502020204030204" pitchFamily="34" charset="0"/>
                <a:cs typeface="Arial" panose="020B0604020202020204" pitchFamily="34" charset="0"/>
              </a:rPr>
              <a:t> أو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الخططى</a:t>
            </a:r>
            <a:r>
              <a:rPr lang="ar-SA" sz="2400" dirty="0" smtClean="0">
                <a:effectLst/>
                <a:latin typeface="Calibri" panose="020F0502020204030204" pitchFamily="34" charset="0"/>
                <a:ea typeface="Calibri" panose="020F0502020204030204" pitchFamily="34" charset="0"/>
                <a:cs typeface="Arial" panose="020B0604020202020204" pitchFamily="34" charset="0"/>
              </a:rPr>
              <a:t> ، ونتيجة لذلك فإن هناك عاملا هاما يحدد نتيجة أدائهم أثناء المنافسات لتحقيق الفوز وهو العامل النفسي فهو يلعب دورا هاما ويتأسس عليه تحقيق التفوق والفوز بنتيجة المباراة .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15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إن إجراء الاختبارات والقياسات لتقويم القدرات البدنية والفنية لدى الناشئين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حد ذاتها تعتبر غير كافية لتحديد الناشئين المتميزين والموهوبين بل يتحتم على المدربين ضرورة التعرف على السمات النفسية لهؤلاء الناشئين كالتعاون وإنكار الذات والجرأة والمثابرة والقيادة والثقة بالنفس وغيرها من السمات الشخصية المرتبطة بالجانب النفسي . حيث تعد هذه العوامل بمثابة مؤشرات هامة يمكن من خلالها التنبؤ بإمكانيات الناشئ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المستقبل باعتبارها إمكانيات ايجابية لتحقيق النجاح والتفوق والفوز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المنافسات الرياضية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314503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949" y="1038022"/>
            <a:ext cx="9275928" cy="4529445"/>
          </a:xfrm>
          <a:prstGeom prst="rect">
            <a:avLst/>
          </a:prstGeom>
        </p:spPr>
        <p:txBody>
          <a:bodyPr wrap="square">
            <a:spAutoFit/>
          </a:bodyPr>
          <a:lstStyle/>
          <a:p>
            <a:pPr marR="190500" algn="just">
              <a:lnSpc>
                <a:spcPct val="200000"/>
              </a:lnSpc>
              <a:spcAft>
                <a:spcPts val="1000"/>
              </a:spcAft>
            </a:pPr>
            <a:r>
              <a:rPr lang="ar-SA" sz="2800" dirty="0" smtClean="0">
                <a:effectLst/>
                <a:latin typeface="Calibri" panose="020F0502020204030204" pitchFamily="34" charset="0"/>
                <a:ea typeface="Calibri" panose="020F0502020204030204" pitchFamily="34" charset="0"/>
                <a:cs typeface="Arial" panose="020B0604020202020204" pitchFamily="34" charset="0"/>
              </a:rPr>
              <a:t>وفى إطار ذلك يرى العديد من  الخبراء والمتخصصين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800" dirty="0" smtClean="0">
                <a:effectLst/>
                <a:latin typeface="Calibri" panose="020F0502020204030204" pitchFamily="34" charset="0"/>
                <a:ea typeface="Calibri" panose="020F0502020204030204" pitchFamily="34" charset="0"/>
                <a:cs typeface="Arial" panose="020B0604020202020204" pitchFamily="34" charset="0"/>
              </a:rPr>
              <a:t> مجال الانتقاء </a:t>
            </a:r>
            <a:r>
              <a:rPr lang="ar-SA" sz="2800" dirty="0" err="1" smtClean="0">
                <a:effectLst/>
                <a:latin typeface="Calibri" panose="020F0502020204030204" pitchFamily="34" charset="0"/>
                <a:ea typeface="Calibri" panose="020F0502020204030204" pitchFamily="34" charset="0"/>
                <a:cs typeface="Arial" panose="020B0604020202020204" pitchFamily="34" charset="0"/>
              </a:rPr>
              <a:t>الرياضى</a:t>
            </a:r>
            <a:r>
              <a:rPr lang="ar-SA" sz="2800" dirty="0" smtClean="0">
                <a:effectLst/>
                <a:latin typeface="Calibri" panose="020F0502020204030204" pitchFamily="34" charset="0"/>
                <a:ea typeface="Calibri" panose="020F0502020204030204" pitchFamily="34" charset="0"/>
                <a:cs typeface="Arial" panose="020B0604020202020204" pitchFamily="34" charset="0"/>
              </a:rPr>
              <a:t> أن هناك </a:t>
            </a:r>
            <a:r>
              <a:rPr lang="ar-SA" sz="28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ثلاث محددات نفسية رئيسية </a:t>
            </a:r>
            <a:r>
              <a:rPr lang="ar-SA" sz="2800" dirty="0" smtClean="0">
                <a:effectLst/>
                <a:latin typeface="Calibri" panose="020F0502020204030204" pitchFamily="34" charset="0"/>
                <a:ea typeface="Calibri" panose="020F0502020204030204" pitchFamily="34" charset="0"/>
                <a:cs typeface="Arial" panose="020B0604020202020204" pitchFamily="34" charset="0"/>
              </a:rPr>
              <a:t>وهى :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200000"/>
              </a:lnSpc>
              <a:buFont typeface="Arial" panose="020B0604020202020204" pitchFamily="34" charset="0"/>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مستوى العمليات العصبية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200000"/>
              </a:lnSpc>
              <a:buFont typeface="Arial" panose="020B0604020202020204" pitchFamily="34" charset="0"/>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مستوى العمليات النفسية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200000"/>
              </a:lnSpc>
              <a:spcAft>
                <a:spcPts val="1000"/>
              </a:spcAft>
              <a:buFont typeface="Arial" panose="020B0604020202020204" pitchFamily="34" charset="0"/>
              <a:buChar char="-"/>
            </a:pPr>
            <a:r>
              <a:rPr lang="ar-SA" sz="2800" dirty="0" smtClean="0">
                <a:effectLst/>
                <a:latin typeface="Calibri" panose="020F0502020204030204" pitchFamily="34" charset="0"/>
                <a:ea typeface="Calibri" panose="020F0502020204030204" pitchFamily="34" charset="0"/>
                <a:cs typeface="Arial" panose="020B0604020202020204" pitchFamily="34" charset="0"/>
              </a:rPr>
              <a:t>مستوى اتجاهات الشخصية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047429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8" y="534571"/>
            <a:ext cx="10572466" cy="5760551"/>
          </a:xfrm>
          <a:prstGeom prst="rect">
            <a:avLst/>
          </a:prstGeom>
        </p:spPr>
        <p:txBody>
          <a:bodyPr wrap="square">
            <a:spAutoFit/>
          </a:bodyPr>
          <a:lstStyle/>
          <a:p>
            <a:pPr marR="190500" algn="just">
              <a:lnSpc>
                <a:spcPct val="150000"/>
              </a:lnSpc>
              <a:spcAft>
                <a:spcPts val="1000"/>
              </a:spcAft>
            </a:pP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ثالثا : الاستعدادات الخاصة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فى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المجال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الرياضى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ar-SA" sz="2400" dirty="0" smtClean="0">
                <a:effectLst/>
                <a:ea typeface="Calibri" panose="020F0502020204030204" pitchFamily="34" charset="0"/>
                <a:cs typeface="Arial" panose="020B0604020202020204" pitchFamily="34" charset="0"/>
              </a:rPr>
              <a:t>الاستعداد هو التجمع المتناسق للصفات والخصائص الموروثة </a:t>
            </a:r>
            <a:r>
              <a:rPr lang="ar-SA" sz="2400" dirty="0" err="1" smtClean="0">
                <a:effectLst/>
                <a:ea typeface="Calibri" panose="020F0502020204030204" pitchFamily="34" charset="0"/>
                <a:cs typeface="Arial" panose="020B0604020202020204" pitchFamily="34" charset="0"/>
              </a:rPr>
              <a:t>التى</a:t>
            </a:r>
            <a:r>
              <a:rPr lang="ar-SA" sz="2400" dirty="0" smtClean="0">
                <a:effectLst/>
                <a:ea typeface="Calibri" panose="020F0502020204030204" pitchFamily="34" charset="0"/>
                <a:cs typeface="Arial" panose="020B0604020202020204" pitchFamily="34" charset="0"/>
              </a:rPr>
              <a:t> تدل على امكانية اللاعب للقيام بعمل معين أو نمط محدد من السلوك ؛فإذا استطعنا قياس استعدادات الناشئ قبل مرحلة الإعداد المختلفة والمخططة تخطيطا علميا طويل المدى لوفرنا على أنفسنا قدرا كبيرا من الجهد والوقت. فمعرفة الاستعدادات أو القدرات الخاصة للناشئ تلعب دورا هاما </a:t>
            </a:r>
            <a:r>
              <a:rPr lang="ar-SA" sz="2400" dirty="0" err="1" smtClean="0">
                <a:effectLst/>
                <a:ea typeface="Calibri" panose="020F0502020204030204" pitchFamily="34" charset="0"/>
                <a:cs typeface="Arial" panose="020B0604020202020204" pitchFamily="34" charset="0"/>
              </a:rPr>
              <a:t>فى</a:t>
            </a:r>
            <a:r>
              <a:rPr lang="ar-SA" sz="2400" dirty="0" smtClean="0">
                <a:effectLst/>
                <a:ea typeface="Calibri" panose="020F0502020204030204" pitchFamily="34" charset="0"/>
                <a:cs typeface="Arial" panose="020B0604020202020204" pitchFamily="34" charset="0"/>
              </a:rPr>
              <a:t> عمليات التوجيه والإرشاد – وهى عملية تبدأ مع الناشئ بداية من المرحلة الثانية من مراحل الانتقاء – حيث يتم وضع الناشئ ين </a:t>
            </a:r>
            <a:r>
              <a:rPr lang="ar-SA" sz="2400" dirty="0" err="1" smtClean="0">
                <a:effectLst/>
                <a:ea typeface="Calibri" panose="020F0502020204030204" pitchFamily="34" charset="0"/>
                <a:cs typeface="Arial" panose="020B0604020202020204" pitchFamily="34" charset="0"/>
              </a:rPr>
              <a:t>فى</a:t>
            </a:r>
            <a:r>
              <a:rPr lang="ar-SA" sz="2400" dirty="0" smtClean="0">
                <a:effectLst/>
                <a:ea typeface="Calibri" panose="020F0502020204030204" pitchFamily="34" charset="0"/>
                <a:cs typeface="Arial" panose="020B0604020202020204" pitchFamily="34" charset="0"/>
              </a:rPr>
              <a:t> خطوط ومراكز اللعب </a:t>
            </a:r>
            <a:r>
              <a:rPr lang="ar-SA" sz="2400" dirty="0" err="1" smtClean="0">
                <a:effectLst/>
                <a:ea typeface="Calibri" panose="020F0502020204030204" pitchFamily="34" charset="0"/>
                <a:cs typeface="Arial" panose="020B0604020202020204" pitchFamily="34" charset="0"/>
              </a:rPr>
              <a:t>التى</a:t>
            </a:r>
            <a:r>
              <a:rPr lang="ar-SA" sz="2400" dirty="0" smtClean="0">
                <a:effectLst/>
                <a:ea typeface="Calibri" panose="020F0502020204030204" pitchFamily="34" charset="0"/>
                <a:cs typeface="Arial" panose="020B0604020202020204" pitchFamily="34" charset="0"/>
              </a:rPr>
              <a:t> تتناسب كلا منهم وطبقا لمتطلبات هذه الخطوط والمراكز ، وتمثل الاستعدادات الخاصة للنجاح </a:t>
            </a:r>
            <a:r>
              <a:rPr lang="ar-SA" sz="2400" dirty="0" err="1" smtClean="0">
                <a:effectLst/>
                <a:ea typeface="Calibri" panose="020F0502020204030204" pitchFamily="34" charset="0"/>
                <a:cs typeface="Arial" panose="020B0604020202020204" pitchFamily="34" charset="0"/>
              </a:rPr>
              <a:t>فى</a:t>
            </a:r>
            <a:r>
              <a:rPr lang="ar-SA" sz="2400" dirty="0" smtClean="0">
                <a:effectLst/>
                <a:ea typeface="Calibri" panose="020F0502020204030204" pitchFamily="34" charset="0"/>
                <a:cs typeface="Arial" panose="020B0604020202020204" pitchFamily="34" charset="0"/>
              </a:rPr>
              <a:t> لعبة رياضية معينة ركنا أساسيا </a:t>
            </a:r>
            <a:r>
              <a:rPr lang="ar-SA" sz="2400" dirty="0" err="1" smtClean="0">
                <a:effectLst/>
                <a:ea typeface="Calibri" panose="020F0502020204030204" pitchFamily="34" charset="0"/>
                <a:cs typeface="Arial" panose="020B0604020202020204" pitchFamily="34" charset="0"/>
              </a:rPr>
              <a:t>فى</a:t>
            </a:r>
            <a:r>
              <a:rPr lang="ar-SA" sz="2400" dirty="0" smtClean="0">
                <a:effectLst/>
                <a:ea typeface="Calibri" panose="020F0502020204030204" pitchFamily="34" charset="0"/>
                <a:cs typeface="Arial" panose="020B0604020202020204" pitchFamily="34" charset="0"/>
              </a:rPr>
              <a:t> عملية الانتقاء ،وهذه الاستعدادات قد تكون بيولوجية أو نفسية وتلعب خبرة المدرب ومعرفته الدقيقة لمتطلبات </a:t>
            </a:r>
            <a:r>
              <a:rPr lang="ar-SA" sz="2400" dirty="0" err="1" smtClean="0">
                <a:effectLst/>
                <a:ea typeface="Calibri" panose="020F0502020204030204" pitchFamily="34" charset="0"/>
                <a:cs typeface="Arial" panose="020B0604020202020204" pitchFamily="34" charset="0"/>
              </a:rPr>
              <a:t>اللعبه</a:t>
            </a:r>
            <a:r>
              <a:rPr lang="ar-SA" sz="2400" dirty="0" smtClean="0">
                <a:effectLst/>
                <a:ea typeface="Calibri" panose="020F0502020204030204" pitchFamily="34" charset="0"/>
                <a:cs typeface="Arial" panose="020B0604020202020204" pitchFamily="34" charset="0"/>
              </a:rPr>
              <a:t> ؛ </a:t>
            </a:r>
            <a:r>
              <a:rPr lang="ar-SA" sz="2400" dirty="0" err="1" smtClean="0">
                <a:effectLst/>
                <a:ea typeface="Calibri" panose="020F0502020204030204" pitchFamily="34" charset="0"/>
                <a:cs typeface="Arial" panose="020B0604020202020204" pitchFamily="34" charset="0"/>
              </a:rPr>
              <a:t>بالاضافه</a:t>
            </a:r>
            <a:r>
              <a:rPr lang="ar-SA" sz="2400" dirty="0" smtClean="0">
                <a:effectLst/>
                <a:ea typeface="Calibri" panose="020F0502020204030204" pitchFamily="34" charset="0"/>
                <a:cs typeface="Arial" panose="020B0604020202020204" pitchFamily="34" charset="0"/>
              </a:rPr>
              <a:t> إلى استخدامه للاختبارات والقياسات دورا هاما </a:t>
            </a:r>
            <a:r>
              <a:rPr lang="ar-SA" sz="2400" dirty="0" err="1" smtClean="0">
                <a:effectLst/>
                <a:ea typeface="Calibri" panose="020F0502020204030204" pitchFamily="34" charset="0"/>
                <a:cs typeface="Arial" panose="020B0604020202020204" pitchFamily="34" charset="0"/>
              </a:rPr>
              <a:t>فى</a:t>
            </a:r>
            <a:r>
              <a:rPr lang="ar-SA" sz="2400" dirty="0" smtClean="0">
                <a:effectLst/>
                <a:ea typeface="Calibri" panose="020F0502020204030204" pitchFamily="34" charset="0"/>
                <a:cs typeface="Arial" panose="020B0604020202020204" pitchFamily="34" charset="0"/>
              </a:rPr>
              <a:t> التعرف على استعدادات وقدرات الناشئين لممارسة لعبة معينة والوصول بهم من خلال الاعداد المخطط طبقا للأسس العلمية </a:t>
            </a:r>
            <a:endParaRPr lang="ar-EG" sz="2400" dirty="0"/>
          </a:p>
        </p:txBody>
      </p:sp>
    </p:spTree>
    <p:extLst>
      <p:ext uri="{BB962C8B-B14F-4D97-AF65-F5344CB8AC3E}">
        <p14:creationId xmlns:p14="http://schemas.microsoft.com/office/powerpoint/2010/main" val="66716221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03" y="432972"/>
            <a:ext cx="10763534" cy="6868547"/>
          </a:xfrm>
          <a:prstGeom prst="rect">
            <a:avLst/>
          </a:prstGeom>
        </p:spPr>
        <p:txBody>
          <a:bodyPr wrap="square">
            <a:spAutoFit/>
          </a:bodyPr>
          <a:lstStyle/>
          <a:p>
            <a:pPr marR="190500" algn="just">
              <a:lnSpc>
                <a:spcPct val="20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نستخلص مما سبق أن منظومة صناعة اللاعب أو الفريق ووصوله للمستويات العالمية تتطلب بناء جسميا مناسب وبرامج تدريب وممارسة مكثفة وصلت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الوقت الحاضر من 1100_1400 ساعة تدريبية خلال 300-320 يوما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السنة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تقريبا،ويعكف</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الخبراء والمتخصصين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القيام بإجراء الدراسات والبحوث لمحاولة الوصول بها إلى 2000 ساعة تدريبية خلال 340-360 يوما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فى</a:t>
            </a:r>
            <a:r>
              <a:rPr lang="ar-SA" sz="2400" dirty="0" smtClean="0">
                <a:effectLst/>
                <a:latin typeface="Calibri" panose="020F0502020204030204" pitchFamily="34" charset="0"/>
                <a:ea typeface="Calibri" panose="020F0502020204030204" pitchFamily="34" charset="0"/>
                <a:cs typeface="Arial" panose="020B0604020202020204" pitchFamily="34" charset="0"/>
              </a:rPr>
              <a:t> السنة . فالمدرب مهما بلغت مهارته لن يستطيع أن يصنع لاعباً أو فريقاً متميزاً على المستوى العالمي من غسر جسم أو أجسام غير مؤهلة لذلك ؛ إذ يلزم الأمر أن يكون اللاعب /اللاعبين يتمتعون ببناء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جسمانى</a:t>
            </a:r>
            <a:r>
              <a:rPr lang="ar-SA" sz="2400" dirty="0" smtClean="0">
                <a:effectLst/>
                <a:latin typeface="Calibri" panose="020F0502020204030204" pitchFamily="34" charset="0"/>
                <a:ea typeface="Calibri" panose="020F0502020204030204" pitchFamily="34" charset="0"/>
                <a:cs typeface="Arial" panose="020B0604020202020204" pitchFamily="34" charset="0"/>
              </a:rPr>
              <a:t> مناسب لنوع اللعبة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التى</a:t>
            </a:r>
            <a:r>
              <a:rPr lang="ar-SA" sz="2400" dirty="0" smtClean="0">
                <a:effectLst/>
                <a:latin typeface="Calibri" panose="020F0502020204030204" pitchFamily="34" charset="0"/>
                <a:ea typeface="Calibri" panose="020F0502020204030204" pitchFamily="34" charset="0"/>
                <a:cs typeface="Arial" panose="020B0604020202020204" pitchFamily="34" charset="0"/>
              </a:rPr>
              <a:t> يمارسونها حتى تصبح برامج التدريب والممارسة لها جدوى وعائد مضمون ،وفى ذلك توفير للجهد والمال مع خامات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مهيئة</a:t>
            </a:r>
            <a:r>
              <a:rPr lang="ar-SA" sz="2400" dirty="0" smtClean="0">
                <a:effectLst/>
                <a:latin typeface="Calibri" panose="020F0502020204030204" pitchFamily="34" charset="0"/>
                <a:ea typeface="Calibri" panose="020F0502020204030204" pitchFamily="34" charset="0"/>
                <a:cs typeface="Arial" panose="020B0604020202020204" pitchFamily="34" charset="0"/>
              </a:rPr>
              <a:t> للنجاح .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90500" algn="just">
              <a:lnSpc>
                <a:spcPct val="200000"/>
              </a:lnSpc>
              <a:spcAft>
                <a:spcPts val="100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657781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571621"/>
            <a:ext cx="10836322" cy="5463034"/>
          </a:xfrm>
          <a:prstGeom prst="rect">
            <a:avLst/>
          </a:prstGeom>
        </p:spPr>
        <p:txBody>
          <a:bodyPr wrap="square">
            <a:spAutoFit/>
          </a:bodyPr>
          <a:lstStyle/>
          <a:p>
            <a:pPr algn="just">
              <a:lnSpc>
                <a:spcPct val="150000"/>
              </a:lnSpc>
              <a:spcAft>
                <a:spcPts val="1000"/>
              </a:spcAft>
            </a:pP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ﺍﻟﻤﺒﺎﺩﺉ</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ﻭﺍﻷﺴﺱ</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ﺍﻟﻌﻠﻤﻴﺔ</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ﻟﻌﻤﻠﻴﺎﺕ</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ﺍﻟﺭﻴﺎﻀﻲ</a:t>
            </a:r>
            <a:r>
              <a:rPr lang="ar-SA"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للناشئين</a:t>
            </a:r>
            <a:r>
              <a:rPr lang="ar-SA"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indent="225425" algn="just">
              <a:lnSpc>
                <a:spcPct val="150000"/>
              </a:lnSpc>
              <a:spcAft>
                <a:spcPts val="1000"/>
              </a:spcAft>
            </a:pPr>
            <a:r>
              <a:rPr lang="ar-SA" sz="2400" dirty="0" err="1" smtClean="0">
                <a:effectLst/>
                <a:latin typeface="Calibri" panose="020F0502020204030204" pitchFamily="34" charset="0"/>
                <a:ea typeface="Calibri" panose="020F0502020204030204" pitchFamily="34" charset="0"/>
                <a:cs typeface="Arial" panose="020B0604020202020204" pitchFamily="34" charset="0"/>
              </a:rPr>
              <a:t>ﻫﻨﺎﻙ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ﺒﻌﺽ</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ﺍﻟﻤﺒﺎﺩﺉ</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ﻤﺭﺍﻋﺎﺘﻬﺎ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ﻋﻨﺩ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ﺇﺠﺭﺍﺀ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ﻋﻤﻠﻴﺎﺕ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ﻟﺘﻘﺭﻴﺭ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ﺼﻼﺤﻴﺔ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ﺍﻟﻼﻋﺏ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ﻭﻗﺩ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ﺤﺩﺩ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ﻤﻴﻠﻴﻨﻜﻭﻑ</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smtClean="0">
                <a:effectLst/>
                <a:latin typeface="Arial" panose="020B0604020202020204" pitchFamily="34" charset="0"/>
                <a:ea typeface="Calibri" panose="020F0502020204030204" pitchFamily="34" charset="0"/>
                <a:cs typeface="Arial" panose="020B0604020202020204" pitchFamily="34" charset="0"/>
              </a:rPr>
              <a:t>(1987)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Melnikov</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ﺘﻠﻙ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ﺍﻟﻤﺒﺎﺩﺉ</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ﺍﻟﻨﺤﻭ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ﺍﻟﺘﺎﻟﻲ</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Arial" panose="020B0604020202020204" pitchFamily="34" charset="0"/>
              <a:buChar char="-"/>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ﺍﻷﺴﺎﺱ</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ﺍﻟﻌﻠﻤﻲ</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ﻟﻼﻨﺘﻘﺎﺀ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ﺼﻴﺎﻏﺔ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ﻨﻅﺎﻡ</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ﻟﻜل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ﻨﺸﺎﻁ</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ﺭﻴﺎﻀﻲ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ﺤﺩﺓ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ﻟﻤﻭﺍﻗﻑ</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ﺘﻨﺎﻓﺴﻴﺔ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ﻤﻌﻴﻨﺔ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ﺘﺤﺘﺎﺝ</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ﺇﻟﻰ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ﻤﻌﺭﻓﺔ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ﺠﻴﺩﺓ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ﻟﻸﺴﺱ</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ﺍﻟﻌﻠﻤﻴﺔ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ﺍﻟﺨﺎﺼﺔ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ﺒﻁﺭﻕ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ﺍﻟﺘﺸﺨﻴﺹ</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ﻭﺍﻟﻘﻴﺎﺱ</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ﻴﻤﻜﻥ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ﺍﺴﺘﺨﺩﺍﻤﻬﺎ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ﻋﻤﻠﻴﺔ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ﺤﺘﻰ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ﻨﻀﻤﻥ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ﺘﻔﺎﺩﻱ</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ﺍﻷﺨﻁﺎﺀ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ﺍﻟﺘﻲ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ﻴﻘﻊ</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ﻓﻴﻬﺎ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ﺍﻟﺒﻌﺽ</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gn="just">
              <a:lnSpc>
                <a:spcPct val="150000"/>
              </a:lnSpc>
              <a:spcAft>
                <a:spcPts val="1000"/>
              </a:spcAft>
              <a:buFont typeface="Arial" panose="020B0604020202020204" pitchFamily="34" charset="0"/>
              <a:buChar char="-"/>
            </a:pP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ﺸﻤﻭل</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ﺠﻭﺍﻨﺏ</a:t>
            </a:r>
            <a:r>
              <a:rPr lang="ar-SA" sz="2400" b="1" dirty="0" smtClean="0">
                <a:effectLst/>
                <a:latin typeface="Calibri" panose="020F0502020204030204" pitchFamily="34" charset="0"/>
                <a:ea typeface="Calibri" panose="020F0502020204030204" pitchFamily="34" charset="0"/>
                <a:cs typeface="Arial" panose="020B0604020202020204" pitchFamily="34" charset="0"/>
              </a:rPr>
              <a:t> </a:t>
            </a:r>
            <a:r>
              <a:rPr lang="ar-SA" sz="2400" b="1"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ﺇﻥ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ﻤﺸﻜﻠﺔ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ﺍﻟﻤﺠﺎل</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ﺍﻟﺭﻴﺎﻀﻲ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ﻤﺘﺸﺎﺒﻜﺔ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ﻭﻤﺘﺸﻌﺒﺔ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ﺍﻟﺠﻭﺍﻨﺏ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ﻓﻤﻨﻬﺎ</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ﺍﻟﺠﺎﻨﺏ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ﺍﻟﺒﺩﻨﻲ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ﻭﺍﻟﻤﻭﺭﻓﻭﻟﻭﺠﻲ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ﻭﺍﻟﻔﺴﻴﻭﻟﻭﺠﻲ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ﻭﺍﻟﻨﻔﺴﻲ</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ﻭﻻ</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ﺃﻥ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ﺘﻘﺘﺼﺭ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ﻋﻤﻠﻴﺎﺕ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ﻋﻠﻰ</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ﻤﺭﺍﻋﺎﺓ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ﺠﺎﻨﺏ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ﺩﻭﻥ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ﺍﻵﺨﺭ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ﻓﻌﻨﺩ</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ﺘﻘﺩﻴﺭ</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ﺼﻼﺤﻴﺔ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ﺍﻟﻼﻋﺏ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ﻴﺠﺏ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ﺍﻻﻨﻁﻼﻕ</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ﻗﺎﻋﺩﺓ</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ﻤﺘﻜﺎﻤﻠﺔ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ﺒﺤﻴﺙ</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ﺘﺘﻀﻤﻥ</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ﻜﺎﻓﺔ</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ﺠﻭﺍﻨﺏ</a:t>
            </a:r>
            <a:r>
              <a:rPr lang="ar-SA" sz="2400" dirty="0" smtClean="0">
                <a:effectLst/>
                <a:latin typeface="Calibri" panose="020F0502020204030204" pitchFamily="34" charset="0"/>
                <a:ea typeface="Calibri" panose="020F0502020204030204" pitchFamily="34" charset="0"/>
                <a:cs typeface="Arial" panose="020B0604020202020204" pitchFamily="34" charset="0"/>
              </a:rPr>
              <a:t> </a:t>
            </a:r>
            <a:r>
              <a:rPr lang="ar-SA" sz="2400" dirty="0" err="1" smtClean="0">
                <a:effectLst/>
                <a:latin typeface="Calibri" panose="020F0502020204030204" pitchFamily="34" charset="0"/>
                <a:ea typeface="Calibri" panose="020F0502020204030204" pitchFamily="34" charset="0"/>
                <a:cs typeface="Arial" panose="020B0604020202020204" pitchFamily="34" charset="0"/>
              </a:rPr>
              <a:t>ﺍﻻﻨﺘﻘﺎﺀ</a:t>
            </a:r>
            <a:r>
              <a:rPr lang="ar-SA" sz="24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981394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35</TotalTime>
  <Words>1726</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Garamond</vt:lpstr>
      <vt:lpstr>Symbol</vt:lpstr>
      <vt:lpstr>Times New Roman</vt:lpstr>
      <vt:lpstr>Wingdings</vt:lpstr>
      <vt:lpstr>Wingdings 2</vt:lpstr>
      <vt:lpstr>Organic</vt:lpstr>
      <vt:lpstr>جامعة بنها  كلية التربية الرياضية  قسم التدريب الرياضي وعلوم الحركة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بنها  كلية التربية الرياضية  قسم التدريب الرياضي وعلوم الحركة</dc:title>
  <dc:creator>sandy</dc:creator>
  <cp:lastModifiedBy>sandy</cp:lastModifiedBy>
  <cp:revision>6</cp:revision>
  <dcterms:created xsi:type="dcterms:W3CDTF">2020-03-28T03:19:41Z</dcterms:created>
  <dcterms:modified xsi:type="dcterms:W3CDTF">2020-03-28T05:07:45Z</dcterms:modified>
</cp:coreProperties>
</file>