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9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</p:sldIdLst>
  <p:sldSz cx="12192000" cy="6858000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R0mfVSSooUfygwu2xJBvw==" hashData="l3/v187e8EdnRw1yQw5dzLJeR6wLYjP6RFYplK9BmTkgybrgBnMSYg4Au/3pKLbdjMOnK+F0JswETsKRI5corA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31157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907390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2275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09724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0203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817923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21550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5086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75752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404725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58082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03430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10288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8351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04024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05913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48FB-7EB8-474F-8B1B-9A84F48CCC9D}" type="datetimeFigureOut">
              <a:rPr lang="ar-EG" smtClean="0"/>
              <a:t>04/08/1441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080E39-595B-4F09-A3B0-01EE1821A4BE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922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07656" y="175499"/>
            <a:ext cx="4205287" cy="1577101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ar-EG" sz="2000" dirty="0">
                <a:solidFill>
                  <a:schemeClr val="bg2">
                    <a:lumMod val="25000"/>
                  </a:schemeClr>
                </a:solidFill>
              </a:rPr>
              <a:t>جامعة بنها </a:t>
            </a:r>
            <a:br>
              <a:rPr lang="ar-EG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ar-EG" sz="2000" dirty="0">
                <a:solidFill>
                  <a:schemeClr val="bg2">
                    <a:lumMod val="25000"/>
                  </a:schemeClr>
                </a:solidFill>
              </a:rPr>
              <a:t>كلية التربية الرياضية </a:t>
            </a:r>
            <a:br>
              <a:rPr lang="ar-EG" sz="20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ar-EG" sz="2000" dirty="0">
                <a:solidFill>
                  <a:schemeClr val="bg2">
                    <a:lumMod val="25000"/>
                  </a:schemeClr>
                </a:solidFill>
              </a:rPr>
              <a:t>قسم التدريب الرياضي وعلوم الحركة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9801" y="5103736"/>
            <a:ext cx="5410200" cy="1524000"/>
          </a:xfrm>
        </p:spPr>
        <p:txBody>
          <a:bodyPr>
            <a:noAutofit/>
          </a:bodyPr>
          <a:lstStyle/>
          <a:p>
            <a:pPr algn="ctr"/>
            <a:r>
              <a:rPr lang="ar-EG" sz="4000" b="1" dirty="0">
                <a:solidFill>
                  <a:srgbClr val="002060"/>
                </a:solidFill>
              </a:rPr>
              <a:t>إعداد </a:t>
            </a:r>
            <a:endParaRPr lang="ar-EG" b="1" dirty="0" smtClean="0">
              <a:solidFill>
                <a:srgbClr val="002060"/>
              </a:solidFill>
            </a:endParaRPr>
          </a:p>
          <a:p>
            <a:pPr algn="ctr"/>
            <a:r>
              <a:rPr lang="ar-EG" sz="2400" b="1" cap="all" dirty="0" smtClean="0">
                <a:ln w="6350">
                  <a:noFill/>
                </a:ln>
                <a:solidFill>
                  <a:schemeClr val="bg2">
                    <a:lumMod val="25000"/>
                  </a:schemeClr>
                </a:soli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rPr>
              <a:t>قسم التدريب الرياضي وعلوم الحركة </a:t>
            </a:r>
            <a:endParaRPr lang="ar-EG" sz="2400" b="1" cap="all" dirty="0">
              <a:ln w="6350">
                <a:noFill/>
              </a:ln>
              <a:solidFill>
                <a:schemeClr val="bg2">
                  <a:lumMod val="25000"/>
                </a:schemeClr>
              </a:solidFill>
              <a:effectLst>
                <a:outerShdw blurRad="127000" dist="200000" dir="2700000" algn="tl" rotWithShape="0">
                  <a:srgbClr val="000000">
                    <a:alpha val="30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001" y="381000"/>
            <a:ext cx="1704975" cy="1371600"/>
          </a:xfrm>
          <a:prstGeom prst="rect">
            <a:avLst/>
          </a:prstGeom>
          <a:noFill/>
        </p:spPr>
      </p:pic>
      <p:pic>
        <p:nvPicPr>
          <p:cNvPr id="5" name="Picture 4" descr="Description: 2bf792ab9186f339544f2e5dc1b59f30_Generi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04800"/>
            <a:ext cx="1676400" cy="1371600"/>
          </a:xfrm>
          <a:prstGeom prst="rect">
            <a:avLst/>
          </a:prstGeom>
          <a:noFill/>
        </p:spPr>
      </p:pic>
      <p:sp>
        <p:nvSpPr>
          <p:cNvPr id="6" name="Subtitle 2"/>
          <p:cNvSpPr txBox="1">
            <a:spLocks/>
          </p:cNvSpPr>
          <p:nvPr/>
        </p:nvSpPr>
        <p:spPr>
          <a:xfrm>
            <a:off x="4016831" y="2112166"/>
            <a:ext cx="40386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 sz="4200" b="1" dirty="0">
              <a:solidFill>
                <a:srgbClr val="7030A0"/>
              </a:solidFill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505200" y="3505200"/>
            <a:ext cx="5410200" cy="1600200"/>
          </a:xfrm>
          <a:prstGeom prst="rect">
            <a:avLst/>
          </a:prstGeom>
        </p:spPr>
        <p:txBody>
          <a:bodyPr vert="horz">
            <a:noAutofit/>
          </a:bodyPr>
          <a:lstStyle>
            <a:lvl1pPr marL="0" indent="0" algn="ctr" rtl="1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1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1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None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1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1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ar-EG" b="1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438399" y="2438400"/>
            <a:ext cx="838427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4000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مادة </a:t>
            </a:r>
            <a:r>
              <a:rPr lang="ar-EG" sz="400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/ </a:t>
            </a:r>
            <a:r>
              <a:rPr lang="ar-EG" sz="400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مبادئ و أسس </a:t>
            </a:r>
            <a:r>
              <a:rPr lang="ar-EG" sz="400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تدريب </a:t>
            </a:r>
            <a:r>
              <a:rPr lang="ar-EG" sz="4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الناشئين</a:t>
            </a:r>
          </a:p>
          <a:p>
            <a:pPr algn="ctr">
              <a:lnSpc>
                <a:spcPct val="150000"/>
              </a:lnSpc>
            </a:pPr>
            <a:r>
              <a:rPr lang="ar-EG" sz="3200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محاضرة / </a:t>
            </a:r>
            <a:r>
              <a:rPr lang="ar-EG" sz="3200" b="1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تقنين الاحمال التدريبية للناشئين </a:t>
            </a:r>
            <a:endParaRPr lang="ar-EG" sz="3200" b="1" dirty="0" smtClean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ar-EG" sz="28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شعبة </a:t>
            </a:r>
            <a:r>
              <a:rPr lang="ar-EG" sz="2800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تدريب</a:t>
            </a:r>
            <a:endParaRPr lang="ar-EG" sz="2800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780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5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1003" y="598079"/>
            <a:ext cx="10754435" cy="593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en-US" sz="3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وعل ذلك يمكن إضافة زمن الانخفاض المقابل لنسبة الشدة إلي زمن شدة التمرين 12 ثانية و علية تكون :               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100 % = 12 ثانية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95% =12 + 0.6 = 12.6 ثانية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85 % =12 + 1.8 = 13.8 ثانية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وهكذا يمكن حساب مسافة أي تمرين بعد التعرف علي أفضل زمن للمسافات المختارة .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619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60393" y="0"/>
            <a:ext cx="10258567" cy="6058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كما يمكن توجيه الحمل باستخدام الزمن بطريقة النسبة المئوية المقلوبة للزمن : عن دونات و </a:t>
            </a:r>
            <a:r>
              <a:rPr lang="ar-EG" sz="2400" b="1" dirty="0" err="1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مارتنز</a:t>
            </a:r>
            <a:r>
              <a:rPr lang="ar-EG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14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 2 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أقصي زمن ˣ  100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الزمن المساوي لشدة الحمل المطلوب = ----------------------------- =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الشدة المطلوبة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  <a:tabLst>
                <a:tab pos="1521460" algn="l"/>
                <a:tab pos="2637155" algn="ctr"/>
              </a:tabLs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	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50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ˣ  100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الزمن المساوي لشدة حمل 90 % = ------------------- = 55.55 ثانية </a:t>
            </a:r>
            <a:endParaRPr lang="ar-EG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</a:t>
            </a:r>
            <a:r>
              <a:rPr lang="ar-EG" sz="2400" dirty="0" smtClean="0"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326955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60813" y="753029"/>
            <a:ext cx="9526136" cy="49808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EG" sz="28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ar-EG" sz="2800" b="1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ar-EG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النبض كمؤشر فسيولوجي لتوجيه شدة الحمل :</a:t>
            </a:r>
            <a:endParaRPr lang="en-US" sz="16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معدل النبض احد المؤشرات الفسيولوجية الهامة و سهلة الاستخدام في المجال التطبيقي , و يمكن بواسطته تحديد مستوي شدة الحمل , حيث يعطي للمدرب معلومات ايجابية و سريعة لردود تحمل الأجهزة الوظيفية في الملعب و من ثم توجيه الحمل التدريبي و التعرف علي معدل ضربات القلب المناسبة للشدة المطلوبة يمكن استخدامها المعادلات الآتية 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شدة الحمل المطلوبة ˣ أقصي معدل للنبض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--------------------------------------- = </a:t>
            </a:r>
            <a:r>
              <a:rPr lang="ar-EG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عدد النبض المستهدف لشدة الحمل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100          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0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01253" y="486476"/>
            <a:ext cx="10499678" cy="6237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ar-EG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 </a:t>
            </a:r>
            <a:r>
              <a:rPr lang="ar-EG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ما هو معدل النبض المستهدف لشدة حمل 75 % للاعب أقصي معدل 200 نبضة في الدقيقة خلال المجهود البدني 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الحل 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شدة الحمل المطلوبة ˣ أقصي معدل للنبض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عدد النبض المستهدف لشدة الحمل  = ------------------------------- =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</a:t>
            </a:r>
            <a:endParaRPr lang="ar-EG" sz="28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endParaRPr lang="ar-E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75 ˣ  200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النبض المستهدف لشدة حمل 75 % = --------------------- =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150ن/ق</a:t>
            </a:r>
            <a:endParaRPr lang="ar-EG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40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8925" y="547761"/>
            <a:ext cx="9949217" cy="6336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 كما يمكن تحديد معدل النبض المساوي لشدة الحمل المطلوبة من خلال الخطوات التالية :</a:t>
            </a:r>
            <a:endParaRPr lang="en-US" sz="16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تحديد معدل الحد الأقصى للنبض أثناء المجهود 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تحديد معدل ضربات القلب أثناء الراحة 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rabicPeriod"/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تحديد الفرق بين أقصي معدل لضربات القلب و النبض وقت الراحة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تحديد معدل النبض المساوي لشدة الحمل المطلوب باستخدام المعادلات التالية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ar-EG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الشدة المطلوبة  ˣ الفرق بين المعادلتين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------------------------------------ + معدل ضربات القلب في الراحة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100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96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0377" y="503513"/>
            <a:ext cx="11600596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EG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 </a:t>
            </a:r>
            <a:r>
              <a:rPr lang="ar-EG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إذا كان الحد الأقصى لمعدل ضربات القلب لناشئ ( 180 نبضة في الدقيقة ) و معدل ضربات القلب في الراحة ( 60 نبضة في الدقيقة ) , اوجد معدل النبض المساوي لشدة حمل 80 % لهذا الناشئ 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الحل :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80 % ˣ  120 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-------------- + 60 = 156 نبضة في الدقيقة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100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 المدرب الجيد هو الذي يقوم بتسجيل معدلات النبض و ترجمة ذلك في جدول بما يتناسب و درجات الحمل بناء علي حسابها من المعدلات السابقة لتكون مرشدا علميا في توجيه الحمل و تقييم مستواه 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429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83224" y="219625"/>
            <a:ext cx="10203976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EG" sz="28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ar-EG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ثانيا </a:t>
            </a:r>
            <a:r>
              <a:rPr lang="ar-EG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... طريقة تحديد حجم الحمل :</a:t>
            </a:r>
            <a:endParaRPr lang="en-US" sz="1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يتم تحديد حجم الحمل للتمرين الواحد باستخدام المعادلة التالية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حجم حمل التدريب</a:t>
            </a:r>
            <a:endParaRPr lang="en-US" sz="16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عدد المجموعات ˣ عدد التكرارات في المجموعة ˣ وزن الثقل (أو مسافة الجري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spcAft>
                <a:spcPts val="100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 :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عند أداء تمرين رفع الذراعين عاليا باستخدام ثقل زنته ١٠٠كجم لعدد ٦ تكرارات خلال ٥ مجموعات، فيكون حجم الحمل لهذا التمرين (حجم الثقل الذي تم رفعه خلال التمرين) كالآتي</a:t>
            </a:r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٥ مجموعات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ˣ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٦ تكرارات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ˣ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١٠٠كجم = 3000كجم.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وفي بعض الحالات  فإن التمرين الواحد لا يتكرر بنفس العدد في كل مجموعة، وفي هذه الحالة يتم تطبيق المعادلة التالية لتحديد  حجم حمل التمرين.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5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11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01004" y="0"/>
            <a:ext cx="10699844" cy="7314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400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ar-SA" sz="2400" b="1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حجم </a:t>
            </a: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حمل التمرين</a:t>
            </a:r>
            <a:endParaRPr lang="en-US" sz="14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عدد مرات أداء التمرين في المجموعة الأولى + عد. مرات أداء التمرين في المجموعة الثانية </a:t>
            </a:r>
            <a:r>
              <a:rPr lang="ar-SA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+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عدد مرات أداء التمرين في المجموعة الثالثة..... وهكذا.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ويلاحظ ان تحديد  حجم الحمل يكون وفقا لطبيعة اداء التمرين، فقد يكون لعدد مرات التكرار أو الزمن المستغرق في الأداء أو المسافة المقطوعة أو وزن الثقل المستخدم في الأداء.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في حالة ربط تنمية احد الصفات البدنية وليكن مثلا ........التحمل الهوائي لبعض المهارات الحركية أو خطط اللعب  فيتم تحديد حجم حمل التمرين باستخدام المعادلة التالية :  _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حجم حمل التمرين</a:t>
            </a:r>
            <a:r>
              <a:rPr lang="ar-SA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ar-SA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تحمل هوائي مركب مع مهارة  (1) لزمن ٣ق + تحمل هوائي مركب مع مهارة (2) لزمن ٣ ق + تحمل هوائي مركب مع مهاراتي (١، ٢) لزمن ٣ ق.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ويلاحظ من المثال والمعادلة السابقة انه ليس بالضرورة  تكرار نفس التمرين بكافة مركبته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المهارية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أو الخطية، وإنما لابد تكرار الصفة البدنية المطلوب تطويرها وهي التحمل الهوائي.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056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2973" y="492402"/>
            <a:ext cx="10285864" cy="55810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ثالثا </a:t>
            </a:r>
            <a:r>
              <a:rPr lang="ar-SA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طريقة تحديد كثافة الحمل</a:t>
            </a:r>
            <a:r>
              <a:rPr lang="ar-SA" sz="24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 _</a:t>
            </a:r>
            <a:endParaRPr lang="en-US" sz="1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يتم حساب الكثافة النسبية من خلال التعرف على الحجم النسبي منسوبا الي الحجم الكلى ( المطلق) وذلك من خلال المعادلة التالية : _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الكثافة النسبية 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حجم الحمل النسبي 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ˣ 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/ حجم الحمل المطلق.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حيث أن الحجم النسبي هو ما يؤديه اللاعب من تمرينات أو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اداءات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داخل الوحدة التدريبية، بدون إضافة فترات الراحة، وأن حجم الحمل المطلق هو الزمن الكلى للوحدة  شاملا لفترات الراحة.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واذا افترضنا ان الحجم النسبي الذي </a:t>
            </a:r>
            <a:r>
              <a:rPr lang="ar-SA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يؤدية</a:t>
            </a:r>
            <a:r>
              <a:rPr lang="ar-SA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اللاعب في الوحدة التدريبية هو (١٠٢ ق) والحجم المطلق هو (120 ق).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ar-SA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ففي هذه الحالة ستكون الكثافة النسبية للحمل = 102</a:t>
            </a:r>
            <a:r>
              <a:rPr lang="ar-EG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ˣ </a:t>
            </a:r>
            <a:r>
              <a:rPr lang="ar-SA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/ 120 = 85 ٪.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62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15235" y="248264"/>
            <a:ext cx="9903725" cy="6509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SA" sz="2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رابعا :.. طريقة تحديد فترات الراحة الإيجابية خلال الوحدة التدريبية : </a:t>
            </a:r>
            <a:endParaRPr lang="en-US" sz="14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2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يتم تحديد زمن الراحة الإيجابية باتباع الخطوات التالية :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ar-S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حساب معدل النبض الطبيعي للاعب اثناء الراحة ويسجل وليكن ٤٠ نبضة / ق.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ar-S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حساب معدل النبض بعد مجهود أقصى ويسجل وليكن ١٧٠ نبضة / ق، مع تشغيل ساعة إيقاف 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ar-S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حساب الفترة الزمنية اللازمة لوصول اللاعب الي معدل نبضة الطبيعي اثناء الراحة وليكن ٦ق.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1000"/>
              </a:spcAft>
              <a:buFont typeface="+mj-lt"/>
              <a:buAutoNum type="arabicPeriod"/>
            </a:pPr>
            <a:r>
              <a:rPr lang="ar-SA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قسمة الزمن اللازم لوصول اللاعب الي معدل نبضة الطبيعي على  ٣.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2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وفي هذه الحالة يتم حساب زمن الراحة الإيجابية بالمعاملة التالية : </a:t>
            </a:r>
            <a:endParaRPr lang="ar-SA" sz="2000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endParaRPr lang="ar-SA" sz="2000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</a:t>
            </a:r>
            <a:r>
              <a:rPr lang="ar-SA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الزمن اللازم لوصول اللاعب لمعدل نبضة الطبيعي بعد اداءة لحمل أقصى 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زمن الراحة الإيجابية =                     </a:t>
            </a: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-------------------------------------------------------------------------------------------------------</a:t>
            </a:r>
            <a:endParaRPr lang="en-US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1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                                  </a:t>
            </a:r>
            <a:r>
              <a:rPr lang="ar-SA" sz="32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endParaRPr lang="en-US" sz="9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2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6ق    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SA" sz="2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اذا :  زمن الراحة الإيجابية في المثال السابق  =   </a:t>
            </a:r>
            <a:r>
              <a:rPr lang="ar-SA" sz="2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-------------------- </a:t>
            </a: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2ق.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ar-SA" sz="20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</a:t>
            </a: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٣ق 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SA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6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60311" y="0"/>
            <a:ext cx="10563366" cy="69967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4615" algn="just">
              <a:lnSpc>
                <a:spcPct val="150000"/>
              </a:lnSpc>
              <a:spcAft>
                <a:spcPts val="1000"/>
              </a:spcAft>
            </a:pPr>
            <a:r>
              <a:rPr lang="ar-EG" sz="24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اسس تقنين الاحمال التدريبية للناشئين : </a:t>
            </a:r>
            <a:endParaRPr lang="en-US" sz="1600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4615" algn="just">
              <a:lnSpc>
                <a:spcPct val="150000"/>
              </a:lnSpc>
              <a:spcAft>
                <a:spcPts val="1000"/>
              </a:spcAft>
            </a:pPr>
            <a:r>
              <a:rPr lang="ar-EG" sz="2400" b="1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بعض اسس واساليب تقنين الاحمال التدريبية للناشئين :</a:t>
            </a:r>
            <a:endParaRPr lang="en-US" sz="16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عند اختيار واستخدام وسائل العمل يجب مراعاه الخصائص والسمات السنيه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الجنسيه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 ذكر / انثى ) ومن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الناحيه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البدنيه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والفسيولوجيه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والتربويه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يجب ان تكون وسائل الحمل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مليئه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الى حد كبير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بالحيويه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والنشاط وان تتميز بطابع اللعب والتنافس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إطار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تربوى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يلاحظ ان أعضاء البدن لا تستطيع تحمل الاحمال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الوظيفيه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العاليه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درجات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الحراره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العاليه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آو عند نسبه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عاليه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من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الرطوبه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الهواء ولذلك فان بذل الجهد بالحد الاقصى وتكراره آو استمرار التمرينات لفتره طويله تحت تأثير هذه الظروف يرتبط بمخاطر شديده تهدد صحه الناشئين .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يجب ضمان حدوث تبادل منتظم بين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قترات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الراحه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والحمل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الوحده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التدريبيه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كما يجب ايجاد التناسق بين درجه الحمل ( ارتفاع الحمل ) وطول فتره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الراحه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وفقا آو تبعا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لاثر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التمرين المراد تحقيقه والامكانات </a:t>
            </a:r>
            <a:r>
              <a:rPr lang="ar-EG" sz="24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الخاصه</a:t>
            </a:r>
            <a:r>
              <a:rPr lang="ar-EG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بمستوى أداء الناشئين .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92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853" y="974884"/>
            <a:ext cx="5390147" cy="36576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946358" y="4932042"/>
            <a:ext cx="499292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5400" dirty="0" smtClean="0">
                <a:latin typeface="Calibri" panose="020F0502020204030204" pitchFamily="34" charset="0"/>
                <a:ea typeface="Calibri" panose="020F0502020204030204" pitchFamily="34" charset="0"/>
              </a:rPr>
              <a:t>بالتوفيق </a:t>
            </a:r>
            <a:r>
              <a:rPr lang="ar-SA" sz="5400" dirty="0">
                <a:latin typeface="Calibri" panose="020F0502020204030204" pitchFamily="34" charset="0"/>
                <a:ea typeface="Calibri" panose="020F0502020204030204" pitchFamily="34" charset="0"/>
              </a:rPr>
              <a:t>للجميع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1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4" name="click.wav"/>
          </p:stSnd>
        </p:sndAc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10186" y="0"/>
            <a:ext cx="1076808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5. يجب استهداف التأثير الشامل للتمرينات مع توافر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فعاليه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متبادله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بين هذا الاثر الشامل وفترات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الراحه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العمل على انتقاء التمرينات بغرض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التنميه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الشامله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للخصائص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الحركيه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إطار التبادل المعروف بين درجه الشده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المستخدمه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الاداء والتكوين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الحركى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للتمرينات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البدنيه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يجب تجنب الاحمال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تؤدى الى الاجهاد وفى حاله استخدام تمرينات تؤدى الى درجه الاجهاد يجب ان يليها تمرينات ذات أحمال منخفضه إلى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متوسطه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ووفقا لدرجه الاجهاد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التىحدثت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يجب تحديد فترات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الراحه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السلبيه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فكلما زاد الاجهاد يتم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الزياده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فتره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الراحه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السلبيه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7. يراعى اثناء إجراء عمليه التعلم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الحركى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ان تكون الاحمال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التدريبيه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منخفض هاذ يجب مراعاه الانشغال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الفكرى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الذى يكون عليه الناشئون اثناء عمليه التعلم ،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فالاحمال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العاليه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اثناء فترات التعليم تكون معوقه وتحدد سن سريان عمليه التعلم للخصائص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الحركيه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82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5218" y="101307"/>
            <a:ext cx="11245755" cy="632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8.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ينبغى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عدم الانتظار الى ان تحدث حاله الاجهاد العام ،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وينبغى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سرعه الانتهاء من التمرينات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تتطلب قدرا كبيرا من التركيز والانتباه قبل وصول الناشئون الى مرحله الاجهاد العام .</a:t>
            </a:r>
          </a:p>
          <a:p>
            <a:pPr lvl="0" algn="just">
              <a:lnSpc>
                <a:spcPct val="150000"/>
              </a:lnSpc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تجنب إشراك الناشئون المصابون بأمراض معديه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تمرينات ذات الحمل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العالى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واذا حدث ذلك يكون وفقا لرأى الطبيب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ولانه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يكون هناك انخفاض واضح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قوه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المقاومه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لطاقه اعضاء الجسم بعد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الاصابه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. </a:t>
            </a:r>
          </a:p>
          <a:p>
            <a:pPr lvl="0" algn="just">
              <a:lnSpc>
                <a:spcPct val="150000"/>
              </a:lnSpc>
            </a:pP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مراعاه التبديل بين التدريبات ذات الحجم الكلى المحدود ، الى التمرينات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التى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تتطلب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الحركه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فى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مجال كبير ، وفى الوحدات ذات الاحمال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العاليه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يراعى ان تكون التمرينات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الختاميه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محققه التحميل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الايجابى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وان يحقق نفس الوقت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الراحه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الفسيولوجيه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النسبيه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 </a:t>
            </a:r>
            <a:r>
              <a:rPr lang="ar-EG" sz="28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المناسبه</a:t>
            </a: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للناشئين ) 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27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5469" y="433420"/>
            <a:ext cx="10758985" cy="7709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وسائل تقنين الاحمال  للناشئين: 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b="1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اولا ... وسائل تحديد شده الحمل : </a:t>
            </a:r>
            <a:endParaRPr lang="en-US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ar-EG" sz="2800" b="1" dirty="0" smtClean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الثقل كمؤشر لتحديد شده الحمل : </a:t>
            </a:r>
            <a:endParaRPr lang="en-US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 :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لاعب قدرته القصوى على دفع ثقل بالذراعين من وضع الرقود على الظهر 250 كجم </a:t>
            </a: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وهذا يمثل 100% من قدره اللاعب ، كيف يمكن تحدد شده الحمل </a:t>
            </a: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عند مستوى 60 ، 70 % . 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just">
              <a:lnSpc>
                <a:spcPct val="150000"/>
              </a:lnSpc>
              <a:spcAft>
                <a:spcPts val="1000"/>
              </a:spcAft>
            </a:pPr>
            <a:r>
              <a:rPr lang="ar-EG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30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1940" y="507544"/>
            <a:ext cx="6237027" cy="63504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785" algn="just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الحل :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ctr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الثقل الاقصى × الشده </a:t>
            </a:r>
            <a:r>
              <a:rPr lang="ar-EG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المطلوبه</a:t>
            </a: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l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الشده </a:t>
            </a:r>
            <a:r>
              <a:rPr lang="ar-EG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المطلوبه</a:t>
            </a: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=------------------------------- = الوزن </a:t>
            </a:r>
            <a:r>
              <a:rPr lang="ar-EG" b="1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المساوى</a:t>
            </a: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للشده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ctr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100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ctr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ctr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250 × 60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اذا ... الشده عند مستوى 60% = ---------------------- = 150 كجم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ctr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100         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ctr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 algn="ctr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250 × 70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84785">
              <a:lnSpc>
                <a:spcPct val="150000"/>
              </a:lnSpc>
              <a:spcAft>
                <a:spcPts val="1000"/>
              </a:spcAft>
              <a:tabLst>
                <a:tab pos="2201545" algn="l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الشده عند مستوى 70 % = ------------------- = 175 كجم 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tabLst>
                <a:tab pos="2140585" algn="l"/>
                <a:tab pos="2637155" algn="ctr"/>
              </a:tabLst>
            </a:pPr>
            <a:r>
              <a:rPr lang="ar-EG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	100   </a:t>
            </a:r>
            <a:endParaRPr lang="en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56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9117" y="-99572"/>
            <a:ext cx="10522423" cy="6335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tabLst>
                <a:tab pos="2140585" algn="l"/>
                <a:tab pos="2637155" algn="ctr"/>
              </a:tabLst>
            </a:pPr>
            <a:r>
              <a:rPr lang="ar-S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tabLst>
                <a:tab pos="2140585" algn="l"/>
                <a:tab pos="2637155" algn="ctr"/>
              </a:tabLst>
            </a:pPr>
            <a:r>
              <a:rPr lang="ar-EG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*- كيفية تحديد أقصي ثقل يمكن رفعة لمرة واحدة طبقا لأقصي عدد من التكرارات يمكن تنفيذه في دفع ثقل محدد :</a:t>
            </a:r>
            <a:endParaRPr lang="en-US" sz="16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  <a:tabLst>
                <a:tab pos="2140585" algn="l"/>
                <a:tab pos="2637155" algn="ctr"/>
              </a:tabLst>
            </a:pPr>
            <a:r>
              <a:rPr lang="ar-SA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 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لاعب أقصي عدد من التكرارات يمكن تنفيذه لدفع ثقل وزنة 135 كجم هو (6 تكرارات ) , كيف يمكن تحديد أقصي ثقل لاعب يمكن رفعة لمرة واحدة فقط </a:t>
            </a:r>
            <a:r>
              <a:rPr lang="ar-EG" sz="2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spcAft>
                <a:spcPts val="1000"/>
              </a:spcAft>
            </a:pP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الحل 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أولا ... يتم إيجاد قيمة شدة الحمل المؤدي </a:t>
            </a:r>
            <a:r>
              <a:rPr lang="ar-EG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بة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ال 6 تكرارات , باستخدام المعادلة التالية 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 ˣ 2,5 -100 =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15-100 = 85 %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إذا ... شدة الحمل المساوية لدفع الثقل لعدد 6 تكرارات = 85 %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58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41445" y="422450"/>
            <a:ext cx="11382232" cy="5745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ثانيا ... يتم إيجاد أقصي ثقل يمكن اللاعب دفعة لمرة واحدة باستخدام المعادلة التالية </a:t>
            </a:r>
            <a:r>
              <a:rPr lang="ar-EG" sz="2800" b="1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spcAft>
                <a:spcPts val="1000"/>
              </a:spcAft>
            </a:pPr>
            <a:endParaRPr lang="en-US" sz="16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الثقل المحدد  ˣ  100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أقصي ثقل يمكن دفعة لمرة واحدة = ----------------------------------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الشدة المساوية للثقل المحدد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135 كجم  ˣ  100  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إذا ... أقصي ثقل يمكن دفعة لمرة واحدة =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------------------------ </a:t>
            </a:r>
            <a:r>
              <a:rPr lang="ar-EG" sz="16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159 كجم تقريبا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ar-EG" sz="2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85 </a:t>
            </a:r>
            <a:r>
              <a:rPr lang="ar-EG" sz="28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690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1838" y="214130"/>
            <a:ext cx="8907439" cy="6643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000"/>
              </a:spcAft>
            </a:pPr>
            <a:r>
              <a:rPr lang="ar-EG" sz="2400" b="1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ar-EG" sz="24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الزمن كمؤشر لتوجيه شدة الحمل :</a:t>
            </a:r>
            <a:endParaRPr lang="en-US" sz="1400" dirty="0" smtClean="0">
              <a:solidFill>
                <a:srgbClr val="00B0F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يستخدم الزمن لتحديد شدة الحمل من خلال حساب زمن أداء التمرين و يكمن استخدامها في تدريبات السباحة أو الجري لمسافات مختلفة من خلال تقسيم الزمن 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مثال 1 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إذا كان الزمن الجري بأقصى درجة لمسافة 100 متر 12 ثانية فيكمن تحديد درجة الشدة لهذا التمرين من خلال </a:t>
            </a:r>
            <a:r>
              <a:rPr lang="ar-EG" sz="2400" dirty="0" err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الأتي</a:t>
            </a: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ar-EG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يمكن زمن 12 ثانية هو 100 % من أقصي مقدرة للفرد ( اعلي شدة ) .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ar-EG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كل 2.4 ثانية يقابلها 20 % من الشدة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15000"/>
              </a:lnSpc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 ثانية ˣ 20 / 100 = 2.4 ثانية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ar-EG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كل 1.8 ثانية يقابلها 15 % من الشدة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15000"/>
              </a:lnSpc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 ثانية ˣ 15 / 100 =1.8 ثانية 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ar-EG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كل 1.2 ثانية يقابلها 10 % من الشدة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15000"/>
              </a:lnSpc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 ثانية ˣ 10 / 100 -+=1.2 ثانية 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buFont typeface="Arial" panose="020B0604020202020204" pitchFamily="34" charset="0"/>
              <a:buChar char="-"/>
            </a:pPr>
            <a:r>
              <a:rPr lang="ar-EG" sz="24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كل 0.6ثانية يقابلها 5 % من الشدة</a:t>
            </a:r>
            <a:endParaRPr lang="en-US" sz="1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15000"/>
              </a:lnSpc>
              <a:spcAft>
                <a:spcPts val="1000"/>
              </a:spcAft>
            </a:pPr>
            <a:r>
              <a:rPr lang="ar-EG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12 ثانية  ˣ  5 / 100 = 0.6 ثانية 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694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  <p:sndAc>
          <p:stSnd>
            <p:snd r:embed="rId2" name="click.wav"/>
          </p:stSnd>
        </p:sndAc>
      </p:transition>
    </mc:Choice>
    <mc:Fallback xmlns="">
      <p:transition spd="slow">
        <p:random/>
        <p:sndAc>
          <p:stSnd>
            <p:snd r:embed="rId3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61</TotalTime>
  <Words>827</Words>
  <Application>Microsoft Office PowerPoint</Application>
  <PresentationFormat>Widescreen</PresentationFormat>
  <Paragraphs>173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Century Gothic</vt:lpstr>
      <vt:lpstr>Simplified Arabic</vt:lpstr>
      <vt:lpstr>Symbol</vt:lpstr>
      <vt:lpstr>Tahoma</vt:lpstr>
      <vt:lpstr>Times New Roman</vt:lpstr>
      <vt:lpstr>Wingdings 2</vt:lpstr>
      <vt:lpstr>Wingdings 3</vt:lpstr>
      <vt:lpstr>Wisp</vt:lpstr>
      <vt:lpstr>جامعة بنها  كلية التربية الرياضية  قسم التدريب الرياضي وعلوم الحركة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بنها  كلية التربية الرياضية  قسم التدريب الرياضي وعلوم الحركة</dc:title>
  <dc:creator>sandy</dc:creator>
  <cp:lastModifiedBy>sandy</cp:lastModifiedBy>
  <cp:revision>9</cp:revision>
  <dcterms:created xsi:type="dcterms:W3CDTF">2020-03-28T04:08:23Z</dcterms:created>
  <dcterms:modified xsi:type="dcterms:W3CDTF">2020-03-28T05:17:32Z</dcterms:modified>
</cp:coreProperties>
</file>