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9" r:id="rId21"/>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PRput2KDtmXLEvCAepvhg==" hashData="dAfP53j+vFJLy2DWx8Tlw2UbOpyKo+6+RK0E3r4AxZZSR64J5TMn7bACpCAEMd6RBformUj4fiymSiS6EVzxA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B21B646E-63E8-4209-940C-74D837EE9F72}" type="datetimeFigureOut">
              <a:rPr lang="ar-EG" smtClean="0"/>
              <a:t>04/08/1441</a:t>
            </a:fld>
            <a:endParaRPr lang="ar-EG"/>
          </a:p>
        </p:txBody>
      </p:sp>
      <p:sp>
        <p:nvSpPr>
          <p:cNvPr id="5" name="Footer Placeholder 4"/>
          <p:cNvSpPr>
            <a:spLocks noGrp="1"/>
          </p:cNvSpPr>
          <p:nvPr>
            <p:ph type="ftr" sz="quarter" idx="11"/>
          </p:nvPr>
        </p:nvSpPr>
        <p:spPr>
          <a:xfrm>
            <a:off x="1876424" y="5410201"/>
            <a:ext cx="5124886" cy="365125"/>
          </a:xfrm>
        </p:spPr>
        <p:txBody>
          <a:bodyPr/>
          <a:lstStyle/>
          <a:p>
            <a:endParaRPr lang="ar-EG"/>
          </a:p>
        </p:txBody>
      </p:sp>
      <p:sp>
        <p:nvSpPr>
          <p:cNvPr id="6" name="Slide Number Placeholder 5"/>
          <p:cNvSpPr>
            <a:spLocks noGrp="1"/>
          </p:cNvSpPr>
          <p:nvPr>
            <p:ph type="sldNum" sz="quarter" idx="12"/>
          </p:nvPr>
        </p:nvSpPr>
        <p:spPr>
          <a:xfrm>
            <a:off x="9896911" y="5410199"/>
            <a:ext cx="771089" cy="365125"/>
          </a:xfrm>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366501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180327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3377416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65172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3862573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21B646E-63E8-4209-940C-74D837EE9F72}"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2512376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21B646E-63E8-4209-940C-74D837EE9F72}"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406673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B646E-63E8-4209-940C-74D837EE9F72}"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1355969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B646E-63E8-4209-940C-74D837EE9F72}"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45795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B646E-63E8-4209-940C-74D837EE9F72}"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368654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B646E-63E8-4209-940C-74D837EE9F72}"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55810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32427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1B646E-63E8-4209-940C-74D837EE9F72}"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168835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1B646E-63E8-4209-940C-74D837EE9F72}"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78149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B646E-63E8-4209-940C-74D837EE9F72}"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68824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20190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B646E-63E8-4209-940C-74D837EE9F72}"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BFCE7AA-C520-4FAE-9003-F239A81DC254}" type="slidenum">
              <a:rPr lang="ar-EG" smtClean="0"/>
              <a:t>‹#›</a:t>
            </a:fld>
            <a:endParaRPr lang="ar-EG"/>
          </a:p>
        </p:txBody>
      </p:sp>
    </p:spTree>
    <p:extLst>
      <p:ext uri="{BB962C8B-B14F-4D97-AF65-F5344CB8AC3E}">
        <p14:creationId xmlns:p14="http://schemas.microsoft.com/office/powerpoint/2010/main" val="13617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21B646E-63E8-4209-940C-74D837EE9F72}" type="datetimeFigureOut">
              <a:rPr lang="ar-EG" smtClean="0"/>
              <a:t>04/08/1441</a:t>
            </a:fld>
            <a:endParaRPr lang="ar-EG"/>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FCE7AA-C520-4FAE-9003-F239A81DC254}" type="slidenum">
              <a:rPr lang="ar-EG" smtClean="0"/>
              <a:t>‹#›</a:t>
            </a:fld>
            <a:endParaRPr lang="ar-EG"/>
          </a:p>
        </p:txBody>
      </p:sp>
    </p:spTree>
    <p:extLst>
      <p:ext uri="{BB962C8B-B14F-4D97-AF65-F5344CB8AC3E}">
        <p14:creationId xmlns:p14="http://schemas.microsoft.com/office/powerpoint/2010/main" val="118255211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6832" y="533401"/>
            <a:ext cx="4205287" cy="1577101"/>
          </a:xfrm>
        </p:spPr>
        <p:txBody>
          <a:bodyPr>
            <a:noAutofit/>
          </a:bodyPr>
          <a:lstStyle/>
          <a:p>
            <a:pPr algn="ctr">
              <a:lnSpc>
                <a:spcPct val="150000"/>
              </a:lnSpc>
            </a:pPr>
            <a:r>
              <a:rPr lang="ar-EG" sz="2400" dirty="0">
                <a:solidFill>
                  <a:srgbClr val="FFFF00"/>
                </a:solidFill>
              </a:rPr>
              <a:t>جامعة بنها </a:t>
            </a:r>
            <a:br>
              <a:rPr lang="ar-EG" sz="2400" dirty="0">
                <a:solidFill>
                  <a:srgbClr val="FFFF00"/>
                </a:solidFill>
              </a:rPr>
            </a:br>
            <a:r>
              <a:rPr lang="ar-EG" sz="2400" dirty="0">
                <a:solidFill>
                  <a:srgbClr val="FFFF00"/>
                </a:solidFill>
              </a:rPr>
              <a:t>كلية التربية الرياضية </a:t>
            </a:r>
            <a:br>
              <a:rPr lang="ar-EG" sz="2400" dirty="0">
                <a:solidFill>
                  <a:srgbClr val="FFFF00"/>
                </a:solidFill>
              </a:rPr>
            </a:br>
            <a:r>
              <a:rPr lang="ar-EG" sz="2400" dirty="0">
                <a:solidFill>
                  <a:srgbClr val="FFFF00"/>
                </a:solidFill>
              </a:rPr>
              <a:t>قسم التدريب الرياضي وعلوم الحركة </a:t>
            </a:r>
          </a:p>
        </p:txBody>
      </p:sp>
      <p:sp>
        <p:nvSpPr>
          <p:cNvPr id="3" name="Subtitle 2"/>
          <p:cNvSpPr>
            <a:spLocks noGrp="1"/>
          </p:cNvSpPr>
          <p:nvPr>
            <p:ph type="subTitle" idx="1"/>
          </p:nvPr>
        </p:nvSpPr>
        <p:spPr>
          <a:xfrm>
            <a:off x="3505200" y="4986332"/>
            <a:ext cx="5410200" cy="1524000"/>
          </a:xfrm>
        </p:spPr>
        <p:txBody>
          <a:bodyPr>
            <a:noAutofit/>
          </a:bodyPr>
          <a:lstStyle/>
          <a:p>
            <a:pPr algn="ctr"/>
            <a:r>
              <a:rPr lang="ar-EG" sz="4000" b="1" dirty="0">
                <a:solidFill>
                  <a:srgbClr val="002060"/>
                </a:solidFill>
              </a:rPr>
              <a:t>إعداد </a:t>
            </a:r>
            <a:endParaRPr lang="ar-EG" b="1" dirty="0" smtClean="0">
              <a:solidFill>
                <a:srgbClr val="002060"/>
              </a:solidFill>
            </a:endParaRPr>
          </a:p>
          <a:p>
            <a:pPr algn="ctr"/>
            <a:r>
              <a:rPr lang="ar-EG" sz="2800" b="1" cap="all" dirty="0" smtClean="0">
                <a:ln w="6350">
                  <a:noFill/>
                </a:ln>
                <a:solidFill>
                  <a:srgbClr val="FFFF00"/>
                </a:solidFill>
                <a:effectLst>
                  <a:outerShdw blurRad="127000" dist="200000" dir="2700000" algn="tl" rotWithShape="0">
                    <a:srgbClr val="000000">
                      <a:alpha val="30000"/>
                    </a:srgbClr>
                  </a:outerShdw>
                </a:effectLst>
                <a:latin typeface="+mj-lt"/>
                <a:ea typeface="+mj-ea"/>
                <a:cs typeface="+mj-cs"/>
              </a:rPr>
              <a:t>قسم التدريب الرياضي وعلوم الحركة </a:t>
            </a:r>
            <a:endParaRPr lang="ar-EG" sz="2800" b="1" cap="all" dirty="0">
              <a:ln w="6350">
                <a:noFill/>
              </a:ln>
              <a:solidFill>
                <a:srgbClr val="FFFF00"/>
              </a:solidFill>
              <a:effectLst>
                <a:outerShdw blurRad="127000" dist="200000" dir="2700000" algn="tl" rotWithShape="0">
                  <a:srgbClr val="000000">
                    <a:alpha val="30000"/>
                  </a:srgbClr>
                </a:outerShdw>
              </a:effectLst>
              <a:latin typeface="+mj-lt"/>
              <a:ea typeface="+mj-ea"/>
              <a:cs typeface="+mj-cs"/>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500001" y="381000"/>
            <a:ext cx="1704975" cy="1371600"/>
          </a:xfrm>
          <a:prstGeom prst="rect">
            <a:avLst/>
          </a:prstGeom>
          <a:noFill/>
        </p:spPr>
      </p:pic>
      <p:pic>
        <p:nvPicPr>
          <p:cNvPr id="5" name="Picture 4" descr="Description: 2bf792ab9186f339544f2e5dc1b59f30_Generic"/>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
            <a:ext cx="1676400" cy="1371600"/>
          </a:xfrm>
          <a:prstGeom prst="rect">
            <a:avLst/>
          </a:prstGeom>
          <a:noFill/>
        </p:spPr>
      </p:pic>
      <p:sp>
        <p:nvSpPr>
          <p:cNvPr id="6" name="Subtitle 2"/>
          <p:cNvSpPr txBox="1">
            <a:spLocks/>
          </p:cNvSpPr>
          <p:nvPr/>
        </p:nvSpPr>
        <p:spPr>
          <a:xfrm>
            <a:off x="4016831" y="2112166"/>
            <a:ext cx="40386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EG" sz="4200" b="1" dirty="0">
              <a:solidFill>
                <a:srgbClr val="7030A0"/>
              </a:solidFill>
            </a:endParaRPr>
          </a:p>
        </p:txBody>
      </p:sp>
      <p:sp>
        <p:nvSpPr>
          <p:cNvPr id="7" name="Subtitle 2"/>
          <p:cNvSpPr txBox="1">
            <a:spLocks/>
          </p:cNvSpPr>
          <p:nvPr/>
        </p:nvSpPr>
        <p:spPr>
          <a:xfrm>
            <a:off x="3505200" y="3505200"/>
            <a:ext cx="5410200" cy="1600200"/>
          </a:xfrm>
          <a:prstGeom prst="rect">
            <a:avLst/>
          </a:prstGeom>
        </p:spPr>
        <p:txBody>
          <a:bodyPr vert="horz">
            <a:noAutofit/>
          </a:bodyPr>
          <a:lstStyle>
            <a:lvl1pPr marL="0" indent="0" algn="ctr" rtl="1"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1"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1"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1"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1"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endParaRPr lang="ar-EG" b="1" dirty="0">
              <a:solidFill>
                <a:srgbClr val="00B0F0"/>
              </a:solidFill>
            </a:endParaRPr>
          </a:p>
        </p:txBody>
      </p:sp>
      <p:sp>
        <p:nvSpPr>
          <p:cNvPr id="8" name="Rectangle 7"/>
          <p:cNvSpPr/>
          <p:nvPr/>
        </p:nvSpPr>
        <p:spPr>
          <a:xfrm>
            <a:off x="1561171" y="2383634"/>
            <a:ext cx="9946888" cy="2092881"/>
          </a:xfrm>
          <a:prstGeom prst="rect">
            <a:avLst/>
          </a:prstGeom>
        </p:spPr>
        <p:txBody>
          <a:bodyPr wrap="square">
            <a:spAutoFit/>
          </a:bodyPr>
          <a:lstStyle/>
          <a:p>
            <a:pPr algn="ctr">
              <a:lnSpc>
                <a:spcPct val="150000"/>
              </a:lnSpc>
            </a:pPr>
            <a:r>
              <a:rPr lang="ar-EG" sz="4400" dirty="0">
                <a:solidFill>
                  <a:srgbClr val="00B0F0"/>
                </a:solidFill>
              </a:rPr>
              <a:t>مادة </a:t>
            </a:r>
            <a:r>
              <a:rPr lang="ar-EG" sz="4400" dirty="0" smtClean="0">
                <a:solidFill>
                  <a:srgbClr val="00B0F0"/>
                </a:solidFill>
              </a:rPr>
              <a:t>/ </a:t>
            </a:r>
            <a:r>
              <a:rPr lang="ar-EG" sz="4400" dirty="0" smtClean="0">
                <a:solidFill>
                  <a:schemeClr val="accent3">
                    <a:lumMod val="20000"/>
                    <a:lumOff val="80000"/>
                  </a:schemeClr>
                </a:solidFill>
              </a:rPr>
              <a:t>مبادئ وأسس تدريب </a:t>
            </a:r>
            <a:r>
              <a:rPr lang="ar-EG" sz="4400" dirty="0">
                <a:solidFill>
                  <a:schemeClr val="accent3">
                    <a:lumMod val="20000"/>
                    <a:lumOff val="80000"/>
                  </a:schemeClr>
                </a:solidFill>
              </a:rPr>
              <a:t>الناشئين</a:t>
            </a:r>
          </a:p>
          <a:p>
            <a:pPr algn="ctr"/>
            <a:r>
              <a:rPr lang="ar-EG" sz="3200" dirty="0">
                <a:solidFill>
                  <a:srgbClr val="00B0F0"/>
                </a:solidFill>
              </a:rPr>
              <a:t>محاضرة / </a:t>
            </a:r>
            <a:r>
              <a:rPr lang="ar-EG" sz="3200" b="1" dirty="0"/>
              <a:t>كيفية مواجهة ضغوط التدريب </a:t>
            </a:r>
            <a:r>
              <a:rPr lang="ar-EG" sz="3200" b="1" dirty="0" smtClean="0"/>
              <a:t>الزائد المؤدية </a:t>
            </a:r>
            <a:r>
              <a:rPr lang="ar-EG" sz="3200" b="1" dirty="0"/>
              <a:t>إلى احتراق الناشئ</a:t>
            </a:r>
            <a:endParaRPr lang="en-US" sz="3200" dirty="0"/>
          </a:p>
          <a:p>
            <a:pPr algn="ctr"/>
            <a:r>
              <a:rPr lang="ar-SA" sz="3200" dirty="0" smtClean="0">
                <a:solidFill>
                  <a:srgbClr val="00B0F0"/>
                </a:solidFill>
              </a:rPr>
              <a:t>شعبة تدريب</a:t>
            </a:r>
            <a:endParaRPr lang="ar-EG" sz="3200" dirty="0">
              <a:solidFill>
                <a:srgbClr val="00B0F0"/>
              </a:solidFill>
            </a:endParaRPr>
          </a:p>
        </p:txBody>
      </p:sp>
    </p:spTree>
    <p:extLst>
      <p:ext uri="{BB962C8B-B14F-4D97-AF65-F5344CB8AC3E}">
        <p14:creationId xmlns:p14="http://schemas.microsoft.com/office/powerpoint/2010/main" val="4018810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5" name="hammer.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740" y="174790"/>
            <a:ext cx="10072466" cy="5534849"/>
          </a:xfrm>
          <a:prstGeom prst="rect">
            <a:avLst/>
          </a:prstGeom>
        </p:spPr>
        <p:txBody>
          <a:bodyPr wrap="square">
            <a:spAutoFit/>
          </a:bodyPr>
          <a:lstStyle/>
          <a:p>
            <a:pPr>
              <a:lnSpc>
                <a:spcPct val="150000"/>
              </a:lnSpc>
              <a:spcAft>
                <a:spcPts val="800"/>
              </a:spcAft>
            </a:pPr>
            <a:r>
              <a:rPr lang="en-US" sz="2000"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32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4- الاهتمام بالناشئ أكثر من الاهتمام بالمكاسب :-</a:t>
            </a:r>
            <a:endParaRPr lang="en-US" sz="1600"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يشير </a:t>
            </a:r>
            <a:r>
              <a:rPr lang="ar-EG" sz="2400" dirty="0" err="1" smtClean="0">
                <a:effectLst/>
                <a:latin typeface="Calibri" panose="020F0502020204030204" pitchFamily="34" charset="0"/>
                <a:ea typeface="Calibri" panose="020F0502020204030204" pitchFamily="34" charset="0"/>
                <a:cs typeface="Simplified Arabic" panose="02020603050405020304" pitchFamily="18" charset="-78"/>
              </a:rPr>
              <a:t>مورجان</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1984م إلي أن احد الأسباب الهامة وراء حدوث ظاهرة التدريب الزائد واحتراق الرياضي للضغوط المرتبطة بالاهتمام الزائد بالنتائج من قبل المدرب /الأسرة /الزملاء .....الخ ، أي أن الاهتمام يوجه أولا إلي المكسب ، ويكون ذلك عادة علي حساب الرياضي ، ويأتي الرياضي في المرتبة الثانية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400" dirty="0" smtClean="0">
                <a:effectLst/>
                <a:ea typeface="Calibri" panose="020F0502020204030204" pitchFamily="34" charset="0"/>
                <a:cs typeface="Simplified Arabic" panose="02020603050405020304" pitchFamily="18" charset="-78"/>
              </a:rPr>
              <a:t>وهنا تظهر أهمية التركيز علي أهداف الأداء ،لان الرياضي يتحكم في أدائه بشكل أكثر من السيطرة علي أهداف النتائج ، حيث تتأثر نتائج المباراة أو المنافسة بالعديد من العوامل منها ....مستوي </a:t>
            </a:r>
            <a:r>
              <a:rPr lang="ar-EG" sz="2400" dirty="0" err="1" smtClean="0">
                <a:effectLst/>
                <a:ea typeface="Calibri" panose="020F0502020204030204" pitchFamily="34" charset="0"/>
                <a:cs typeface="Simplified Arabic" panose="02020603050405020304" pitchFamily="18" charset="-78"/>
              </a:rPr>
              <a:t>المنافس،فاعلية</a:t>
            </a:r>
            <a:r>
              <a:rPr lang="ar-EG" sz="2400" dirty="0" smtClean="0">
                <a:effectLst/>
                <a:ea typeface="Calibri" panose="020F0502020204030204" pitchFamily="34" charset="0"/>
                <a:cs typeface="Simplified Arabic" panose="02020603050405020304" pitchFamily="18" charset="-78"/>
              </a:rPr>
              <a:t> أداء الزملاء في الفريق ، الجمهور ،التحكيم ، الطقس ...الخ وكلها عوامل خارجة عن سيطرة الرياضي </a:t>
            </a:r>
            <a:endParaRPr lang="ar-EG" sz="2400" dirty="0"/>
          </a:p>
        </p:txBody>
      </p:sp>
    </p:spTree>
    <p:extLst>
      <p:ext uri="{BB962C8B-B14F-4D97-AF65-F5344CB8AC3E}">
        <p14:creationId xmlns:p14="http://schemas.microsoft.com/office/powerpoint/2010/main" val="921896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412" y="-190083"/>
            <a:ext cx="9981062" cy="7048083"/>
          </a:xfrm>
          <a:prstGeom prst="rect">
            <a:avLst/>
          </a:prstGeom>
        </p:spPr>
        <p:txBody>
          <a:bodyPr wrap="square">
            <a:spAutoFit/>
          </a:bodyPr>
          <a:lstStyle/>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وتحديد أهداف للأداء تناسب مستوي الناشئ ويمكن تحقيقها تضمن أن تشكل ممارسة الرياضة خبرة ايجابية للناشئ ، حيث يتوقع أن يحقق الرياضي النجاح مادام المستوي المطلوب انجازه يستطيع تحقيقه ، ومن ثم يتوقع تطوير أدائه وزيادة ثقته في نفسه ، مما يدعم الشعور بالنجاح والرضا والقدرة علي تحقيق أهداف واقعية في المستقبل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400" dirty="0" smtClean="0">
                <a:effectLst/>
                <a:ea typeface="Calibri" panose="020F0502020204030204" pitchFamily="34" charset="0"/>
                <a:cs typeface="Simplified Arabic" panose="02020603050405020304" pitchFamily="18" charset="-78"/>
              </a:rPr>
              <a:t>وبالرغم من الاتفاق علي أهمية وضع أهداف للأداء علي أساس أنها تحت السيطرة والتحكم في حدود قدرات الرياضي ،فضلا عن تأثيرها الايجابي علي الجوانب النفسية ، فان هناك صعوبة في إقناع الرياضيين بالتركيز علي أهداف الأداء كمدخل لتطوير المستوي أفضل من التركيز علي أهداف النتائج حيث يكافئ المجتمع دائما الفائز بصرف النظر عن أدائه ، كذلك الحال بالنسبة للمدربين حيث يعتقد الكثير منهم أن وضع الأهداف علي أساس الأداء وليس النتائج يفقد الناشئ الكثير من الحماس والكفاح من اجل الفوز .</a:t>
            </a:r>
            <a:endParaRPr lang="ar-EG" sz="2400" dirty="0"/>
          </a:p>
        </p:txBody>
      </p:sp>
    </p:spTree>
    <p:extLst>
      <p:ext uri="{BB962C8B-B14F-4D97-AF65-F5344CB8AC3E}">
        <p14:creationId xmlns:p14="http://schemas.microsoft.com/office/powerpoint/2010/main" val="286495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9" y="0"/>
            <a:ext cx="10222172" cy="6422271"/>
          </a:xfrm>
          <a:prstGeom prst="rect">
            <a:avLst/>
          </a:prstGeom>
        </p:spPr>
        <p:txBody>
          <a:bodyPr wrap="square">
            <a:spAutoFit/>
          </a:bodyPr>
          <a:lstStyle/>
          <a:p>
            <a:pPr>
              <a:lnSpc>
                <a:spcPct val="150000"/>
              </a:lnSpc>
              <a:spcAft>
                <a:spcPts val="800"/>
              </a:spcAft>
            </a:pPr>
            <a:r>
              <a:rPr lang="ar-EG" sz="32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5- اقتراح أهداف مرحلية لتدعيم الدافعية للاعب :- </a:t>
            </a:r>
            <a:endParaRPr lang="en-US" sz="1600"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تتميز الأهداف في التدريب الرياضي بأنها طويلة المدى سواء من خلال المشاركة في البطولات المحلية التي تنتهي بنهاية الموسم ، أو الاستعداد للمشاركة في البطولات العالمية والتي يمتد الإعداد لها لأكثر من عام ، ومن هنا تبدو     والتي تتمثل فيما يلي :</a:t>
            </a:r>
            <a:r>
              <a:rPr lang="en-US" sz="2000" dirty="0" smtClean="0">
                <a:effectLst/>
                <a:latin typeface="Simplified Arabic" panose="02020603050405020304" pitchFamily="18" charset="-78"/>
                <a:ea typeface="Calibri" panose="020F0502020204030204" pitchFamily="34" charset="0"/>
                <a:cs typeface="Arial" panose="020B0604020202020204" pitchFamily="34" charset="0"/>
              </a:rPr>
              <a:t>short –term goals</a:t>
            </a:r>
            <a:r>
              <a:rPr lang="ar-EG" sz="2000" dirty="0">
                <a:latin typeface="Simplified Arabic" panose="02020603050405020304" pitchFamily="18" charset="-78"/>
                <a:ea typeface="Calibri" panose="020F0502020204030204" pitchFamily="34" charset="0"/>
              </a:rPr>
              <a:t> أهمية الأهداف القصيرة المدى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*تعتبر بمثابة تقييم لمجهود الرياضي ودلالة علي نجاحه في تحقيق الأهداف المرحلية الحالية وصولا إلي تحقيق الأهداف النهائية البعيدة المدى .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*تسهم في تطبيق مبدأ توجيه الأهداف نحو الأداء وليس النتائج ، وهذه الميزة يصعب تحقيقها في الأهداف الطويلة المدى نظرا لصعوبة التحكم في الكثير من العوامل التي يمكن أن تطرأ دون تحقيق الأهداف مثل الإصابة ، معدلات التقدم ، الإمكانات ...الخ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*يدعم تحقيق الأهداف المرحلية الدافع لدي الناشئ لفترة طويلة ، الأمر الذي يزيد من ثقة الرياضي في نفسه وفي قدراته .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*تساعد كلا من المدرب والناشئ علي التعرف علي مشكلات أو المعوقات فور حدوثها ، ومن ثم اقتراح الحلول البديلة لمواجهتها .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4334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0393" y="921781"/>
            <a:ext cx="8934734" cy="4442242"/>
          </a:xfrm>
          <a:prstGeom prst="rect">
            <a:avLst/>
          </a:prstGeom>
        </p:spPr>
        <p:txBody>
          <a:bodyPr wrap="square">
            <a:spAutoFit/>
          </a:bodyPr>
          <a:lstStyle/>
          <a:p>
            <a:pPr>
              <a:lnSpc>
                <a:spcPct val="200000"/>
              </a:lnSpc>
              <a:spcAft>
                <a:spcPts val="800"/>
              </a:spcAft>
            </a:pPr>
            <a:r>
              <a:rPr lang="ar-EG" sz="3200"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والأهداف المرحلية علي النحو السابق تحقق أربعة مميزات وهي :- </a:t>
            </a:r>
            <a:endParaRPr lang="en-US"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*توجيه الانتباه نحو الأداء.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*تعبئة الطاقة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*إطالة فترة بذل الجهد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pPr>
            <a:r>
              <a:rPr lang="ar-EG" sz="2400" dirty="0" smtClean="0">
                <a:effectLst/>
                <a:ea typeface="Calibri" panose="020F0502020204030204" pitchFamily="34" charset="0"/>
                <a:cs typeface="Simplified Arabic" panose="02020603050405020304" pitchFamily="18" charset="-78"/>
              </a:rPr>
              <a:t>*تطوير وابتكار الأساليب المستخدمة </a:t>
            </a:r>
            <a:endParaRPr lang="ar-EG" sz="2400" dirty="0"/>
          </a:p>
        </p:txBody>
      </p:sp>
    </p:spTree>
    <p:extLst>
      <p:ext uri="{BB962C8B-B14F-4D97-AF65-F5344CB8AC3E}">
        <p14:creationId xmlns:p14="http://schemas.microsoft.com/office/powerpoint/2010/main" val="171040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978" y="0"/>
            <a:ext cx="10795379" cy="6319679"/>
          </a:xfrm>
          <a:prstGeom prst="rect">
            <a:avLst/>
          </a:prstGeom>
        </p:spPr>
        <p:txBody>
          <a:bodyPr wrap="square">
            <a:spAutoFit/>
          </a:bodyPr>
          <a:lstStyle/>
          <a:p>
            <a:pPr>
              <a:lnSpc>
                <a:spcPct val="150000"/>
              </a:lnSpc>
              <a:spcAft>
                <a:spcPts val="800"/>
              </a:spcAft>
            </a:pP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36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6- اقتراح أهداف واقعية تتميز بالتحدي :-</a:t>
            </a:r>
            <a:endParaRPr lang="en-US"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إن الحالة المثالية لأداء الرياضي تتحقق عندما يكون لدية دافع عال للتحدي ومستوي عال من المهارة والإدراك </a:t>
            </a:r>
            <a:r>
              <a:rPr lang="ar-EG" sz="2400" dirty="0" err="1" smtClean="0">
                <a:effectLst/>
                <a:latin typeface="Calibri" panose="020F0502020204030204" pitchFamily="34" charset="0"/>
                <a:ea typeface="Calibri" panose="020F0502020204030204" pitchFamily="34" charset="0"/>
                <a:cs typeface="Simplified Arabic" panose="02020603050405020304" pitchFamily="18" charset="-78"/>
              </a:rPr>
              <a:t>الخططي</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 وفي المقابل فان انخفاض درجة التحدي يؤدي إلي الملل أو عدم المبالاة .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وللوصول إلي حالة الأداء المثلي يتطلب ذلك وضع أهداف تستثير التحدي لدي الرياضي ، وفي نفس الوقت تجنب الأهداف التي تتميز بدرجة سهولة كبيرة أو حتى درجة متوسطة ومن الأهمية أن تكون درجة من الصعوبة ملائمة لمستوي اللاعب ، حيث أن الصعوبة الزائدة تؤدي إلي تكرار خبرات الفشل وزيادة الاستجابات النفسية السلبية والتي تقود إلي الاحتراق .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400" dirty="0" smtClean="0">
                <a:effectLst/>
                <a:ea typeface="Calibri" panose="020F0502020204030204" pitchFamily="34" charset="0"/>
                <a:cs typeface="Simplified Arabic" panose="02020603050405020304" pitchFamily="18" charset="-78"/>
              </a:rPr>
              <a:t>وهنا تظهر مشكلة كيف يمكن وضع أهداف تستثير التحدي وتتميز بدرجة من الصعوبة ملائمة لقدرات الناشئ بما يكفل أن توفر له خبرة نجاح ؟ ولتحقيق ذلك يمكن أن يسترشد المدرب بما يلي :-</a:t>
            </a:r>
            <a:endParaRPr lang="ar-EG" sz="2400" dirty="0"/>
          </a:p>
        </p:txBody>
      </p:sp>
    </p:spTree>
    <p:extLst>
      <p:ext uri="{BB962C8B-B14F-4D97-AF65-F5344CB8AC3E}">
        <p14:creationId xmlns:p14="http://schemas.microsoft.com/office/powerpoint/2010/main" val="3970143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2515" y="0"/>
            <a:ext cx="10099342" cy="6634252"/>
          </a:xfrm>
          <a:prstGeom prst="rect">
            <a:avLst/>
          </a:prstGeom>
        </p:spPr>
        <p:txBody>
          <a:bodyPr wrap="square">
            <a:spAutoFit/>
          </a:bodyPr>
          <a:lstStyle/>
          <a:p>
            <a:pPr>
              <a:lnSpc>
                <a:spcPct val="107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EG" sz="36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تقييم قدرات الناشئ :-</a:t>
            </a:r>
            <a:endParaRPr lang="en-US"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يعتبر التقييم المستمر لقدرات الناشئ من العوامل الهامة لاقتراح أهداف تستثير التحدي ، علي أن يؤخذ في الاعتبار معدلات تقدم الأداء خلال سنوات التدريب إذا أمكن ، </a:t>
            </a:r>
            <a:r>
              <a:rPr lang="ar-SA" sz="2400" dirty="0" smtClean="0">
                <a:effectLst/>
                <a:latin typeface="Calibri" panose="020F0502020204030204" pitchFamily="34" charset="0"/>
                <a:ea typeface="NanumGothic"/>
                <a:cs typeface="Simplified Arabic" panose="02020603050405020304" pitchFamily="18" charset="-78"/>
              </a:rPr>
              <a:t>وخلال الفترات القليلة التي تسبق التخطيط بصفه خاصة، ثم يقترح الهدف النهائي (الطويل المدى) المطلوب انجازه، كما يترجم هذا الهدف العام إلي أهداف مرحليه ( قصيرة المدى) ، مع الأخذ في الاعتبار إن تكون مراجعه الأداء السابق خلال </a:t>
            </a:r>
            <a:r>
              <a:rPr lang="ar-SA" sz="2400" dirty="0" err="1" smtClean="0">
                <a:effectLst/>
                <a:latin typeface="Calibri" panose="020F0502020204030204" pitchFamily="34" charset="0"/>
                <a:ea typeface="NanumGothic"/>
                <a:cs typeface="Simplified Arabic" panose="02020603050405020304" pitchFamily="18" charset="-78"/>
              </a:rPr>
              <a:t>الفتره</a:t>
            </a:r>
            <a:r>
              <a:rPr lang="ar-SA" sz="2400" dirty="0" smtClean="0">
                <a:effectLst/>
                <a:latin typeface="Calibri" panose="020F0502020204030204" pitchFamily="34" charset="0"/>
                <a:ea typeface="NanumGothic"/>
                <a:cs typeface="Simplified Arabic" panose="02020603050405020304" pitchFamily="18" charset="-78"/>
              </a:rPr>
              <a:t> القصيرة التي تسبق التخطيط لبناء الهدف، حيث </a:t>
            </a:r>
            <a:r>
              <a:rPr lang="ar-SA" sz="2400" dirty="0" err="1" smtClean="0">
                <a:effectLst/>
                <a:latin typeface="Calibri" panose="020F0502020204030204" pitchFamily="34" charset="0"/>
                <a:ea typeface="NanumGothic"/>
                <a:cs typeface="Simplified Arabic" panose="02020603050405020304" pitchFamily="18" charset="-78"/>
              </a:rPr>
              <a:t>أنة</a:t>
            </a:r>
            <a:r>
              <a:rPr lang="ar-SA" sz="2400" dirty="0" smtClean="0">
                <a:effectLst/>
                <a:latin typeface="Calibri" panose="020F0502020204030204" pitchFamily="34" charset="0"/>
                <a:ea typeface="NanumGothic"/>
                <a:cs typeface="Simplified Arabic" panose="02020603050405020304" pitchFamily="18" charset="-78"/>
              </a:rPr>
              <a:t> عندما تطول هذه الفترة تتأثر بعوامل كثيرة  يصعب معها التحديد الدقيق للأهداف.</a:t>
            </a:r>
          </a:p>
          <a:p>
            <a:pPr>
              <a:lnSpc>
                <a:spcPct val="107000"/>
              </a:lnSpc>
              <a:spcAft>
                <a:spcPts val="800"/>
              </a:spcAft>
            </a:pP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32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تحديد مدي التزام الناشئ في التدريب </a:t>
            </a:r>
            <a:r>
              <a:rPr lang="ar-SA" sz="28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a:t>
            </a:r>
            <a:endParaRPr lang="en-US"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r>
              <a:rPr lang="ar-SA" sz="2400" dirty="0" smtClean="0">
                <a:effectLst/>
                <a:ea typeface="NanumGothic"/>
                <a:cs typeface="Simplified Arabic" panose="02020603050405020304" pitchFamily="18" charset="-78"/>
              </a:rPr>
              <a:t>  يعتبر تحديد مدي التزام الناشئ في التدريب من العوامل التي يجب أن تؤخذ في الاعتبار عند وضع أهداف التحدي، ويمكن تحديد مدي التزام الرياضي نحو تحقيق الهدف من خلال متابعة كميه الوقت الذي يخصصه اللاعب لمارسه والتدريب من اجل تحقيق الهدف ، ويحدد مثلا بعدد جرعات التدريب في الأسبوع ، ومسالك درجة المجهود الذي يبذله اللاعب إثناء التدريب حيث إن هناك فروقا واضحة بين </a:t>
            </a:r>
            <a:r>
              <a:rPr lang="ar-SA" sz="2400" dirty="0" err="1" smtClean="0">
                <a:effectLst/>
                <a:ea typeface="NanumGothic"/>
                <a:cs typeface="Simplified Arabic" panose="02020603050405020304" pitchFamily="18" charset="-78"/>
              </a:rPr>
              <a:t>ألاعبين</a:t>
            </a:r>
            <a:r>
              <a:rPr lang="ar-SA" sz="2400" dirty="0" smtClean="0">
                <a:effectLst/>
                <a:ea typeface="NanumGothic"/>
                <a:cs typeface="Simplified Arabic" panose="02020603050405020304" pitchFamily="18" charset="-78"/>
              </a:rPr>
              <a:t> في درجه عطائهم وجهدهم في التدريب</a:t>
            </a:r>
            <a:endParaRPr lang="ar-EG" sz="2400" dirty="0"/>
          </a:p>
        </p:txBody>
      </p:sp>
    </p:spTree>
    <p:extLst>
      <p:ext uri="{BB962C8B-B14F-4D97-AF65-F5344CB8AC3E}">
        <p14:creationId xmlns:p14="http://schemas.microsoft.com/office/powerpoint/2010/main" val="3544200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926320"/>
            <a:ext cx="10836323" cy="4924425"/>
          </a:xfrm>
          <a:prstGeom prst="rect">
            <a:avLst/>
          </a:prstGeom>
        </p:spPr>
        <p:txBody>
          <a:bodyPr wrap="square">
            <a:spAutoFit/>
          </a:bodyPr>
          <a:lstStyle/>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فعلي  سبيل المثال : هناك بعض الرياضيين لديهم مقدرة أكثر علي تحمل التعب ، وإعادة استجماع القوي بعد الراحة ، ومن ثم تكون مقدرتهم اكبر علي انجاز الأهداف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8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الإمكانات المادية والبشرية : </a:t>
            </a:r>
            <a:endParaRPr lang="en-US" sz="2000"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 يجب إن يؤخذ في الاعتبار نوع الإمكانات المادية والبشرية المتوفرة عند تخطيط أهداف التحدي ، ومن ذلك علي سبيل المثال عدد ونوع تأهيل المدربين ، التمويل المادي ، </a:t>
            </a:r>
            <a:r>
              <a:rPr lang="ar-SA" sz="2400" dirty="0" err="1" smtClean="0">
                <a:effectLst/>
                <a:latin typeface="Calibri" panose="020F0502020204030204" pitchFamily="34" charset="0"/>
                <a:ea typeface="NanumGothic"/>
                <a:cs typeface="Simplified Arabic" panose="02020603050405020304" pitchFamily="18" charset="-78"/>
              </a:rPr>
              <a:t>المافساتت</a:t>
            </a:r>
            <a:r>
              <a:rPr lang="ar-SA" sz="2400" dirty="0" smtClean="0">
                <a:effectLst/>
                <a:latin typeface="Calibri" panose="020F0502020204030204" pitchFamily="34" charset="0"/>
                <a:ea typeface="NanumGothic"/>
                <a:cs typeface="Simplified Arabic" panose="02020603050405020304" pitchFamily="18" charset="-78"/>
              </a:rPr>
              <a:t> المتاح الاشتراك فيها ، وإمكانات وأدوات وأجهزه التدريب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هذا ، وعندما يؤخذ في الاعتبار العوامل السابقة يقترح وضع هدف التحدي بحيث يزيد عن أقصي قدرات الناشئ بحوالي 10%</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6536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2280" y="487048"/>
            <a:ext cx="9043916" cy="6114494"/>
          </a:xfrm>
          <a:prstGeom prst="rect">
            <a:avLst/>
          </a:prstGeom>
        </p:spPr>
        <p:txBody>
          <a:bodyPr wrap="square">
            <a:spAutoFit/>
          </a:bodyPr>
          <a:lstStyle/>
          <a:p>
            <a:pPr>
              <a:lnSpc>
                <a:spcPct val="150000"/>
              </a:lnSpc>
              <a:spcAft>
                <a:spcPts val="800"/>
              </a:spcAft>
            </a:pPr>
            <a:r>
              <a:rPr lang="ar-SA" sz="36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7- تدعيم الثقة في النفس للاعب .</a:t>
            </a:r>
            <a:endParaRPr lang="en-US"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تتضمن المنافسة الرياضية في طياتها خبرات النجاح والفشل ... ، ويلاحظ إن الرياضي الذي يتمتع بالثقة  بالنفس </a:t>
            </a:r>
            <a:r>
              <a:rPr lang="ar-SA" sz="2400" dirty="0" err="1" smtClean="0">
                <a:effectLst/>
                <a:latin typeface="Calibri" panose="020F0502020204030204" pitchFamily="34" charset="0"/>
                <a:ea typeface="NanumGothic"/>
                <a:cs typeface="Simplified Arabic" panose="02020603050405020304" pitchFamily="18" charset="-78"/>
              </a:rPr>
              <a:t>self-confidence</a:t>
            </a:r>
            <a:r>
              <a:rPr lang="ar-SA" sz="2400" dirty="0" smtClean="0">
                <a:effectLst/>
                <a:latin typeface="Calibri" panose="020F0502020204030204" pitchFamily="34" charset="0"/>
                <a:ea typeface="NanumGothic"/>
                <a:cs typeface="Simplified Arabic" panose="02020603050405020304" pitchFamily="18" charset="-78"/>
              </a:rPr>
              <a:t> ويقترح لنفسه أهداف واقعيه تتمشي مع قدراته تجعله يشعر بالنجاح عندما يصل إلي اعلي مستوي لقدراته ، ولا يسعي لإنجاز أهداف غير واقعيه ، بينما الرياضي الذي تعوزه الثقة في النفس </a:t>
            </a:r>
            <a:r>
              <a:rPr lang="ar-SA" sz="2400" dirty="0" err="1" smtClean="0">
                <a:effectLst/>
                <a:latin typeface="Calibri" panose="020F0502020204030204" pitchFamily="34" charset="0"/>
                <a:ea typeface="NanumGothic"/>
                <a:cs typeface="Simplified Arabic" panose="02020603050405020304" pitchFamily="18" charset="-78"/>
              </a:rPr>
              <a:t>lake</a:t>
            </a:r>
            <a:r>
              <a:rPr lang="ar-SA" sz="2400" dirty="0" smtClean="0">
                <a:effectLst/>
                <a:latin typeface="Calibri" panose="020F0502020204030204" pitchFamily="34" charset="0"/>
                <a:ea typeface="NanumGothic"/>
                <a:cs typeface="Simplified Arabic" panose="02020603050405020304" pitchFamily="18" charset="-78"/>
              </a:rPr>
              <a:t> </a:t>
            </a:r>
            <a:r>
              <a:rPr lang="ar-SA" sz="2400" dirty="0" err="1" smtClean="0">
                <a:effectLst/>
                <a:latin typeface="Calibri" panose="020F0502020204030204" pitchFamily="34" charset="0"/>
                <a:ea typeface="NanumGothic"/>
                <a:cs typeface="Simplified Arabic" panose="02020603050405020304" pitchFamily="18" charset="-78"/>
              </a:rPr>
              <a:t>of</a:t>
            </a:r>
            <a:r>
              <a:rPr lang="ar-SA" sz="2400" dirty="0" smtClean="0">
                <a:effectLst/>
                <a:latin typeface="Calibri" panose="020F0502020204030204" pitchFamily="34" charset="0"/>
                <a:ea typeface="NanumGothic"/>
                <a:cs typeface="Simplified Arabic" panose="02020603050405020304" pitchFamily="18" charset="-78"/>
              </a:rPr>
              <a:t> </a:t>
            </a:r>
            <a:r>
              <a:rPr lang="ar-SA" sz="2400" dirty="0" err="1" smtClean="0">
                <a:effectLst/>
                <a:latin typeface="Calibri" panose="020F0502020204030204" pitchFamily="34" charset="0"/>
                <a:ea typeface="NanumGothic"/>
                <a:cs typeface="Simplified Arabic" panose="02020603050405020304" pitchFamily="18" charset="-78"/>
              </a:rPr>
              <a:t>cnfidence</a:t>
            </a:r>
            <a:r>
              <a:rPr lang="ar-SA" sz="2400" dirty="0" smtClean="0">
                <a:effectLst/>
                <a:latin typeface="Calibri" panose="020F0502020204030204" pitchFamily="34" charset="0"/>
                <a:ea typeface="NanumGothic"/>
                <a:cs typeface="Simplified Arabic" panose="02020603050405020304" pitchFamily="18" charset="-78"/>
              </a:rPr>
              <a:t> يخاف من الفشل بدرجه كبيره مبالغ فيها  وينعكس ذلك عادة علي حالته النفسية من حيث زيادة القلق ، ضعف التركيز ، الاهتمام نحو نقاط الضعف مما يعوق التركيز علي النقاط الايجابية ، الافتقاد إلي </a:t>
            </a:r>
            <a:r>
              <a:rPr lang="ar-SA" sz="2400" dirty="0" err="1" smtClean="0">
                <a:effectLst/>
                <a:latin typeface="Calibri" panose="020F0502020204030204" pitchFamily="34" charset="0"/>
                <a:ea typeface="NanumGothic"/>
                <a:cs typeface="Simplified Arabic" panose="02020603050405020304" pitchFamily="18" charset="-78"/>
              </a:rPr>
              <a:t>ألمتعه</a:t>
            </a:r>
            <a:r>
              <a:rPr lang="ar-SA" sz="2400" dirty="0" smtClean="0">
                <a:effectLst/>
                <a:latin typeface="Calibri" panose="020F0502020204030204" pitchFamily="34" charset="0"/>
                <a:ea typeface="NanumGothic"/>
                <a:cs typeface="Simplified Arabic" panose="02020603050405020304" pitchFamily="18" charset="-78"/>
              </a:rPr>
              <a:t> والشعور بالرضا ، ومن ثم يصبح أكثر عرضة للاحتراق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400" dirty="0" smtClean="0">
                <a:effectLst/>
                <a:ea typeface="NanumGothic"/>
                <a:cs typeface="Simplified Arabic" panose="02020603050405020304" pitchFamily="18" charset="-78"/>
              </a:rPr>
              <a:t>   ذلك  من الأهمية استخدام الأساليب الملائمة لتنميه الثقة بالنفس للناشئ كوقاية من الآثار النفسية السلبية ، ويتحقق ذلك من خلال </a:t>
            </a:r>
            <a:r>
              <a:rPr lang="ar-SA" sz="2400" dirty="0" err="1" smtClean="0">
                <a:effectLst/>
                <a:ea typeface="NanumGothic"/>
                <a:cs typeface="Simplified Arabic" panose="02020603050405020304" pitchFamily="18" charset="-78"/>
              </a:rPr>
              <a:t>مايلي</a:t>
            </a:r>
            <a:r>
              <a:rPr lang="ar-SA" sz="2400" dirty="0" smtClean="0">
                <a:effectLst/>
                <a:ea typeface="NanumGothic"/>
                <a:cs typeface="Simplified Arabic" panose="02020603050405020304" pitchFamily="18" charset="-78"/>
              </a:rPr>
              <a:t> :</a:t>
            </a:r>
            <a:endParaRPr lang="ar-EG" sz="2400" dirty="0"/>
          </a:p>
        </p:txBody>
      </p:sp>
    </p:spTree>
    <p:extLst>
      <p:ext uri="{BB962C8B-B14F-4D97-AF65-F5344CB8AC3E}">
        <p14:creationId xmlns:p14="http://schemas.microsoft.com/office/powerpoint/2010/main" val="3041453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2471" y="241085"/>
            <a:ext cx="10367749" cy="6494085"/>
          </a:xfrm>
          <a:prstGeom prst="rect">
            <a:avLst/>
          </a:prstGeom>
        </p:spPr>
        <p:txBody>
          <a:bodyPr wrap="square">
            <a:spAutoFit/>
          </a:bodyPr>
          <a:lstStyle/>
          <a:p>
            <a:pPr>
              <a:lnSpc>
                <a:spcPct val="150000"/>
              </a:lnSpc>
              <a:spcAft>
                <a:spcPts val="800"/>
              </a:spcAft>
            </a:pPr>
            <a:r>
              <a:rPr lang="ar-SA" sz="36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توفير خبره النجاح خلال التدريب والإعداد</a:t>
            </a:r>
            <a:r>
              <a:rPr lang="ar-SA" sz="32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 </a:t>
            </a:r>
            <a:r>
              <a:rPr lang="ar-SA" sz="36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للمنافسة</a:t>
            </a:r>
            <a:r>
              <a:rPr lang="ar-SA" sz="32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 : </a:t>
            </a:r>
            <a:endParaRPr lang="en-US"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يعتبر أهم عامل يساهم في بناء الثقة هو الانجازات التي يحققها الناشئ ... ، بمعني إن الناشئ الذي يتميز أداؤه بالنجاح يزيد من ثقته في المستقبل ، الأمر الذي يؤكد علي أهمية إن يتاح للرياضي خبرة الأداء الناجح والمماثل خلال الإعداد للمسابقة كلما أمكن ذلك ، من خلال الاشتراك في مباريات أو مسابقات ودية مشابهة لأداء المنافسة حني يشترك في المباريات أو المسابقة ولديه الثقة في النجاح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36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اعتياد الناشئ الأداء</a:t>
            </a:r>
            <a:r>
              <a:rPr lang="ar-SA" sz="32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 </a:t>
            </a:r>
            <a:r>
              <a:rPr lang="ar-SA" sz="36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بثقة</a:t>
            </a:r>
            <a:r>
              <a:rPr lang="ar-SA" sz="32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a:t>
            </a:r>
            <a:endParaRPr lang="en-US"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400" dirty="0" smtClean="0">
                <a:effectLst/>
                <a:ea typeface="NanumGothic"/>
                <a:cs typeface="Simplified Arabic" panose="02020603050405020304" pitchFamily="18" charset="-78"/>
              </a:rPr>
              <a:t> إن حرص الرياضي علي الأداء بثقة يساعد علي  الاحتفاظ على روح معنوية </a:t>
            </a:r>
            <a:r>
              <a:rPr lang="ar-SA" sz="2400" dirty="0" err="1" smtClean="0">
                <a:effectLst/>
                <a:ea typeface="NanumGothic"/>
                <a:cs typeface="Simplified Arabic" panose="02020603050405020304" pitchFamily="18" charset="-78"/>
              </a:rPr>
              <a:t>عاليه</a:t>
            </a:r>
            <a:r>
              <a:rPr lang="ar-SA" sz="2400" dirty="0" smtClean="0">
                <a:effectLst/>
                <a:ea typeface="NanumGothic"/>
                <a:cs typeface="Simplified Arabic" panose="02020603050405020304" pitchFamily="18" charset="-78"/>
              </a:rPr>
              <a:t> ، حتى إثناء الأوقات الصعبة من المباراة ،  أضافه إلى إن ذلك جعل المنافس غير مدرك بالتحديد ما هي المشاعر التي تميز هذا اللاعب... ، ومن أمثله ذلك لاعب التنس العالمي "بورن </a:t>
            </a:r>
            <a:r>
              <a:rPr lang="ar-SA" sz="2400" dirty="0" err="1" smtClean="0">
                <a:effectLst/>
                <a:ea typeface="NanumGothic"/>
                <a:cs typeface="Simplified Arabic" panose="02020603050405020304" pitchFamily="18" charset="-78"/>
              </a:rPr>
              <a:t>بورج</a:t>
            </a:r>
            <a:r>
              <a:rPr lang="ar-SA" sz="2400" dirty="0" smtClean="0">
                <a:effectLst/>
                <a:ea typeface="NanumGothic"/>
                <a:cs typeface="Simplified Arabic" panose="02020603050405020304" pitchFamily="18" charset="-78"/>
              </a:rPr>
              <a:t>" حيث كانا يحرس دائما على إن يظهر واثقا من أداءه  بصرف النظر عن النتائج ، وسواء كان فائزا إما مهزوما </a:t>
            </a:r>
            <a:endParaRPr lang="ar-EG" sz="2400" dirty="0"/>
          </a:p>
        </p:txBody>
      </p:sp>
    </p:spTree>
    <p:extLst>
      <p:ext uri="{BB962C8B-B14F-4D97-AF65-F5344CB8AC3E}">
        <p14:creationId xmlns:p14="http://schemas.microsoft.com/office/powerpoint/2010/main" val="2151024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2" y="258962"/>
            <a:ext cx="11068335" cy="7484100"/>
          </a:xfrm>
          <a:prstGeom prst="rect">
            <a:avLst/>
          </a:prstGeom>
        </p:spPr>
        <p:txBody>
          <a:bodyPr wrap="square">
            <a:spAutoFit/>
          </a:bodyPr>
          <a:lstStyle/>
          <a:p>
            <a:pPr>
              <a:lnSpc>
                <a:spcPct val="150000"/>
              </a:lnSpc>
              <a:spcAft>
                <a:spcPts val="800"/>
              </a:spcAft>
            </a:pPr>
            <a:r>
              <a:rPr lang="ar-SA" sz="28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a:t>
            </a:r>
            <a:r>
              <a:rPr lang="en-US" sz="2000"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lang="ar-SA" sz="2800" b="1"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اعتياد الناشئ التفكير الايجابي في قدراته : </a:t>
            </a:r>
            <a:endParaRPr lang="en-US" sz="2000"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 يؤثر نوع النشاط الرياضي في مقدار الثقة ، حيث يلاحظ إن بعض الرياضيين وخاصة قبل المنافسات الهامة يسيطر عليهم التفكير السلبي الذي يركز على نقاط القوه في المنافس ، وفي المقابل نقاط الضعف وجوانب النقص في قدراته  ، وهذا النوع من التفكير السلبي يؤثر في ثقة الرياضي في نفسه ، وفي تدعيم الحالة النفسية السلبية ، بينما الأفضل إن يعتاد الرياضي التفكير الايجابي في قدراته ، مما يدعم ثقته في نفسه ، مثل مراجعه خبرات النجاح السابقة ، كتذكر أفضل أداء سابق  ، التركيز على تحقيق أهداف الأداء وبذل الجهد  بصرف النظر عن النتائج .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3600"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احتفاظ </a:t>
            </a:r>
            <a:r>
              <a:rPr lang="ar-SA" sz="3600" dirty="0" err="1"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الناشي</a:t>
            </a:r>
            <a:r>
              <a:rPr lang="ar-SA" sz="3600"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 بالحالة البدنية</a:t>
            </a:r>
            <a:r>
              <a:rPr lang="ar-SA" sz="3200"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 </a:t>
            </a:r>
            <a:r>
              <a:rPr lang="ar-SA" sz="3600"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الجيدة</a:t>
            </a:r>
            <a:r>
              <a:rPr lang="ar-SA" sz="3200" dirty="0" smtClean="0">
                <a:solidFill>
                  <a:schemeClr val="accent6">
                    <a:lumMod val="50000"/>
                  </a:schemeClr>
                </a:solidFill>
                <a:effectLst/>
                <a:latin typeface="Calibri" panose="020F0502020204030204" pitchFamily="34" charset="0"/>
                <a:ea typeface="NanumGothic"/>
                <a:cs typeface="Simplified Arabic" panose="02020603050405020304" pitchFamily="18" charset="-78"/>
              </a:rPr>
              <a:t> : </a:t>
            </a:r>
            <a:endParaRPr lang="en-US"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400" dirty="0" smtClean="0">
                <a:effectLst/>
                <a:latin typeface="Calibri" panose="020F0502020204030204" pitchFamily="34" charset="0"/>
                <a:ea typeface="NanumGothic"/>
                <a:cs typeface="Simplified Arabic" panose="02020603050405020304" pitchFamily="18" charset="-78"/>
              </a:rPr>
              <a:t> من المعروف إن هناك علاقة وثيقة بين الجسم والعقل ،  وان كل منهم يؤثر في الأخر ، وعلى ضوء ذلك فان احتفاظ اللاعب الحالة البدنية الجيدة يدعم حالته النفسية الايجابية ... التغذية غير الصحيحة ،  أو زيادة الوزن ، أو النقص الشديد للوزن يؤدي إلى نقص تقدير الذات و قيمه الذات ، ومن ثم ثقة الرياضي في نفسه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en-US" sz="2400"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en-US"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2888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375" y="-229138"/>
            <a:ext cx="11062010" cy="6381234"/>
          </a:xfrm>
          <a:prstGeom prst="rect">
            <a:avLst/>
          </a:prstGeom>
        </p:spPr>
        <p:txBody>
          <a:bodyPr wrap="square">
            <a:spAutoFit/>
          </a:bodyPr>
          <a:lstStyle/>
          <a:p>
            <a:pPr>
              <a:lnSpc>
                <a:spcPct val="150000"/>
              </a:lnSpc>
              <a:spcAft>
                <a:spcPts val="800"/>
              </a:spcAft>
            </a:pPr>
            <a:r>
              <a:rPr lang="ar-EG"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50000"/>
              </a:lnSpc>
              <a:spcAft>
                <a:spcPts val="800"/>
              </a:spcAft>
            </a:pPr>
            <a:r>
              <a:rPr lang="ar-EG" sz="3600" b="1" dirty="0">
                <a:solidFill>
                  <a:schemeClr val="accent6">
                    <a:lumMod val="50000"/>
                  </a:schemeClr>
                </a:solidFill>
                <a:latin typeface="Calibri" panose="020F0502020204030204" pitchFamily="34" charset="0"/>
                <a:ea typeface="Calibri" panose="020F0502020204030204" pitchFamily="34" charset="0"/>
                <a:cs typeface="Simplified Arabic" panose="02020603050405020304" pitchFamily="18" charset="-78"/>
              </a:rPr>
              <a:t>كيفية مواجهة ضغوط التدريب الزائد المؤدية إلى احتراق الناشئ</a:t>
            </a:r>
            <a:endParaRPr lang="en-US" sz="2000"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a:latin typeface="Calibri" panose="020F0502020204030204" pitchFamily="34" charset="0"/>
                <a:ea typeface="Calibri" panose="020F0502020204030204" pitchFamily="34" charset="0"/>
                <a:cs typeface="Simplified Arabic" panose="02020603050405020304" pitchFamily="18" charset="-78"/>
              </a:rPr>
              <a:t>هناك عدد من النقاط التي يجب مراعاتها والاهتمام بها من المدرب والأجهزة الإدارية في الأندية الرياضية لمواجهة ضغوط التدريب الزائد المؤدية إلى احتراق الناشئ وهذا النقاط هي </a:t>
            </a:r>
            <a:endParaRPr lang="ar-EG" sz="2400" dirty="0" smtClean="0">
              <a:latin typeface="Calibri" panose="020F0502020204030204" pitchFamily="34" charset="0"/>
              <a:ea typeface="Calibri" panose="020F0502020204030204" pitchFamily="34" charset="0"/>
              <a:cs typeface="Simplified Arabic" panose="02020603050405020304" pitchFamily="18" charset="-78"/>
            </a:endParaRPr>
          </a:p>
          <a:p>
            <a:pPr>
              <a:lnSpc>
                <a:spcPct val="150000"/>
              </a:lnSpc>
              <a:spcAft>
                <a:spcPts val="80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معرفة أفكار ومشاعر اللاعب نحو المشاركة والمنافسة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معرفة المظاهر النفسية والفسيولوجية والحركية المرتبطة بضغوط التدريب</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تخصيص فترات راحة تسمح للاعب </a:t>
            </a:r>
            <a:r>
              <a:rPr lang="ar-EG" sz="2400" dirty="0" err="1">
                <a:latin typeface="Calibri" panose="020F0502020204030204" pitchFamily="34" charset="0"/>
                <a:ea typeface="Calibri" panose="020F0502020204030204" pitchFamily="34" charset="0"/>
                <a:cs typeface="Simplified Arabic" panose="02020603050405020304" pitchFamily="18" charset="-78"/>
              </a:rPr>
              <a:t>باستجماع</a:t>
            </a:r>
            <a:r>
              <a:rPr lang="ar-EG" sz="2400" dirty="0">
                <a:latin typeface="Calibri" panose="020F0502020204030204" pitchFamily="34" charset="0"/>
                <a:ea typeface="Calibri" panose="020F0502020204030204" pitchFamily="34" charset="0"/>
                <a:cs typeface="Simplified Arabic" panose="02020603050405020304" pitchFamily="18" charset="-78"/>
              </a:rPr>
              <a:t> </a:t>
            </a:r>
            <a:r>
              <a:rPr lang="ar-EG" sz="2400" dirty="0" err="1">
                <a:latin typeface="Calibri" panose="020F0502020204030204" pitchFamily="34" charset="0"/>
                <a:ea typeface="Calibri" panose="020F0502020204030204" pitchFamily="34" charset="0"/>
                <a:cs typeface="Simplified Arabic" panose="02020603050405020304" pitchFamily="18" charset="-78"/>
              </a:rPr>
              <a:t>طاقتة</a:t>
            </a:r>
            <a:r>
              <a:rPr lang="ar-EG" sz="2400"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الاهتمام باللاعب أكثر من المكسب</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اقتراح اهداف مرحلية لتدعيم الدافعية للاعب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افراح اهداف واقعية تتميز بالتحدي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800"/>
              </a:spcAft>
              <a:buFont typeface="+mj-lt"/>
              <a:buAutoNum type="arabicPeriod"/>
            </a:pPr>
            <a:r>
              <a:rPr lang="ar-EG" sz="2400" dirty="0">
                <a:latin typeface="Calibri" panose="020F0502020204030204" pitchFamily="34" charset="0"/>
                <a:ea typeface="Calibri" panose="020F0502020204030204" pitchFamily="34" charset="0"/>
                <a:cs typeface="Simplified Arabic" panose="02020603050405020304" pitchFamily="18" charset="-78"/>
              </a:rPr>
              <a:t>تدعيم الثقة في النفس للاعب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0639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3853" y="974884"/>
            <a:ext cx="5390147" cy="3657600"/>
          </a:xfrm>
          <a:prstGeom prst="rect">
            <a:avLst/>
          </a:prstGeom>
        </p:spPr>
      </p:pic>
      <p:sp>
        <p:nvSpPr>
          <p:cNvPr id="3" name="Rectangle 2"/>
          <p:cNvSpPr/>
          <p:nvPr/>
        </p:nvSpPr>
        <p:spPr>
          <a:xfrm>
            <a:off x="3946359" y="4932042"/>
            <a:ext cx="3922294" cy="986489"/>
          </a:xfrm>
          <a:prstGeom prst="rect">
            <a:avLst/>
          </a:prstGeom>
        </p:spPr>
        <p:txBody>
          <a:bodyPr wrap="square">
            <a:spAutoFit/>
          </a:bodyPr>
          <a:lstStyle/>
          <a:p>
            <a:pPr>
              <a:lnSpc>
                <a:spcPct val="115000"/>
              </a:lnSpc>
              <a:spcAft>
                <a:spcPts val="1000"/>
              </a:spcAft>
            </a:pPr>
            <a:r>
              <a:rPr lang="ar-SA" sz="5400" dirty="0" smtClean="0">
                <a:latin typeface="Calibri" panose="020F0502020204030204" pitchFamily="34" charset="0"/>
                <a:ea typeface="Calibri" panose="020F0502020204030204" pitchFamily="34" charset="0"/>
              </a:rPr>
              <a:t>بالتوفيق </a:t>
            </a:r>
            <a:r>
              <a:rPr lang="ar-SA" sz="5400" dirty="0">
                <a:latin typeface="Calibri" panose="020F0502020204030204" pitchFamily="34" charset="0"/>
                <a:ea typeface="Calibri" panose="020F0502020204030204" pitchFamily="34" charset="0"/>
              </a:rPr>
              <a:t>للجميع</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1723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4" name="hammer.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829" y="787475"/>
            <a:ext cx="10385946" cy="5139869"/>
          </a:xfrm>
          <a:prstGeom prst="rect">
            <a:avLst/>
          </a:prstGeom>
        </p:spPr>
        <p:txBody>
          <a:bodyPr wrap="square">
            <a:spAutoFit/>
          </a:bodyPr>
          <a:lstStyle/>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وفيما يلي توضيح </a:t>
            </a:r>
            <a:r>
              <a:rPr lang="ar-EG" sz="2400" dirty="0" err="1" smtClean="0">
                <a:effectLst/>
                <a:latin typeface="Calibri" panose="020F0502020204030204" pitchFamily="34" charset="0"/>
                <a:ea typeface="Calibri" panose="020F0502020204030204" pitchFamily="34" charset="0"/>
                <a:cs typeface="Simplified Arabic" panose="02020603050405020304" pitchFamily="18" charset="-78"/>
              </a:rPr>
              <a:t>لهذة</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النقاط بالتفصيل :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8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١- معرفة افكار ومشاعر اللاعب نحو المشاركة والمنافسة : </a:t>
            </a:r>
            <a:endParaRPr lang="en-US" sz="1600"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يعتبر التقرير الذاتي الذي </a:t>
            </a:r>
            <a:r>
              <a:rPr lang="ar-EG" sz="2000" dirty="0" err="1" smtClean="0">
                <a:effectLst/>
                <a:latin typeface="Calibri" panose="020F0502020204030204" pitchFamily="34" charset="0"/>
                <a:ea typeface="Calibri" panose="020F0502020204030204" pitchFamily="34" charset="0"/>
                <a:cs typeface="Simplified Arabic" panose="02020603050405020304" pitchFamily="18" charset="-78"/>
              </a:rPr>
              <a:t>يقدمة</a:t>
            </a: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 الناشئ عن مشاعرة وانفعالاته من أهم المؤشرات التي يجب أن تؤخذ في الاعتبار ، حيث انه بمثابة الانذار الأول الذي يمكن من </a:t>
            </a:r>
            <a:r>
              <a:rPr lang="ar-EG" sz="2000" dirty="0" err="1" smtClean="0">
                <a:effectLst/>
                <a:latin typeface="Calibri" panose="020F0502020204030204" pitchFamily="34" charset="0"/>
                <a:ea typeface="Calibri" panose="020F0502020204030204" pitchFamily="34" charset="0"/>
                <a:cs typeface="Simplified Arabic" panose="02020603050405020304" pitchFamily="18" charset="-78"/>
              </a:rPr>
              <a:t>خلالة</a:t>
            </a: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 معرفة بداية ظهور اعراض التدريب الزائد .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000" dirty="0" smtClean="0">
                <a:effectLst/>
                <a:latin typeface="Calibri" panose="020F0502020204030204" pitchFamily="34" charset="0"/>
                <a:ea typeface="Calibri" panose="020F0502020204030204" pitchFamily="34" charset="0"/>
                <a:cs typeface="Simplified Arabic" panose="02020603050405020304" pitchFamily="18" charset="-78"/>
              </a:rPr>
              <a:t>ومن الوسائل المفيدة لتحقيق ذلك تخصيص كراسة تدريب يدون فيها الناشئ أفكاره ومشاعره نحو التدريب والمنافسة ،ويوضح الشكل التالي أمثلة للبيانات المطلوب من الناشئ تدوين أفكاره ومشاعره نحوها </a:t>
            </a:r>
          </a:p>
          <a:p>
            <a:pPr>
              <a:lnSpc>
                <a:spcPct val="150000"/>
              </a:lnSpc>
              <a:spcAft>
                <a:spcPts val="800"/>
              </a:spcAft>
            </a:pPr>
            <a:endParaRPr lang="ar-EG" sz="1400" dirty="0">
              <a:latin typeface="Calibri" panose="020F0502020204030204" pitchFamily="34" charset="0"/>
              <a:ea typeface="Calibri" panose="020F0502020204030204" pitchFamily="34" charset="0"/>
              <a:cs typeface="Simplified Arabic" panose="02020603050405020304" pitchFamily="18" charset="-78"/>
            </a:endParaRPr>
          </a:p>
          <a:p>
            <a:pPr>
              <a:lnSpc>
                <a:spcPct val="150000"/>
              </a:lnSpc>
              <a:spcAft>
                <a:spcPts val="800"/>
              </a:spcAft>
            </a:pPr>
            <a:r>
              <a:rPr lang="ar-EG" sz="3200" b="1" dirty="0"/>
              <a:t>شكل </a:t>
            </a:r>
            <a:r>
              <a:rPr lang="ar-EG" sz="3200" b="1" dirty="0" err="1"/>
              <a:t>نموزج</a:t>
            </a:r>
            <a:r>
              <a:rPr lang="ar-EG" sz="3200" b="1" dirty="0"/>
              <a:t> للتقرير الذاتي  للاعب عن أفكاره ومشاعره نحو التدريب</a:t>
            </a:r>
            <a:endParaRPr lang="en-US" sz="3200" b="1" dirty="0"/>
          </a:p>
          <a:p>
            <a:pPr>
              <a:lnSpc>
                <a:spcPct val="150000"/>
              </a:lnSpc>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8361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8397783"/>
              </p:ext>
            </p:extLst>
          </p:nvPr>
        </p:nvGraphicFramePr>
        <p:xfrm>
          <a:off x="3152633" y="764276"/>
          <a:ext cx="6223380" cy="5773002"/>
        </p:xfrm>
        <a:graphic>
          <a:graphicData uri="http://schemas.openxmlformats.org/drawingml/2006/table">
            <a:tbl>
              <a:tblPr firstRow="1" firstCol="1" bandRow="1">
                <a:tableStyleId>{5C22544A-7EE6-4342-B048-85BDC9FD1C3A}</a:tableStyleId>
              </a:tblPr>
              <a:tblGrid>
                <a:gridCol w="6223380"/>
              </a:tblGrid>
              <a:tr h="5773002">
                <a:tc>
                  <a:txBody>
                    <a:bodyPr/>
                    <a:lstStyle/>
                    <a:p>
                      <a:pPr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 النبض أثناء الراحة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الشهية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*الإحساس العضلي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*كيف تقيم قوة الدافع قبل التدريب أو المباراة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1                 2               3                   4                   5</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عدم الرغبة                                                               </a:t>
                      </a:r>
                      <a:r>
                        <a:rPr lang="ar-EG" sz="1200" dirty="0" err="1">
                          <a:solidFill>
                            <a:schemeClr val="accent6">
                              <a:lumMod val="50000"/>
                            </a:schemeClr>
                          </a:solidFill>
                          <a:effectLst/>
                        </a:rPr>
                        <a:t>الرغبة</a:t>
                      </a:r>
                      <a:r>
                        <a:rPr lang="ar-EG" sz="1200" dirty="0">
                          <a:solidFill>
                            <a:schemeClr val="accent6">
                              <a:lumMod val="50000"/>
                            </a:schemeClr>
                          </a:solidFill>
                          <a:effectLst/>
                        </a:rPr>
                        <a:t> الشديدة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*ما مستوي الطاقة التي تشعر بها بعد التدريب أو المباراة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1                   2               3                    4                   5</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طاقة منخفضة                                                             طاقة مرتفعة</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*ما الفترة التي تحتاجها لاستجمام الطاقة بعد التدريب أو المباراة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1                   2                3                     4                  5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فترة طويلة جدا                                                            فترة قصيرة جدا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*ما مدي تحقيق الأهداف من التدريب أو المباراة ؟ </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1                   2               3                    4                    5</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لم أحقق الأهداف                  حققت 50%                           حققت 100%</a:t>
                      </a:r>
                      <a:endParaRPr lang="en-US" sz="1200" dirty="0">
                        <a:solidFill>
                          <a:schemeClr val="accent6">
                            <a:lumMod val="50000"/>
                          </a:schemeClr>
                        </a:solidFill>
                        <a:effectLst/>
                      </a:endParaRPr>
                    </a:p>
                    <a:p>
                      <a:pPr marL="457200"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685800" algn="r">
                        <a:lnSpc>
                          <a:spcPct val="107000"/>
                        </a:lnSpc>
                        <a:spcAft>
                          <a:spcPts val="0"/>
                        </a:spcAft>
                      </a:pPr>
                      <a:r>
                        <a:rPr lang="ar-EG" sz="1200" dirty="0">
                          <a:solidFill>
                            <a:schemeClr val="accent6">
                              <a:lumMod val="50000"/>
                            </a:schemeClr>
                          </a:solidFill>
                          <a:effectLst/>
                        </a:rPr>
                        <a:t>*ماذا كنت تقول لنفسك أثناء التدريب أو المباراة ؟ </a:t>
                      </a:r>
                      <a:endParaRPr lang="en-US" sz="1200" dirty="0">
                        <a:solidFill>
                          <a:schemeClr val="accent6">
                            <a:lumMod val="50000"/>
                          </a:schemeClr>
                        </a:solidFill>
                        <a:effectLst/>
                      </a:endParaRPr>
                    </a:p>
                    <a:p>
                      <a:pPr marL="685800" algn="ct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685800" algn="r">
                        <a:lnSpc>
                          <a:spcPct val="107000"/>
                        </a:lnSpc>
                        <a:spcAft>
                          <a:spcPts val="0"/>
                        </a:spcAft>
                      </a:pPr>
                      <a:r>
                        <a:rPr lang="ar-EG" sz="1200" dirty="0">
                          <a:solidFill>
                            <a:schemeClr val="accent6">
                              <a:lumMod val="50000"/>
                            </a:schemeClr>
                          </a:solidFill>
                          <a:effectLst/>
                        </a:rPr>
                        <a:t> </a:t>
                      </a:r>
                      <a:endParaRPr lang="en-US" sz="1200" dirty="0">
                        <a:solidFill>
                          <a:schemeClr val="accent6">
                            <a:lumMod val="50000"/>
                          </a:schemeClr>
                        </a:solidFill>
                        <a:effectLst/>
                      </a:endParaRPr>
                    </a:p>
                    <a:p>
                      <a:pPr marL="685800" algn="r">
                        <a:lnSpc>
                          <a:spcPct val="107000"/>
                        </a:lnSpc>
                        <a:spcAft>
                          <a:spcPts val="0"/>
                        </a:spcAft>
                      </a:pPr>
                      <a:r>
                        <a:rPr lang="ar-EG" sz="1200" dirty="0">
                          <a:solidFill>
                            <a:schemeClr val="accent6">
                              <a:lumMod val="50000"/>
                            </a:schemeClr>
                          </a:solidFill>
                          <a:effectLst/>
                        </a:rPr>
                        <a:t>*ما أهم الانجازات الايجابية في التدريب ؟</a:t>
                      </a:r>
                      <a:endParaRPr lang="en-US" sz="1200" dirty="0">
                        <a:solidFill>
                          <a:schemeClr val="accent6">
                            <a:lumMod val="50000"/>
                          </a:schemeClr>
                        </a:solidFill>
                        <a:effectLst/>
                      </a:endParaRPr>
                    </a:p>
                    <a:p>
                      <a:pPr marL="685800" algn="ctr">
                        <a:lnSpc>
                          <a:spcPct val="107000"/>
                        </a:lnSpc>
                        <a:spcAft>
                          <a:spcPts val="0"/>
                        </a:spcAft>
                      </a:pPr>
                      <a:r>
                        <a:rPr lang="ar-EG" sz="1200" dirty="0">
                          <a:solidFill>
                            <a:schemeClr val="accent6">
                              <a:lumMod val="50000"/>
                            </a:schemeClr>
                          </a:solidFill>
                          <a:effectLst/>
                        </a:rPr>
                        <a:t>...............................................................................................</a:t>
                      </a:r>
                      <a:endParaRPr lang="en-US" sz="1200" dirty="0">
                        <a:solidFill>
                          <a:schemeClr val="accent6">
                            <a:lumMod val="50000"/>
                          </a:schemeClr>
                        </a:solidFill>
                        <a:effectLst/>
                      </a:endParaRPr>
                    </a:p>
                    <a:p>
                      <a:pPr marL="685800" algn="ctr">
                        <a:lnSpc>
                          <a:spcPct val="107000"/>
                        </a:lnSpc>
                        <a:spcAft>
                          <a:spcPts val="0"/>
                        </a:spcAft>
                      </a:pPr>
                      <a:r>
                        <a:rPr lang="ar-EG" sz="1200" dirty="0">
                          <a:solidFill>
                            <a:schemeClr val="accent6">
                              <a:lumMod val="50000"/>
                            </a:schemeClr>
                          </a:solidFill>
                          <a:effectLst/>
                        </a:rPr>
                        <a:t>...............................................................................................</a:t>
                      </a:r>
                      <a:endParaRPr lang="en-US" sz="1200" dirty="0">
                        <a:solidFill>
                          <a:schemeClr val="accent6">
                            <a:lumMod val="50000"/>
                          </a:schemeClr>
                        </a:solidFill>
                        <a:effectLst/>
                      </a:endParaRPr>
                    </a:p>
                    <a:p>
                      <a:pPr marL="457200" algn="r">
                        <a:lnSpc>
                          <a:spcPct val="107000"/>
                        </a:lnSpc>
                        <a:spcAft>
                          <a:spcPts val="0"/>
                        </a:spcAft>
                      </a:pPr>
                      <a:r>
                        <a:rPr lang="en-US" sz="1200" dirty="0">
                          <a:solidFill>
                            <a:schemeClr val="accent6">
                              <a:lumMod val="50000"/>
                            </a:schemeClr>
                          </a:solidFill>
                          <a:effectLst/>
                        </a:rPr>
                        <a:t> </a:t>
                      </a:r>
                      <a:endParaRPr lang="en-US" sz="1200" dirty="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45137" marR="45137" marT="0" marB="0"/>
                </a:tc>
              </a:tr>
            </a:tbl>
          </a:graphicData>
        </a:graphic>
      </p:graphicFrame>
    </p:spTree>
    <p:extLst>
      <p:ext uri="{BB962C8B-B14F-4D97-AF65-F5344CB8AC3E}">
        <p14:creationId xmlns:p14="http://schemas.microsoft.com/office/powerpoint/2010/main" val="562255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51" y="455726"/>
            <a:ext cx="11259403" cy="5468164"/>
          </a:xfrm>
          <a:prstGeom prst="rect">
            <a:avLst/>
          </a:prstGeom>
        </p:spPr>
        <p:txBody>
          <a:bodyPr wrap="square">
            <a:spAutoFit/>
          </a:bodyPr>
          <a:lstStyle/>
          <a:p>
            <a:pPr>
              <a:lnSpc>
                <a:spcPct val="150000"/>
              </a:lnSpc>
              <a:spcAft>
                <a:spcPts val="800"/>
              </a:spcAft>
            </a:pPr>
            <a:r>
              <a:rPr lang="ar-EG" sz="3200" b="1" dirty="0" smtClean="0">
                <a:effectLst/>
                <a:latin typeface="Calibri" panose="020F0502020204030204" pitchFamily="34" charset="0"/>
                <a:ea typeface="Calibri" panose="020F0502020204030204" pitchFamily="34" charset="0"/>
                <a:cs typeface="Simplified Arabic" panose="02020603050405020304" pitchFamily="18" charset="-78"/>
              </a:rPr>
              <a:t>2- </a:t>
            </a:r>
            <a:r>
              <a:rPr lang="ar-EG" sz="32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معرفة المظاهر النفسية والفسيولوجية والحركية المرتبطة بضغوط التدريب والإجهاد الانفعالي الزائد للاعب .</a:t>
            </a:r>
            <a:endParaRPr lang="en-US" sz="1600"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هناك مصادر عديدة تفيد في معرفة وتشخيص أعراض الاحتراق الرياضي يأتي في مقدمتها الأعراض النفسية والفسيولوجية والحركية ،وتقرير اللاعب عن نفسه ، وتقرير المدرب عن اللاعب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وتمثل الأعراض النفسية أهمية كبيرة في تشخيص التدريب الزائد والاحتراق الرياضي ، وخاصة أن الأعراض الفسيولوجية وحدها </a:t>
            </a:r>
            <a:r>
              <a:rPr lang="ar-EG" sz="2400" dirty="0" err="1" smtClean="0">
                <a:effectLst/>
                <a:latin typeface="Calibri" panose="020F0502020204030204" pitchFamily="34" charset="0"/>
                <a:ea typeface="Calibri" panose="020F0502020204030204" pitchFamily="34" charset="0"/>
                <a:cs typeface="Simplified Arabic" panose="02020603050405020304" pitchFamily="18" charset="-78"/>
              </a:rPr>
              <a:t>لاتكفي</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بسبب الفروق الفردية الكبيرة بين الرياضيين ،فضلا عن أنها تظهر عادة في مرحلة متأخرة من التدريب الزائد مما يقلل من فائدتها في التشخيص ، </a:t>
            </a:r>
            <a:r>
              <a:rPr lang="ar-EG" sz="2400"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وفيما يلي توضيح لهذا الأعراض </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7410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7999" y="181958"/>
            <a:ext cx="6723797" cy="6494085"/>
          </a:xfrm>
          <a:prstGeom prst="rect">
            <a:avLst/>
          </a:prstGeom>
        </p:spPr>
        <p:txBody>
          <a:bodyPr wrap="square">
            <a:spAutoFit/>
          </a:bodyPr>
          <a:lstStyle/>
          <a:p>
            <a:pPr>
              <a:lnSpc>
                <a:spcPct val="200000"/>
              </a:lnSpc>
            </a:pPr>
            <a:r>
              <a:rPr lang="ar-EG" sz="2800" b="1" dirty="0" smtClean="0">
                <a:solidFill>
                  <a:schemeClr val="accent6">
                    <a:lumMod val="50000"/>
                  </a:schemeClr>
                </a:solidFill>
                <a:effectLst/>
              </a:rPr>
              <a:t>أولا ... الأعراض النفسية :</a:t>
            </a:r>
            <a:endParaRPr lang="en-US" sz="1400" b="1" dirty="0" smtClean="0">
              <a:solidFill>
                <a:schemeClr val="accent6">
                  <a:lumMod val="50000"/>
                </a:schemeClr>
              </a:solidFill>
              <a:effectLst/>
            </a:endParaRPr>
          </a:p>
          <a:p>
            <a:pPr>
              <a:lnSpc>
                <a:spcPct val="200000"/>
              </a:lnSpc>
            </a:pPr>
            <a:r>
              <a:rPr lang="ar-EG" dirty="0" smtClean="0">
                <a:effectLst/>
              </a:rPr>
              <a:t>*عدم الاهتمام وفقدان الرغبة في التدريب أو المنافسات . </a:t>
            </a:r>
            <a:endParaRPr lang="en-US" sz="1400" dirty="0" smtClean="0">
              <a:effectLst/>
            </a:endParaRPr>
          </a:p>
          <a:p>
            <a:pPr>
              <a:lnSpc>
                <a:spcPct val="200000"/>
              </a:lnSpc>
            </a:pPr>
            <a:r>
              <a:rPr lang="ar-EG" dirty="0" smtClean="0">
                <a:effectLst/>
              </a:rPr>
              <a:t>*نقص الطاقة والجهد والحماسة .</a:t>
            </a:r>
            <a:endParaRPr lang="en-US" sz="1400" dirty="0" smtClean="0">
              <a:effectLst/>
            </a:endParaRPr>
          </a:p>
          <a:p>
            <a:pPr>
              <a:lnSpc>
                <a:spcPct val="200000"/>
              </a:lnSpc>
            </a:pPr>
            <a:r>
              <a:rPr lang="ar-EG" dirty="0" smtClean="0">
                <a:effectLst/>
              </a:rPr>
              <a:t>*انخفاض مستوي الانجاز ، وهبوط المستوي . </a:t>
            </a:r>
            <a:endParaRPr lang="en-US" sz="1400" dirty="0" smtClean="0">
              <a:effectLst/>
            </a:endParaRPr>
          </a:p>
          <a:p>
            <a:pPr>
              <a:lnSpc>
                <a:spcPct val="200000"/>
              </a:lnSpc>
            </a:pPr>
            <a:r>
              <a:rPr lang="ar-EG" dirty="0" smtClean="0">
                <a:effectLst/>
              </a:rPr>
              <a:t>*ضعف الثقة في النفس ، وانخفاض تقدير الذات .</a:t>
            </a:r>
            <a:endParaRPr lang="en-US" sz="1400" dirty="0" smtClean="0">
              <a:effectLst/>
            </a:endParaRPr>
          </a:p>
          <a:p>
            <a:pPr>
              <a:lnSpc>
                <a:spcPct val="200000"/>
              </a:lnSpc>
            </a:pPr>
            <a:r>
              <a:rPr lang="ar-EG" dirty="0" smtClean="0">
                <a:effectLst/>
              </a:rPr>
              <a:t>*زيادة الشعور بالخوف من الفشل .</a:t>
            </a:r>
            <a:endParaRPr lang="en-US" sz="1400" dirty="0" smtClean="0">
              <a:effectLst/>
            </a:endParaRPr>
          </a:p>
          <a:p>
            <a:pPr>
              <a:lnSpc>
                <a:spcPct val="200000"/>
              </a:lnSpc>
            </a:pPr>
            <a:r>
              <a:rPr lang="ar-EG" dirty="0" smtClean="0">
                <a:effectLst/>
              </a:rPr>
              <a:t>*ارتفاع درجة القلق .</a:t>
            </a:r>
            <a:endParaRPr lang="en-US" sz="1400" dirty="0" smtClean="0">
              <a:effectLst/>
            </a:endParaRPr>
          </a:p>
          <a:p>
            <a:pPr>
              <a:lnSpc>
                <a:spcPct val="200000"/>
              </a:lnSpc>
            </a:pPr>
            <a:r>
              <a:rPr lang="ar-EG" dirty="0" smtClean="0">
                <a:effectLst/>
              </a:rPr>
              <a:t>*الأرق واضطراب النوم .</a:t>
            </a:r>
            <a:endParaRPr lang="en-US" sz="1400" dirty="0" smtClean="0">
              <a:effectLst/>
            </a:endParaRPr>
          </a:p>
          <a:p>
            <a:pPr>
              <a:lnSpc>
                <a:spcPct val="200000"/>
              </a:lnSpc>
            </a:pPr>
            <a:r>
              <a:rPr lang="ar-EG" dirty="0" smtClean="0">
                <a:effectLst/>
              </a:rPr>
              <a:t>*الإثارة </a:t>
            </a:r>
            <a:r>
              <a:rPr lang="ar-EG" dirty="0" err="1" smtClean="0">
                <a:effectLst/>
              </a:rPr>
              <a:t>والنرفزة</a:t>
            </a:r>
            <a:r>
              <a:rPr lang="ar-EG" dirty="0" smtClean="0">
                <a:effectLst/>
              </a:rPr>
              <a:t> من زملائه والآخرين .</a:t>
            </a:r>
            <a:endParaRPr lang="en-US" sz="1400" dirty="0" smtClean="0">
              <a:effectLst/>
            </a:endParaRPr>
          </a:p>
          <a:p>
            <a:pPr>
              <a:lnSpc>
                <a:spcPct val="200000"/>
              </a:lnSpc>
            </a:pPr>
            <a:r>
              <a:rPr lang="ar-EG" dirty="0" smtClean="0">
                <a:effectLst/>
              </a:rPr>
              <a:t>*فقدان الشهية .</a:t>
            </a:r>
            <a:endParaRPr lang="en-US" sz="1400" dirty="0" smtClean="0">
              <a:effectLst/>
            </a:endParaRPr>
          </a:p>
          <a:p>
            <a:pPr>
              <a:lnSpc>
                <a:spcPct val="200000"/>
              </a:lnSpc>
            </a:pPr>
            <a:r>
              <a:rPr lang="ar-EG" dirty="0" smtClean="0">
                <a:effectLst/>
              </a:rPr>
              <a:t>*الاكتئاب .</a:t>
            </a:r>
            <a:endParaRPr lang="en-US" sz="1400" dirty="0">
              <a:effectLst/>
            </a:endParaRPr>
          </a:p>
        </p:txBody>
      </p:sp>
    </p:spTree>
    <p:extLst>
      <p:ext uri="{BB962C8B-B14F-4D97-AF65-F5344CB8AC3E}">
        <p14:creationId xmlns:p14="http://schemas.microsoft.com/office/powerpoint/2010/main" val="192002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01988" y="34004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sp>
        <p:nvSpPr>
          <p:cNvPr id="5" name="Rectangle 4"/>
          <p:cNvSpPr/>
          <p:nvPr/>
        </p:nvSpPr>
        <p:spPr>
          <a:xfrm>
            <a:off x="2302411" y="0"/>
            <a:ext cx="7404295" cy="6832640"/>
          </a:xfrm>
          <a:prstGeom prst="rect">
            <a:avLst/>
          </a:prstGeom>
        </p:spPr>
        <p:txBody>
          <a:bodyPr wrap="square">
            <a:spAutoFit/>
          </a:bodyPr>
          <a:lstStyle/>
          <a:p>
            <a:pPr>
              <a:lnSpc>
                <a:spcPct val="150000"/>
              </a:lnSpc>
            </a:pPr>
            <a:r>
              <a:rPr lang="ar-EG" sz="3200" b="1" dirty="0" smtClean="0">
                <a:solidFill>
                  <a:schemeClr val="accent6">
                    <a:lumMod val="50000"/>
                  </a:schemeClr>
                </a:solidFill>
                <a:effectLst/>
              </a:rPr>
              <a:t>ثانيا ... الأغراض الفسيولوجية :</a:t>
            </a:r>
            <a:endParaRPr lang="en-US" sz="1600" b="1" dirty="0" smtClean="0">
              <a:solidFill>
                <a:schemeClr val="accent6">
                  <a:lumMod val="50000"/>
                </a:schemeClr>
              </a:solidFill>
              <a:effectLst/>
            </a:endParaRPr>
          </a:p>
          <a:p>
            <a:pPr>
              <a:lnSpc>
                <a:spcPct val="150000"/>
              </a:lnSpc>
            </a:pPr>
            <a:r>
              <a:rPr lang="ar-EG" sz="2000" dirty="0" smtClean="0">
                <a:effectLst/>
              </a:rPr>
              <a:t>*ارتفاع معدل نبض القلب وقت الراحة وبعد المجهود .</a:t>
            </a:r>
            <a:endParaRPr lang="en-US" sz="1600" dirty="0" smtClean="0">
              <a:effectLst/>
            </a:endParaRPr>
          </a:p>
          <a:p>
            <a:pPr>
              <a:lnSpc>
                <a:spcPct val="150000"/>
              </a:lnSpc>
            </a:pPr>
            <a:r>
              <a:rPr lang="ar-EG" sz="2000" dirty="0" smtClean="0">
                <a:effectLst/>
              </a:rPr>
              <a:t>*ارتفاع معدل ضغط الدم الانقباضي مع انخفاض حاد الضغط الانبساطي . </a:t>
            </a:r>
            <a:endParaRPr lang="en-US" sz="1600" dirty="0" smtClean="0">
              <a:effectLst/>
            </a:endParaRPr>
          </a:p>
          <a:p>
            <a:pPr>
              <a:lnSpc>
                <a:spcPct val="150000"/>
              </a:lnSpc>
            </a:pPr>
            <a:r>
              <a:rPr lang="ar-EG" sz="2000" dirty="0" smtClean="0">
                <a:effectLst/>
              </a:rPr>
              <a:t>*تأخر عودة النبض لحالته الطبيعية .</a:t>
            </a:r>
            <a:endParaRPr lang="en-US" sz="1600" dirty="0" smtClean="0">
              <a:effectLst/>
            </a:endParaRPr>
          </a:p>
          <a:p>
            <a:pPr>
              <a:lnSpc>
                <a:spcPct val="150000"/>
              </a:lnSpc>
            </a:pPr>
            <a:r>
              <a:rPr lang="ar-EG" sz="2000" dirty="0" smtClean="0">
                <a:effectLst/>
              </a:rPr>
              <a:t>*ارتفاع درجة حرارة الجسم . </a:t>
            </a:r>
            <a:r>
              <a:rPr lang="ar-EG" sz="1600" dirty="0"/>
              <a:t> </a:t>
            </a:r>
            <a:r>
              <a:rPr lang="ar-EG" sz="1600" dirty="0" smtClean="0"/>
              <a:t>                             </a:t>
            </a:r>
            <a:r>
              <a:rPr lang="ar-EG" sz="2000" dirty="0" smtClean="0">
                <a:effectLst/>
              </a:rPr>
              <a:t>*نقص وزن الجسم .</a:t>
            </a:r>
            <a:endParaRPr lang="en-US" sz="1600" dirty="0" smtClean="0">
              <a:effectLst/>
            </a:endParaRPr>
          </a:p>
          <a:p>
            <a:pPr>
              <a:lnSpc>
                <a:spcPct val="150000"/>
              </a:lnSpc>
            </a:pPr>
            <a:r>
              <a:rPr lang="ar-EG" sz="2000" dirty="0" smtClean="0">
                <a:effectLst/>
              </a:rPr>
              <a:t>*آلام العضلات ،والتعب العضلي المزمن .</a:t>
            </a:r>
            <a:r>
              <a:rPr lang="ar-EG" sz="1600" dirty="0"/>
              <a:t> </a:t>
            </a:r>
            <a:r>
              <a:rPr lang="ar-EG" sz="1600" dirty="0" smtClean="0"/>
              <a:t>             </a:t>
            </a:r>
            <a:r>
              <a:rPr lang="ar-EG" sz="2000" dirty="0" smtClean="0">
                <a:effectLst/>
              </a:rPr>
              <a:t>*صعوبة التنفس .</a:t>
            </a:r>
            <a:endParaRPr lang="en-US" sz="1600" dirty="0" smtClean="0">
              <a:effectLst/>
            </a:endParaRPr>
          </a:p>
          <a:p>
            <a:pPr>
              <a:lnSpc>
                <a:spcPct val="150000"/>
              </a:lnSpc>
            </a:pPr>
            <a:r>
              <a:rPr lang="ar-EG" sz="2000" dirty="0" smtClean="0">
                <a:effectLst/>
              </a:rPr>
              <a:t>*زيادة إصابات البرد والجهاز التنفسي .</a:t>
            </a:r>
            <a:r>
              <a:rPr lang="ar-EG" sz="1600" dirty="0"/>
              <a:t> </a:t>
            </a:r>
            <a:r>
              <a:rPr lang="ar-EG" sz="1600" dirty="0" smtClean="0"/>
              <a:t>                 </a:t>
            </a:r>
            <a:r>
              <a:rPr lang="ar-EG" sz="2000" dirty="0" smtClean="0">
                <a:effectLst/>
              </a:rPr>
              <a:t>*نقص القدرة الهوائية القصوى . </a:t>
            </a:r>
            <a:endParaRPr lang="en-US" sz="1600" dirty="0" smtClean="0">
              <a:effectLst/>
            </a:endParaRPr>
          </a:p>
          <a:p>
            <a:pPr>
              <a:lnSpc>
                <a:spcPct val="150000"/>
              </a:lnSpc>
            </a:pPr>
            <a:r>
              <a:rPr lang="ar-EG" sz="2000" dirty="0" smtClean="0">
                <a:effectLst/>
              </a:rPr>
              <a:t>*زيادة عدد الكرات البيضاء في الدم .</a:t>
            </a:r>
          </a:p>
          <a:p>
            <a:pPr>
              <a:lnSpc>
                <a:spcPct val="150000"/>
              </a:lnSpc>
            </a:pPr>
            <a:r>
              <a:rPr lang="ar-EG" sz="3200" b="1" dirty="0" smtClean="0">
                <a:solidFill>
                  <a:schemeClr val="accent6">
                    <a:lumMod val="50000"/>
                  </a:schemeClr>
                </a:solidFill>
                <a:effectLst/>
              </a:rPr>
              <a:t>ثالثا ... أعراض الأداء :</a:t>
            </a:r>
            <a:endParaRPr lang="en-US" sz="1600" b="1" dirty="0" smtClean="0">
              <a:solidFill>
                <a:schemeClr val="accent6">
                  <a:lumMod val="50000"/>
                </a:schemeClr>
              </a:solidFill>
              <a:effectLst/>
            </a:endParaRPr>
          </a:p>
          <a:p>
            <a:pPr>
              <a:lnSpc>
                <a:spcPct val="150000"/>
              </a:lnSpc>
            </a:pPr>
            <a:r>
              <a:rPr lang="ar-EG" sz="1600" dirty="0" smtClean="0">
                <a:effectLst/>
              </a:rPr>
              <a:t>*</a:t>
            </a:r>
            <a:r>
              <a:rPr lang="ar-EG" dirty="0" smtClean="0">
                <a:effectLst/>
              </a:rPr>
              <a:t>الهبوط في مستوي الأداء بالرغم من زيادة التدريب .</a:t>
            </a:r>
            <a:endParaRPr lang="en-US" sz="1400" dirty="0" smtClean="0">
              <a:effectLst/>
            </a:endParaRPr>
          </a:p>
          <a:p>
            <a:pPr>
              <a:lnSpc>
                <a:spcPct val="150000"/>
              </a:lnSpc>
            </a:pPr>
            <a:r>
              <a:rPr lang="ar-EG" dirty="0" smtClean="0">
                <a:effectLst/>
              </a:rPr>
              <a:t>*تأخر فترة استجمام القوي بعد المجهود أو المنافسة .</a:t>
            </a:r>
            <a:endParaRPr lang="en-US" sz="1400" dirty="0" smtClean="0">
              <a:effectLst/>
            </a:endParaRPr>
          </a:p>
          <a:p>
            <a:pPr>
              <a:lnSpc>
                <a:spcPct val="150000"/>
              </a:lnSpc>
            </a:pPr>
            <a:r>
              <a:rPr lang="ar-EG" dirty="0" smtClean="0">
                <a:effectLst/>
              </a:rPr>
              <a:t>*هبوط واضح في قياسات الأداء التي ترتبط بكل من القوة والسرعة والتوافق الحركي  </a:t>
            </a:r>
            <a:endParaRPr lang="en-US" sz="1400" dirty="0" smtClean="0">
              <a:effectLst/>
            </a:endParaRPr>
          </a:p>
          <a:p>
            <a:pPr>
              <a:lnSpc>
                <a:spcPct val="150000"/>
              </a:lnSpc>
            </a:pPr>
            <a:r>
              <a:rPr lang="en-US" dirty="0" smtClean="0">
                <a:effectLst/>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87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942" y="147717"/>
            <a:ext cx="10044332" cy="6227346"/>
          </a:xfrm>
          <a:prstGeom prst="rect">
            <a:avLst/>
          </a:prstGeom>
        </p:spPr>
        <p:txBody>
          <a:bodyPr wrap="square">
            <a:spAutoFit/>
          </a:bodyPr>
          <a:lstStyle/>
          <a:p>
            <a:pPr>
              <a:lnSpc>
                <a:spcPct val="150000"/>
              </a:lnSpc>
              <a:spcAft>
                <a:spcPts val="800"/>
              </a:spcAft>
            </a:pPr>
            <a:r>
              <a:rPr lang="en-US" sz="2000"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3200" b="1" dirty="0" smtClean="0">
                <a:solidFill>
                  <a:schemeClr val="accent6">
                    <a:lumMod val="50000"/>
                  </a:schemeClr>
                </a:solidFill>
                <a:effectLst/>
                <a:latin typeface="Calibri" panose="020F0502020204030204" pitchFamily="34" charset="0"/>
                <a:ea typeface="Calibri" panose="020F0502020204030204" pitchFamily="34" charset="0"/>
                <a:cs typeface="Simplified Arabic" panose="02020603050405020304" pitchFamily="18" charset="-78"/>
              </a:rPr>
              <a:t>3- تخصيص فترات راحة تسمح للاعب باستجمام طاقته .</a:t>
            </a:r>
            <a:endParaRPr lang="en-US" sz="1600" b="1"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4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إن الارتفاع </a:t>
            </a:r>
            <a:r>
              <a:rPr lang="ar-EG" sz="2400" dirty="0" err="1" smtClean="0">
                <a:effectLst/>
                <a:latin typeface="Calibri" panose="020F0502020204030204" pitchFamily="34" charset="0"/>
                <a:ea typeface="Calibri" panose="020F0502020204030204" pitchFamily="34" charset="0"/>
                <a:cs typeface="Simplified Arabic" panose="02020603050405020304" pitchFamily="18" charset="-78"/>
              </a:rPr>
              <a:t>المغالي</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فيه في درجة الحمل التدريبي من خلال الزيادة المفرطة في حجم وشدة الأحمال التدريبية ، وعدم التدريج بصورة طبيعية في شدة وحجم الأحمال التدريبية ، مع الاستمرار في التدريب علي مدار السنة في ضوء بعض المفاهيم الشائعة الخاطئة وهي أن التدريب الأكثر هو الأفضل دائما !! وأن التوقف عن التدريب مؤشر ضعف !! يزيد من التعب البدني والإنهاك الذهني والانفعالي للاعب ، ويصبح الرياضي أكثر عرضة لحدوث الاحتراق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ويعتبر إنقاص حجم أو شدة الحمل وربما التوقف بعض الوقت عن التدريب بغرض الاستجمام واستعادة الشفاء واستجماع القوي هو الحل الأفضل للتغلب علي مظاهر التدريب الزائد </a:t>
            </a:r>
            <a:r>
              <a:rPr lang="ar-EG" sz="2400" dirty="0" err="1" smtClean="0">
                <a:effectLst/>
                <a:latin typeface="Calibri" panose="020F0502020204030204" pitchFamily="34" charset="0"/>
                <a:ea typeface="Calibri" panose="020F0502020204030204" pitchFamily="34" charset="0"/>
                <a:cs typeface="Simplified Arabic" panose="02020603050405020304" pitchFamily="18" charset="-78"/>
              </a:rPr>
              <a:t>والإجهادأو</a:t>
            </a: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 الاحتراق الرياضي .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2540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9" y="142395"/>
            <a:ext cx="10818055" cy="5924699"/>
          </a:xfrm>
          <a:prstGeom prst="rect">
            <a:avLst/>
          </a:prstGeom>
        </p:spPr>
        <p:txBody>
          <a:bodyPr wrap="square">
            <a:spAutoFit/>
          </a:bodyPr>
          <a:lstStyle/>
          <a:p>
            <a:pPr>
              <a:lnSpc>
                <a:spcPct val="150000"/>
              </a:lnSpc>
              <a:spcAft>
                <a:spcPts val="800"/>
              </a:spcAft>
            </a:pPr>
            <a:r>
              <a:rPr lang="ar-EG" sz="2400" dirty="0" smtClean="0">
                <a:effectLst/>
                <a:latin typeface="Calibri" panose="020F0502020204030204" pitchFamily="34" charset="0"/>
                <a:ea typeface="Calibri" panose="020F0502020204030204" pitchFamily="34" charset="0"/>
                <a:cs typeface="Simplified Arabic" panose="02020603050405020304" pitchFamily="18" charset="-78"/>
              </a:rPr>
              <a:t>وهناك العديد من الأمثلة التطبيقية التي أكدت الأثر الايجابي لإعطاء فترات الراحة للاعبين لحل الإجهاد والاحتراق ، واستبدال ذلك بحالة من الحماسة والدافعية القوية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800" dirty="0" smtClean="0">
                <a:effectLst/>
                <a:latin typeface="Calibri" panose="020F0502020204030204" pitchFamily="34" charset="0"/>
                <a:ea typeface="Calibri" panose="020F0502020204030204" pitchFamily="34" charset="0"/>
                <a:cs typeface="Simplified Arabic" panose="02020603050405020304" pitchFamily="18" charset="-78"/>
              </a:rPr>
              <a:t>مثال (1)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dirty="0" smtClean="0">
                <a:effectLst/>
                <a:latin typeface="Calibri" panose="020F0502020204030204" pitchFamily="34" charset="0"/>
                <a:ea typeface="Calibri" panose="020F0502020204030204" pitchFamily="34" charset="0"/>
                <a:cs typeface="Simplified Arabic" panose="02020603050405020304" pitchFamily="18" charset="-78"/>
              </a:rPr>
              <a:t>لاحظ احد مدربي كرة القدم أن لاعبي الفريق يعانون من أعراض التدريب الزائد والإجهاد خلال الموسم التدريبي ،فقرر إعطائهم </a:t>
            </a:r>
            <a:r>
              <a:rPr lang="ar-EG" dirty="0" err="1" smtClean="0">
                <a:effectLst/>
                <a:latin typeface="Calibri" panose="020F0502020204030204" pitchFamily="34" charset="0"/>
                <a:ea typeface="Calibri" panose="020F0502020204030204" pitchFamily="34" charset="0"/>
                <a:cs typeface="Simplified Arabic" panose="02020603050405020304" pitchFamily="18" charset="-78"/>
              </a:rPr>
              <a:t>أجازة</a:t>
            </a:r>
            <a:r>
              <a:rPr lang="ar-EG" dirty="0" smtClean="0">
                <a:effectLst/>
                <a:latin typeface="Calibri" panose="020F0502020204030204" pitchFamily="34" charset="0"/>
                <a:ea typeface="Calibri" panose="020F0502020204030204" pitchFamily="34" charset="0"/>
                <a:cs typeface="Simplified Arabic" panose="02020603050405020304" pitchFamily="18" charset="-78"/>
              </a:rPr>
              <a:t> عن التدريب لمدة أسبوع ، وبعد الأسبوع اجتمع بهم فأوضحوا جميعا سعادتهم بهذه </a:t>
            </a:r>
            <a:r>
              <a:rPr lang="ar-EG" dirty="0" err="1" smtClean="0">
                <a:effectLst/>
                <a:latin typeface="Calibri" panose="020F0502020204030204" pitchFamily="34" charset="0"/>
                <a:ea typeface="Calibri" panose="020F0502020204030204" pitchFamily="34" charset="0"/>
                <a:cs typeface="Simplified Arabic" panose="02020603050405020304" pitchFamily="18" charset="-78"/>
              </a:rPr>
              <a:t>الأجازة</a:t>
            </a:r>
            <a:r>
              <a:rPr lang="ar-EG" dirty="0" smtClean="0">
                <a:effectLst/>
                <a:latin typeface="Calibri" panose="020F0502020204030204" pitchFamily="34" charset="0"/>
                <a:ea typeface="Calibri" panose="020F0502020204030204" pitchFamily="34" charset="0"/>
                <a:cs typeface="Simplified Arabic" panose="02020603050405020304" pitchFamily="18" charset="-78"/>
              </a:rPr>
              <a:t> ، وأصبح عطاؤهم في التدريب اكسر قوة وحماسة ومن ثم تحسين أدائهم .</a:t>
            </a:r>
            <a:r>
              <a:rPr lang="en-US"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ar-EG" dirty="0" smtClean="0">
              <a:effectLst/>
              <a:latin typeface="Simplified Arabic" panose="02020603050405020304" pitchFamily="18" charset="-78"/>
              <a:ea typeface="Calibri" panose="020F0502020204030204" pitchFamily="34" charset="0"/>
              <a:cs typeface="Arial" panose="020B0604020202020204" pitchFamily="34" charset="0"/>
            </a:endParaRPr>
          </a:p>
          <a:p>
            <a:pPr>
              <a:lnSpc>
                <a:spcPct val="150000"/>
              </a:lnSpc>
              <a:spcAft>
                <a:spcPts val="80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sz="2800" dirty="0" smtClean="0">
                <a:effectLst/>
                <a:latin typeface="Calibri" panose="020F0502020204030204" pitchFamily="34" charset="0"/>
                <a:ea typeface="Calibri" panose="020F0502020204030204" pitchFamily="34" charset="0"/>
                <a:cs typeface="Simplified Arabic" panose="02020603050405020304" pitchFamily="18" charset="-78"/>
              </a:rPr>
              <a:t>مثال (2)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dirty="0" smtClean="0">
                <a:effectLst/>
                <a:latin typeface="Calibri" panose="020F0502020204030204" pitchFamily="34" charset="0"/>
                <a:ea typeface="Calibri" panose="020F0502020204030204" pitchFamily="34" charset="0"/>
                <a:cs typeface="Simplified Arabic" panose="02020603050405020304" pitchFamily="18" charset="-78"/>
              </a:rPr>
              <a:t>اللاعب عمر متميز في الفريق ويشعر بالذنب عندما يغيب عن احدي التدريبات ، وبالرغم من شعوره بالإجهاد نتيجة للتدريب الزائد </a:t>
            </a:r>
            <a:r>
              <a:rPr lang="ar-EG" dirty="0" err="1" smtClean="0">
                <a:effectLst/>
                <a:latin typeface="Calibri" panose="020F0502020204030204" pitchFamily="34" charset="0"/>
                <a:ea typeface="Calibri" panose="020F0502020204030204" pitchFamily="34" charset="0"/>
                <a:cs typeface="Simplified Arabic" panose="02020603050405020304" pitchFamily="18" charset="-78"/>
              </a:rPr>
              <a:t>فأنة</a:t>
            </a:r>
            <a:r>
              <a:rPr lang="ar-EG" dirty="0" smtClean="0">
                <a:effectLst/>
                <a:latin typeface="Calibri" panose="020F0502020204030204" pitchFamily="34" charset="0"/>
                <a:ea typeface="Calibri" panose="020F0502020204030204" pitchFamily="34" charset="0"/>
                <a:cs typeface="Simplified Arabic" panose="02020603050405020304" pitchFamily="18" charset="-78"/>
              </a:rPr>
              <a:t> يحضر جميع جرعات التدريب ،وقد اثر ذلك في هبوط مستواه سواء في التدريب أو أثناء المنافسة ، إضافة إلي تعرضه لبعض الاصابات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EG" dirty="0" smtClean="0">
                <a:effectLst/>
                <a:latin typeface="Calibri" panose="020F0502020204030204" pitchFamily="34" charset="0"/>
                <a:ea typeface="Calibri" panose="020F0502020204030204" pitchFamily="34" charset="0"/>
                <a:cs typeface="Simplified Arabic" panose="02020603050405020304" pitchFamily="18" charset="-78"/>
              </a:rPr>
              <a:t>ومن خلال ملاحظه من المدرب لذلك ، تم التنسيق بين المدرب واللاعب بإعطاء اللاعب فترة راحة مناسبة للتخلص من الإحساس بالتعب والإجهاد ، وقد اثر ذلك ايجابيا علي حالة اللاعب البدنية والنفسية مع تطور الأداء نحو الأفضل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086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hammer.wav"/>
          </p:stSnd>
        </p:sndAc>
      </p:transition>
    </mc:Choice>
    <mc:Fallback xmlns="">
      <p:transition spd="slow">
        <p:fade/>
        <p:sndAc>
          <p:stSnd>
            <p:snd r:embed="rId3" name="hammer.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49</TotalTime>
  <Words>1439</Words>
  <Application>Microsoft Office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NanumGothic</vt:lpstr>
      <vt:lpstr>Simplified Arabic</vt:lpstr>
      <vt:lpstr>Times New Roman</vt:lpstr>
      <vt:lpstr>Trebuchet MS</vt:lpstr>
      <vt:lpstr>Tw Cen MT</vt:lpstr>
      <vt:lpstr>Wingdings 2</vt:lpstr>
      <vt:lpstr>Circuit</vt:lpstr>
      <vt:lpstr>جامعة بنها  كلية التربية الرياضية  قسم التدريب الرياضي وعلوم الحركة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قسم التدريب الرياضي وعلوم الحركة</dc:title>
  <dc:creator>sandy</dc:creator>
  <cp:lastModifiedBy>sandy</cp:lastModifiedBy>
  <cp:revision>8</cp:revision>
  <dcterms:created xsi:type="dcterms:W3CDTF">2020-03-28T02:17:42Z</dcterms:created>
  <dcterms:modified xsi:type="dcterms:W3CDTF">2020-03-28T05:20:38Z</dcterms:modified>
</cp:coreProperties>
</file>