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2"/>
  </p:notesMasterIdLst>
  <p:sldIdLst>
    <p:sldId id="256" r:id="rId2"/>
    <p:sldId id="257" r:id="rId3"/>
    <p:sldId id="259" r:id="rId4"/>
    <p:sldId id="260" r:id="rId5"/>
    <p:sldId id="261" r:id="rId6"/>
    <p:sldId id="262" r:id="rId7"/>
    <p:sldId id="263" r:id="rId8"/>
    <p:sldId id="264" r:id="rId9"/>
    <p:sldId id="265"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5341" autoAdjust="0"/>
  </p:normalViewPr>
  <p:slideViewPr>
    <p:cSldViewPr>
      <p:cViewPr>
        <p:scale>
          <a:sx n="77" d="100"/>
          <a:sy n="77" d="100"/>
        </p:scale>
        <p:origin x="-11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3114A7-8128-4D12-9B52-F93EBA97CAD5}" type="datetimeFigureOut">
              <a:rPr lang="ar-EG" smtClean="0"/>
              <a:pPr/>
              <a:t>04/08/1441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EC5E00B-1ED2-4E50-BCBB-299BD06DA207}" type="slidenum">
              <a:rPr lang="ar-EG" smtClean="0"/>
              <a:pPr/>
              <a:t>‹#›</a:t>
            </a:fld>
            <a:endParaRPr lang="ar-EG"/>
          </a:p>
        </p:txBody>
      </p:sp>
    </p:spTree>
    <p:extLst>
      <p:ext uri="{BB962C8B-B14F-4D97-AF65-F5344CB8AC3E}">
        <p14:creationId xmlns="" xmlns:p14="http://schemas.microsoft.com/office/powerpoint/2010/main" val="2239285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EEC5E00B-1ED2-4E50-BCBB-299BD06DA207}" type="slidenum">
              <a:rPr lang="ar-EG" smtClean="0"/>
              <a:pPr/>
              <a:t>1</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fld id="{EEC5E00B-1ED2-4E50-BCBB-299BD06DA207}" type="slidenum">
              <a:rPr lang="ar-EG" smtClean="0"/>
              <a:pPr/>
              <a:t>10</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3/28/2020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3/28/2020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3/28/2020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3/28/2020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3/28/2020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3/28/2020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3/28/2020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3/28/2020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3/28/2020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52400"/>
            <a:ext cx="9144000" cy="7010400"/>
          </a:xfrm>
          <a:prstGeom prst="rect">
            <a:avLst/>
          </a:prstGeom>
        </p:spPr>
      </p:pic>
      <p:sp>
        <p:nvSpPr>
          <p:cNvPr id="2" name="Title 1"/>
          <p:cNvSpPr>
            <a:spLocks noGrp="1"/>
          </p:cNvSpPr>
          <p:nvPr>
            <p:ph type="ctrTitle" idx="4294967295"/>
          </p:nvPr>
        </p:nvSpPr>
        <p:spPr>
          <a:xfrm>
            <a:off x="228600" y="3124200"/>
            <a:ext cx="8915400" cy="3505200"/>
          </a:xfrm>
        </p:spPr>
        <p:txBody>
          <a:bodyPr>
            <a:normAutofit fontScale="90000"/>
          </a:bodyPr>
          <a:lstStyle/>
          <a:p>
            <a:pPr algn="ctr">
              <a:defRPr/>
            </a:pPr>
            <a:r>
              <a:rPr lang="ar-EG" sz="4000" dirty="0" smtClean="0">
                <a:solidFill>
                  <a:schemeClr val="tx1"/>
                </a:solidFill>
              </a:rPr>
              <a:t/>
            </a:r>
            <a:br>
              <a:rPr lang="ar-EG" sz="4000" dirty="0" smtClean="0">
                <a:solidFill>
                  <a:schemeClr val="tx1"/>
                </a:solidFill>
              </a:rPr>
            </a:br>
            <a:r>
              <a:rPr lang="ar-EG" sz="4000" dirty="0" smtClean="0">
                <a:solidFill>
                  <a:schemeClr val="tx1"/>
                </a:solidFill>
              </a:rPr>
              <a:t/>
            </a:r>
            <a:br>
              <a:rPr lang="ar-EG" sz="4000" dirty="0" smtClean="0">
                <a:solidFill>
                  <a:schemeClr val="tx1"/>
                </a:solidFill>
              </a:rPr>
            </a:br>
            <a:r>
              <a:rPr lang="ar-EG" sz="4000" b="1" kern="0" spc="50" dirty="0" smtClean="0">
                <a:ln w="11430"/>
                <a:solidFill>
                  <a:prstClr val="black"/>
                </a:solidFill>
                <a:effectLst>
                  <a:outerShdw blurRad="76200" dist="50800" dir="5400000" algn="tl" rotWithShape="0">
                    <a:srgbClr val="000000">
                      <a:alpha val="65000"/>
                    </a:srgbClr>
                  </a:outerShdw>
                </a:effectLst>
                <a:latin typeface="ZWAdobeF" pitchFamily="2" charset="0"/>
              </a:rPr>
              <a:t>تطبيقات إدارة الرياضات المائية</a:t>
            </a:r>
            <a:br>
              <a:rPr lang="ar-EG" sz="4000" b="1" kern="0" spc="50" dirty="0" smtClean="0">
                <a:ln w="11430"/>
                <a:solidFill>
                  <a:prstClr val="black"/>
                </a:solidFill>
                <a:effectLst>
                  <a:outerShdw blurRad="76200" dist="50800" dir="5400000" algn="tl" rotWithShape="0">
                    <a:srgbClr val="000000">
                      <a:alpha val="65000"/>
                    </a:srgbClr>
                  </a:outerShdw>
                </a:effectLst>
                <a:latin typeface="ZWAdobeF" pitchFamily="2" charset="0"/>
              </a:rPr>
            </a:br>
            <a:r>
              <a:rPr lang="en-US" sz="4000" b="1" kern="0" spc="50" dirty="0" smtClean="0">
                <a:ln w="11430"/>
                <a:solidFill>
                  <a:prstClr val="black"/>
                </a:solidFill>
                <a:effectLst>
                  <a:outerShdw blurRad="76200" dist="50800" dir="5400000" algn="tl" rotWithShape="0">
                    <a:srgbClr val="000000">
                      <a:alpha val="65000"/>
                    </a:srgbClr>
                  </a:outerShdw>
                </a:effectLst>
              </a:rPr>
              <a:t/>
            </a:r>
            <a:br>
              <a:rPr lang="en-US" sz="4000" b="1" kern="0" spc="50" dirty="0" smtClean="0">
                <a:ln w="11430"/>
                <a:solidFill>
                  <a:prstClr val="black"/>
                </a:solidFill>
                <a:effectLst>
                  <a:outerShdw blurRad="76200" dist="50800" dir="5400000" algn="tl" rotWithShape="0">
                    <a:srgbClr val="000000">
                      <a:alpha val="65000"/>
                    </a:srgbClr>
                  </a:outerShdw>
                </a:effectLst>
              </a:rPr>
            </a:br>
            <a:r>
              <a:rPr lang="ar-EG" sz="4000" dirty="0" smtClean="0">
                <a:solidFill>
                  <a:schemeClr val="tx1"/>
                </a:solidFill>
              </a:rPr>
              <a:t/>
            </a:r>
            <a:br>
              <a:rPr lang="ar-EG" sz="4000" dirty="0" smtClean="0">
                <a:solidFill>
                  <a:schemeClr val="tx1"/>
                </a:solidFill>
              </a:rPr>
            </a:br>
            <a:r>
              <a:rPr lang="ar-EG" sz="4000" dirty="0" smtClean="0">
                <a:solidFill>
                  <a:schemeClr val="tx1"/>
                </a:solidFill>
              </a:rPr>
              <a:t>إعداد </a:t>
            </a:r>
            <a:br>
              <a:rPr lang="ar-EG" sz="4000" dirty="0" smtClean="0">
                <a:solidFill>
                  <a:schemeClr val="tx1"/>
                </a:solidFill>
              </a:rPr>
            </a:br>
            <a:r>
              <a:rPr lang="ar-EG" sz="4000" dirty="0" smtClean="0">
                <a:solidFill>
                  <a:schemeClr val="tx1"/>
                </a:solidFill>
              </a:rPr>
              <a:t>د/ أحمد محمد عبدالرحمن بدير </a:t>
            </a:r>
            <a:r>
              <a:rPr lang="ar-EG" dirty="0" smtClean="0">
                <a:solidFill>
                  <a:schemeClr val="tx1"/>
                </a:solidFill>
              </a:rPr>
              <a:t/>
            </a:r>
            <a:br>
              <a:rPr lang="ar-EG" dirty="0" smtClean="0">
                <a:solidFill>
                  <a:schemeClr val="tx1"/>
                </a:solidFill>
              </a:rPr>
            </a:br>
            <a:r>
              <a:rPr lang="ar-EG" dirty="0" smtClean="0">
                <a:solidFill>
                  <a:schemeClr val="tx1"/>
                </a:solidFill>
              </a:rPr>
              <a:t/>
            </a:r>
            <a:br>
              <a:rPr lang="ar-EG" dirty="0" smtClean="0">
                <a:solidFill>
                  <a:schemeClr val="tx1"/>
                </a:solidFill>
              </a:rPr>
            </a:br>
            <a:r>
              <a:rPr lang="ar-EG" dirty="0" smtClean="0">
                <a:solidFill>
                  <a:schemeClr val="tx1"/>
                </a:solidFill>
              </a:rPr>
              <a:t/>
            </a:r>
            <a:br>
              <a:rPr lang="ar-EG" dirty="0" smtClean="0">
                <a:solidFill>
                  <a:schemeClr val="tx1"/>
                </a:solidFill>
              </a:rPr>
            </a:br>
            <a:endParaRPr lang="ar-EG" dirty="0">
              <a:solidFill>
                <a:schemeClr val="tx1"/>
              </a:solidFill>
            </a:endParaRPr>
          </a:p>
        </p:txBody>
      </p:sp>
      <p:pic>
        <p:nvPicPr>
          <p:cNvPr id="1027" name="Picture 3" descr="C:\Users\elngar\Desktop\download.jpg"/>
          <p:cNvPicPr>
            <a:picLocks noChangeAspect="1" noChangeArrowheads="1"/>
          </p:cNvPicPr>
          <p:nvPr/>
        </p:nvPicPr>
        <p:blipFill>
          <a:blip r:embed="rId4"/>
          <a:srcRect/>
          <a:stretch>
            <a:fillRect/>
          </a:stretch>
        </p:blipFill>
        <p:spPr bwMode="auto">
          <a:xfrm>
            <a:off x="6096000" y="0"/>
            <a:ext cx="3048000" cy="2286000"/>
          </a:xfrm>
          <a:prstGeom prst="rect">
            <a:avLst/>
          </a:prstGeom>
          <a:noFill/>
        </p:spPr>
      </p:pic>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76200"/>
            <a:ext cx="9144000" cy="7315200"/>
          </a:xfrm>
          <a:prstGeom prst="rect">
            <a:avLst/>
          </a:prstGeom>
        </p:spPr>
      </p:pic>
      <p:sp>
        <p:nvSpPr>
          <p:cNvPr id="3" name="Content Placeholder 2"/>
          <p:cNvSpPr>
            <a:spLocks noGrp="1"/>
          </p:cNvSpPr>
          <p:nvPr>
            <p:ph idx="1"/>
          </p:nvPr>
        </p:nvSpPr>
        <p:spPr>
          <a:xfrm>
            <a:off x="457200" y="228600"/>
            <a:ext cx="8229600" cy="6226208"/>
          </a:xfrm>
        </p:spPr>
        <p:txBody>
          <a:bodyPr/>
          <a:lstStyle/>
          <a:p>
            <a:pPr>
              <a:buNone/>
            </a:pPr>
            <a:endParaRPr lang="ar-EG" dirty="0" smtClean="0"/>
          </a:p>
          <a:p>
            <a:endParaRPr lang="ar-EG" dirty="0" smtClean="0"/>
          </a:p>
          <a:p>
            <a:endParaRPr lang="ar-EG" dirty="0" smtClean="0"/>
          </a:p>
          <a:p>
            <a:endParaRPr lang="ar-EG" dirty="0" smtClean="0"/>
          </a:p>
          <a:p>
            <a:pPr marL="64008" indent="0" algn="ctr">
              <a:buNone/>
            </a:pPr>
            <a:r>
              <a:rPr lang="ar-EG" sz="4400" b="1" dirty="0" smtClean="0">
                <a:solidFill>
                  <a:schemeClr val="bg1"/>
                </a:solidFill>
              </a:rPr>
              <a:t>المادة العلمية تحت مسؤلية أستاذ المقرر ودون أدنى مسؤلية علي الكلية أو الجامعة </a:t>
            </a:r>
            <a:endParaRPr lang="ar-EG" sz="4400"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7086600"/>
          </a:xfrm>
          <a:prstGeom prst="rect">
            <a:avLst/>
          </a:prstGeom>
        </p:spPr>
      </p:pic>
      <p:sp>
        <p:nvSpPr>
          <p:cNvPr id="3" name="Content Placeholder 2"/>
          <p:cNvSpPr>
            <a:spLocks noGrp="1"/>
          </p:cNvSpPr>
          <p:nvPr>
            <p:ph idx="1"/>
          </p:nvPr>
        </p:nvSpPr>
        <p:spPr>
          <a:xfrm>
            <a:off x="457200" y="838200"/>
            <a:ext cx="8229600" cy="5334000"/>
          </a:xfrm>
        </p:spPr>
        <p:txBody>
          <a:bodyPr>
            <a:normAutofit/>
          </a:bodyPr>
          <a:lstStyle/>
          <a:p>
            <a:pPr algn="just"/>
            <a:endParaRPr lang="ar-EG" sz="2400" dirty="0" smtClean="0">
              <a:solidFill>
                <a:srgbClr val="FF0000"/>
              </a:solidFill>
              <a:latin typeface="Times New Roman" pitchFamily="18" charset="0"/>
              <a:cs typeface="Times New Roman" pitchFamily="18" charset="0"/>
            </a:endParaRPr>
          </a:p>
          <a:p>
            <a:pPr algn="just"/>
            <a:endParaRPr lang="ar-EG" sz="2400" dirty="0" smtClean="0">
              <a:solidFill>
                <a:schemeClr val="bg1">
                  <a:lumMod val="95000"/>
                  <a:lumOff val="5000"/>
                </a:schemeClr>
              </a:solidFill>
              <a:latin typeface="Times New Roman" pitchFamily="18" charset="0"/>
              <a:cs typeface="Times New Roman" pitchFamily="18" charset="0"/>
            </a:endParaRPr>
          </a:p>
          <a:p>
            <a:pPr algn="just"/>
            <a:endParaRPr lang="ar-EG" sz="2400" dirty="0">
              <a:solidFill>
                <a:schemeClr val="bg1">
                  <a:lumMod val="95000"/>
                  <a:lumOff val="5000"/>
                </a:schemeClr>
              </a:solidFill>
              <a:latin typeface="Times New Roman" pitchFamily="18" charset="0"/>
              <a:cs typeface="Times New Roman" pitchFamily="18" charset="0"/>
            </a:endParaRPr>
          </a:p>
        </p:txBody>
      </p:sp>
      <p:pic>
        <p:nvPicPr>
          <p:cNvPr id="9" name="Picture 13" descr="C:\Documents and Settings\Administrator\Desktop\New Folder (3)\Untitled-3.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38800" y="236220"/>
            <a:ext cx="3200400" cy="1440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51668" y="1823230"/>
            <a:ext cx="3087533" cy="2672570"/>
          </a:xfrm>
          <a:prstGeom prst="rect">
            <a:avLst/>
          </a:prstGeom>
        </p:spPr>
      </p:pic>
      <p:pic>
        <p:nvPicPr>
          <p:cNvPr id="11" name="Picture 12" descr="C:\Documents and Settings\Administrator\Desktop\i_icon_mini_login.gif">
            <a:hlinkClick r:id="" action="ppaction://hlinkshowjump?jump=nextslide"/>
            <a:hlinkHover r:id="" action="ppaction://noaction" highlightClick="1"/>
          </p:cNvPr>
          <p:cNvPicPr>
            <a:picLocks noChangeAspect="1" noChangeArrowheads="1"/>
          </p:cNvPicPr>
          <p:nvPr/>
        </p:nvPicPr>
        <p:blipFill>
          <a:blip r:embed="rId5">
            <a:lum contrast="40000"/>
            <a:extLst>
              <a:ext uri="{28A0092B-C50C-407E-A947-70E740481C1C}">
                <a14:useLocalDpi xmlns:a14="http://schemas.microsoft.com/office/drawing/2010/main" xmlns="" val="0"/>
              </a:ext>
            </a:extLst>
          </a:blip>
          <a:srcRect/>
          <a:stretch>
            <a:fillRect/>
          </a:stretch>
        </p:blipFill>
        <p:spPr bwMode="auto">
          <a:xfrm>
            <a:off x="6381033" y="5562601"/>
            <a:ext cx="1828800" cy="86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5127628" cy="6102350"/>
          </a:xfrm>
          <a:prstGeom prst="rect">
            <a:avLst/>
          </a:prstGeom>
          <a:solidFill>
            <a:schemeClr val="accent3">
              <a:lumMod val="60000"/>
              <a:lumOff val="40000"/>
            </a:schemeClr>
          </a:solidFill>
          <a:ln>
            <a:solidFill>
              <a:schemeClr val="accent5">
                <a:lumMod val="60000"/>
                <a:lumOff val="40000"/>
              </a:schemeClr>
            </a:solidFill>
          </a:ln>
          <a:effectLs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par>
                                <p:cTn id="18" presetID="2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7467600"/>
          </a:xfrm>
          <a:prstGeom prst="rect">
            <a:avLst/>
          </a:prstGeom>
        </p:spPr>
      </p:pic>
      <p:sp>
        <p:nvSpPr>
          <p:cNvPr id="2" name="Title 1"/>
          <p:cNvSpPr>
            <a:spLocks noGrp="1"/>
          </p:cNvSpPr>
          <p:nvPr>
            <p:ph type="title"/>
          </p:nvPr>
        </p:nvSpPr>
        <p:spPr>
          <a:xfrm>
            <a:off x="457200" y="152400"/>
            <a:ext cx="8229600" cy="609600"/>
          </a:xfrm>
        </p:spPr>
        <p:txBody>
          <a:bodyPr>
            <a:noAutofit/>
          </a:bodyPr>
          <a:lstStyle/>
          <a:p>
            <a:pPr algn="r"/>
            <a:r>
              <a:rPr lang="ar-EG" sz="3200" b="1" dirty="0" smtClean="0">
                <a:latin typeface="Andalus" pitchFamily="18" charset="-78"/>
                <a:cs typeface="Andalus" pitchFamily="18" charset="-78"/>
              </a:rPr>
              <a:t>موضوع المحاضرة</a:t>
            </a:r>
            <a:endParaRPr lang="en-US" sz="3200" b="1" dirty="0"/>
          </a:p>
        </p:txBody>
      </p:sp>
      <p:sp>
        <p:nvSpPr>
          <p:cNvPr id="3" name="Content Placeholder 2"/>
          <p:cNvSpPr>
            <a:spLocks noGrp="1"/>
          </p:cNvSpPr>
          <p:nvPr>
            <p:ph idx="1"/>
          </p:nvPr>
        </p:nvSpPr>
        <p:spPr>
          <a:xfrm>
            <a:off x="0" y="1066800"/>
            <a:ext cx="8991600" cy="5791200"/>
          </a:xfrm>
        </p:spPr>
        <p:txBody>
          <a:bodyPr>
            <a:noAutofit/>
          </a:bodyPr>
          <a:lstStyle/>
          <a:p>
            <a:pPr algn="just"/>
            <a:endParaRPr lang="ar-EG" sz="2400" b="1" dirty="0" smtClean="0">
              <a:solidFill>
                <a:schemeClr val="bg1">
                  <a:lumMod val="95000"/>
                  <a:lumOff val="5000"/>
                </a:schemeClr>
              </a:solidFill>
              <a:latin typeface="Times New Roman" pitchFamily="18" charset="0"/>
              <a:cs typeface="Times New Roman" pitchFamily="18" charset="0"/>
            </a:endParaRPr>
          </a:p>
          <a:p>
            <a:pPr marL="578358" indent="-514350">
              <a:buNone/>
            </a:pPr>
            <a:r>
              <a:rPr lang="ar-EG" sz="3200" b="1" dirty="0" smtClean="0">
                <a:solidFill>
                  <a:schemeClr val="bg1">
                    <a:lumMod val="95000"/>
                    <a:lumOff val="5000"/>
                  </a:schemeClr>
                </a:solidFill>
                <a:latin typeface="Times New Roman" pitchFamily="18" charset="0"/>
                <a:cs typeface="Times New Roman" pitchFamily="18" charset="0"/>
              </a:rPr>
              <a:t>الامراض الوظيفية فى الادارة </a:t>
            </a:r>
          </a:p>
          <a:p>
            <a:pPr marL="578358" indent="-514350" algn="just">
              <a:buNone/>
            </a:pPr>
            <a:r>
              <a:rPr lang="ar-EG" sz="2400" dirty="0" smtClean="0">
                <a:solidFill>
                  <a:schemeClr val="bg1">
                    <a:lumMod val="95000"/>
                    <a:lumOff val="5000"/>
                  </a:schemeClr>
                </a:solidFill>
                <a:latin typeface="Times New Roman" pitchFamily="18" charset="0"/>
                <a:cs typeface="Times New Roman" pitchFamily="18" charset="0"/>
              </a:rPr>
              <a:t>                     </a:t>
            </a:r>
            <a:endParaRPr lang="ar-EG" sz="2400" dirty="0">
              <a:solidFill>
                <a:schemeClr val="bg1">
                  <a:lumMod val="95000"/>
                  <a:lumOff val="5000"/>
                </a:schemeClr>
              </a:solidFill>
              <a:latin typeface="Times New Roman" pitchFamily="18" charset="0"/>
              <a:cs typeface="Times New Roman" pitchFamily="18" charset="0"/>
            </a:endParaRPr>
          </a:p>
        </p:txBody>
      </p:sp>
      <p:sp>
        <p:nvSpPr>
          <p:cNvPr id="5" name="Down Arrow 4"/>
          <p:cNvSpPr/>
          <p:nvPr/>
        </p:nvSpPr>
        <p:spPr>
          <a:xfrm>
            <a:off x="7358082" y="242886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ectangle 5"/>
          <p:cNvSpPr/>
          <p:nvPr/>
        </p:nvSpPr>
        <p:spPr>
          <a:xfrm>
            <a:off x="3643306" y="3714752"/>
            <a:ext cx="4572000" cy="2031325"/>
          </a:xfrm>
          <a:prstGeom prst="rect">
            <a:avLst/>
          </a:prstGeom>
        </p:spPr>
        <p:txBody>
          <a:bodyPr>
            <a:spAutoFit/>
          </a:bodyPr>
          <a:lstStyle/>
          <a:p>
            <a:pPr lvl="0" algn="r" rtl="1"/>
            <a:r>
              <a:rPr lang="ar-EG" b="1" dirty="0" smtClean="0">
                <a:solidFill>
                  <a:schemeClr val="bg1"/>
                </a:solidFill>
              </a:rPr>
              <a:t>النفاق </a:t>
            </a:r>
            <a:r>
              <a:rPr lang="ar-EG" b="1" dirty="0" smtClean="0">
                <a:solidFill>
                  <a:schemeClr val="bg1"/>
                </a:solidFill>
              </a:rPr>
              <a:t>الإداري   </a:t>
            </a:r>
            <a:endParaRPr lang="ar-EG" b="1" dirty="0" smtClean="0">
              <a:solidFill>
                <a:schemeClr val="bg1"/>
              </a:solidFill>
            </a:endParaRPr>
          </a:p>
          <a:p>
            <a:pPr lvl="0" algn="r" rtl="1"/>
            <a:endParaRPr lang="en-US" dirty="0" smtClean="0"/>
          </a:p>
          <a:p>
            <a:pPr lvl="0" algn="r" rtl="1"/>
            <a:r>
              <a:rPr lang="ar-EG" b="1" dirty="0" smtClean="0"/>
              <a:t>التخلف الإداري</a:t>
            </a:r>
          </a:p>
          <a:p>
            <a:pPr lvl="0" algn="r" rtl="1"/>
            <a:endParaRPr lang="en-US" dirty="0" smtClean="0"/>
          </a:p>
          <a:p>
            <a:pPr lvl="0" algn="r" rtl="1"/>
            <a:r>
              <a:rPr lang="ar-EG" b="1" dirty="0" smtClean="0"/>
              <a:t>البيروقراطية الإدارية</a:t>
            </a:r>
          </a:p>
          <a:p>
            <a:pPr lvl="0" algn="r" rtl="1"/>
            <a:endParaRPr lang="en-US" dirty="0" smtClean="0"/>
          </a:p>
          <a:p>
            <a:pPr lvl="0" algn="r" rtl="1"/>
            <a:r>
              <a:rPr lang="ar-EG" b="1" dirty="0" smtClean="0"/>
              <a:t>الانحراف الإداري</a:t>
            </a:r>
            <a:endParaRPr lang="en-US" dirty="0" smtClean="0"/>
          </a:p>
        </p:txBody>
      </p:sp>
      <p:sp>
        <p:nvSpPr>
          <p:cNvPr id="7" name="Right Arrow 6"/>
          <p:cNvSpPr/>
          <p:nvPr/>
        </p:nvSpPr>
        <p:spPr>
          <a:xfrm>
            <a:off x="5429256" y="3786190"/>
            <a:ext cx="97840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685800"/>
            <a:ext cx="8229600" cy="5769008"/>
          </a:xfrm>
        </p:spPr>
        <p:txBody>
          <a:bodyPr>
            <a:normAutofit/>
          </a:bodyPr>
          <a:lstStyle/>
          <a:p>
            <a:pPr algn="just"/>
            <a:endParaRPr lang="ar-EG" dirty="0" smtClean="0">
              <a:solidFill>
                <a:schemeClr val="bg1">
                  <a:lumMod val="95000"/>
                  <a:lumOff val="5000"/>
                </a:schemeClr>
              </a:solidFill>
              <a:latin typeface="Times New Roman" pitchFamily="18" charset="0"/>
              <a:cs typeface="Times New Roman" pitchFamily="18" charset="0"/>
            </a:endParaRPr>
          </a:p>
          <a:p>
            <a:pPr algn="just"/>
            <a:endParaRPr lang="ar-EG" dirty="0" smtClean="0">
              <a:solidFill>
                <a:schemeClr val="bg1">
                  <a:lumMod val="95000"/>
                  <a:lumOff val="5000"/>
                </a:schemeClr>
              </a:solidFill>
              <a:latin typeface="Times New Roman" pitchFamily="18" charset="0"/>
              <a:cs typeface="Times New Roman" pitchFamily="18" charset="0"/>
            </a:endParaRPr>
          </a:p>
          <a:p>
            <a:pPr algn="just"/>
            <a:endParaRPr lang="ar-EG" dirty="0" smtClean="0">
              <a:solidFill>
                <a:schemeClr val="bg1">
                  <a:lumMod val="95000"/>
                  <a:lumOff val="5000"/>
                </a:schemeClr>
              </a:solidFill>
              <a:latin typeface="Times New Roman" pitchFamily="18" charset="0"/>
              <a:cs typeface="Times New Roman" pitchFamily="18" charset="0"/>
            </a:endParaRPr>
          </a:p>
          <a:p>
            <a:pPr algn="just">
              <a:buNone/>
            </a:pPr>
            <a:endParaRPr lang="ar-EG" dirty="0" smtClean="0">
              <a:solidFill>
                <a:schemeClr val="bg1">
                  <a:lumMod val="95000"/>
                  <a:lumOff val="5000"/>
                </a:schemeClr>
              </a:solidFill>
              <a:latin typeface="Times New Roman" pitchFamily="18" charset="0"/>
              <a:cs typeface="Times New Roman" pitchFamily="18" charset="0"/>
            </a:endParaRPr>
          </a:p>
          <a:p>
            <a:r>
              <a:rPr lang="ar-SA" sz="3200" b="1" dirty="0" smtClean="0">
                <a:solidFill>
                  <a:prstClr val="black"/>
                </a:solidFill>
                <a:cs typeface="Traditional Arabic"/>
              </a:rPr>
              <a:t>تعد المشكلات والأمراض الوظيفية التي تصيب كاهل الجهاز الإداري علي كافة المستويات بدءاً من وزارة الشباب حتي أصغر مركز للشباب معوقاً خطيراً نحو التقدم وهذه الأمراض الوظيفية تتمثل في النفاق الإداري والتخلف الإداري والبيروقراطية الإدارية والانحراف الإداري والفساد الإداري. </a:t>
            </a:r>
            <a:endParaRPr lang="en-US" sz="3200" b="1" dirty="0" smtClean="0">
              <a:solidFill>
                <a:prstClr val="black"/>
              </a:solidFill>
              <a:cs typeface="Traditional Arabic"/>
            </a:endParaRPr>
          </a:p>
          <a:p>
            <a:endParaRPr lang="ar-EG" dirty="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0"/>
            <a:ext cx="8229600" cy="685800"/>
          </a:xfrm>
        </p:spPr>
        <p:txBody>
          <a:bodyPr>
            <a:noAutofit/>
          </a:bodyPr>
          <a:lstStyle/>
          <a:p>
            <a:pPr algn="r"/>
            <a:r>
              <a:rPr lang="ar-EG" sz="2800" b="1" dirty="0" smtClean="0"/>
              <a:t>النفاق الادارى  </a:t>
            </a:r>
            <a:endParaRPr lang="en-US" sz="2800" dirty="0">
              <a:solidFill>
                <a:prstClr val="white"/>
              </a:solidFill>
              <a:latin typeface="Andalus" pitchFamily="18" charset="-78"/>
              <a:cs typeface="Andalus" pitchFamily="18" charset="-78"/>
            </a:endParaRPr>
          </a:p>
        </p:txBody>
      </p:sp>
      <p:sp>
        <p:nvSpPr>
          <p:cNvPr id="3" name="Content Placeholder 2"/>
          <p:cNvSpPr>
            <a:spLocks noGrp="1"/>
          </p:cNvSpPr>
          <p:nvPr>
            <p:ph idx="1"/>
          </p:nvPr>
        </p:nvSpPr>
        <p:spPr>
          <a:xfrm>
            <a:off x="457200" y="762000"/>
            <a:ext cx="8229600" cy="5692808"/>
          </a:xfrm>
        </p:spPr>
        <p:txBody>
          <a:bodyPr>
            <a:noAutofit/>
          </a:bodyPr>
          <a:lstStyle/>
          <a:p>
            <a:endParaRPr lang="ar-EG" sz="2000" dirty="0" smtClean="0">
              <a:solidFill>
                <a:schemeClr val="bg1"/>
              </a:solidFill>
            </a:endParaRPr>
          </a:p>
          <a:p>
            <a:endParaRPr lang="ar-EG" sz="2000" dirty="0" smtClean="0">
              <a:solidFill>
                <a:schemeClr val="bg1"/>
              </a:solidFill>
            </a:endParaRPr>
          </a:p>
          <a:p>
            <a:endParaRPr lang="ar-EG" sz="2000" dirty="0" smtClean="0">
              <a:solidFill>
                <a:schemeClr val="bg1"/>
              </a:solidFill>
            </a:endParaRPr>
          </a:p>
          <a:p>
            <a:endParaRPr lang="ar-EG" sz="2000" dirty="0" smtClean="0">
              <a:solidFill>
                <a:schemeClr val="bg1"/>
              </a:solidFill>
            </a:endParaRPr>
          </a:p>
          <a:p>
            <a:endParaRPr lang="ar-EG" sz="2000" dirty="0" smtClean="0">
              <a:solidFill>
                <a:schemeClr val="bg1"/>
              </a:solidFill>
            </a:endParaRPr>
          </a:p>
          <a:p>
            <a:r>
              <a:rPr lang="ar-EG" sz="2000" dirty="0" smtClean="0">
                <a:solidFill>
                  <a:schemeClr val="bg1"/>
                </a:solidFill>
              </a:rPr>
              <a:t>كثيراً ما نسمع اليوم في دنيا الإدارة عن ما يسمي بظاهرة النفاق الإداري وما يصحب هذه الظاهرة من "شلل الأصدقاء" أو "جماعات الضغط" أو "جماعات المنتفعين"، وتعتبر ظاهرة النفاق الإداري من أخطر الأمراض العصرية التي تصيب الأجهزة الإدارية فتجعلها كسيحة عن النهوض بمسئولياتها وأعبائها.</a:t>
            </a:r>
            <a:endParaRPr lang="en-US" sz="2000" dirty="0" smtClean="0">
              <a:solidFill>
                <a:schemeClr val="bg1"/>
              </a:solidFill>
            </a:endParaRPr>
          </a:p>
          <a:p>
            <a:r>
              <a:rPr lang="ar-EG" sz="2000" b="1" dirty="0" smtClean="0">
                <a:solidFill>
                  <a:schemeClr val="bg1"/>
                </a:solidFill>
              </a:rPr>
              <a:t>تعريف النفاق الإداري :</a:t>
            </a:r>
            <a:endParaRPr lang="en-US" sz="2000" dirty="0" smtClean="0">
              <a:solidFill>
                <a:schemeClr val="bg1"/>
              </a:solidFill>
            </a:endParaRPr>
          </a:p>
          <a:p>
            <a:r>
              <a:rPr lang="ar-EG" sz="2000" dirty="0" smtClean="0">
                <a:solidFill>
                  <a:schemeClr val="bg1"/>
                </a:solidFill>
              </a:rPr>
              <a:t>	يقصد بالنفاق الإداري أن يٌظهر الإنسان قولاً أو فعلاً خلاف ما يبطن بداخله أو يقصده ويرغب في فعله أو قوله.</a:t>
            </a:r>
            <a:endParaRPr lang="en-US" sz="2000" dirty="0" smtClean="0">
              <a:solidFill>
                <a:schemeClr val="bg1"/>
              </a:solidFill>
            </a:endParaRPr>
          </a:p>
          <a:p>
            <a:pPr marL="578358" lvl="0" indent="-514350" algn="just">
              <a:buNone/>
            </a:pPr>
            <a:endParaRPr lang="ar-EG" sz="2000" dirty="0">
              <a:solidFill>
                <a:schemeClr val="bg1">
                  <a:lumMod val="95000"/>
                  <a:lumOff val="5000"/>
                </a:schemeClr>
              </a:solidFill>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0" y="1219200"/>
            <a:ext cx="9144000" cy="5638800"/>
          </a:xfrm>
        </p:spPr>
        <p:txBody>
          <a:bodyPr>
            <a:normAutofit/>
          </a:bodyPr>
          <a:lstStyle/>
          <a:p>
            <a:pPr marL="578358" indent="-514350">
              <a:buNone/>
            </a:pPr>
            <a:endParaRPr lang="en-US" dirty="0" smtClean="0"/>
          </a:p>
          <a:p>
            <a:pPr marL="578358" lvl="0" indent="-514350">
              <a:buNone/>
            </a:pPr>
            <a:endParaRPr lang="ar-EG" dirty="0"/>
          </a:p>
        </p:txBody>
      </p:sp>
      <p:pic>
        <p:nvPicPr>
          <p:cNvPr id="5" name="Picture 2" descr="C:\Users\TOSHIBA\Desktop\859-9.jpg"/>
          <p:cNvPicPr>
            <a:picLocks noChangeAspect="1" noChangeArrowheads="1"/>
          </p:cNvPicPr>
          <p:nvPr/>
        </p:nvPicPr>
        <p:blipFill>
          <a:blip r:embed="rId3"/>
          <a:srcRect/>
          <a:stretch>
            <a:fillRect/>
          </a:stretch>
        </p:blipFill>
        <p:spPr bwMode="auto">
          <a:xfrm>
            <a:off x="214282" y="214290"/>
            <a:ext cx="8715436" cy="6143668"/>
          </a:xfrm>
          <a:prstGeom prst="rect">
            <a:avLst/>
          </a:prstGeom>
          <a:noFill/>
        </p:spPr>
      </p:pic>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934200"/>
          </a:xfrm>
          <a:prstGeom prst="rect">
            <a:avLst/>
          </a:prstGeom>
        </p:spPr>
      </p:pic>
      <p:sp>
        <p:nvSpPr>
          <p:cNvPr id="2" name="Title 1"/>
          <p:cNvSpPr>
            <a:spLocks noGrp="1"/>
          </p:cNvSpPr>
          <p:nvPr>
            <p:ph type="title"/>
          </p:nvPr>
        </p:nvSpPr>
        <p:spPr>
          <a:xfrm>
            <a:off x="533400" y="152400"/>
            <a:ext cx="8229600" cy="762000"/>
          </a:xfrm>
        </p:spPr>
        <p:txBody>
          <a:bodyPr>
            <a:normAutofit fontScale="90000"/>
          </a:bodyPr>
          <a:lstStyle/>
          <a:p>
            <a:pPr algn="r"/>
            <a:r>
              <a:rPr lang="ar-EG" sz="3200" b="1" dirty="0" smtClean="0"/>
              <a:t> </a:t>
            </a:r>
            <a:br>
              <a:rPr lang="ar-EG" sz="3200" b="1" dirty="0" smtClean="0"/>
            </a:br>
            <a:r>
              <a:rPr lang="ar-EG" sz="3200" b="1" dirty="0" smtClean="0"/>
              <a:t>أنواع النفاق الإداري :</a:t>
            </a:r>
            <a:r>
              <a:rPr lang="en-US" sz="3200" dirty="0" smtClean="0"/>
              <a:t/>
            </a:r>
            <a:br>
              <a:rPr lang="en-US" sz="3200" dirty="0" smtClean="0"/>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0" y="990600"/>
            <a:ext cx="9144000" cy="5867400"/>
          </a:xfrm>
        </p:spPr>
        <p:txBody>
          <a:bodyPr>
            <a:normAutofit/>
          </a:bodyPr>
          <a:lstStyle/>
          <a:p>
            <a:pPr marL="0" lvl="8">
              <a:lnSpc>
                <a:spcPct val="150000"/>
              </a:lnSpc>
            </a:pPr>
            <a:r>
              <a:rPr lang="ar-EG" sz="2800" b="1" dirty="0" smtClean="0">
                <a:solidFill>
                  <a:prstClr val="white"/>
                </a:solidFill>
              </a:rPr>
              <a:t> نفاق بالقول                    نفاق بالفعل </a:t>
            </a:r>
          </a:p>
          <a:p>
            <a:pPr>
              <a:lnSpc>
                <a:spcPct val="150000"/>
              </a:lnSpc>
            </a:pPr>
            <a:r>
              <a:rPr lang="ar-EG" sz="2800" dirty="0" smtClean="0">
                <a:solidFill>
                  <a:prstClr val="white"/>
                </a:solidFill>
              </a:rPr>
              <a:t> </a:t>
            </a:r>
          </a:p>
          <a:p>
            <a:pPr>
              <a:lnSpc>
                <a:spcPct val="150000"/>
              </a:lnSpc>
            </a:pPr>
            <a:r>
              <a:rPr lang="ar-EG" sz="2800" dirty="0" smtClean="0">
                <a:solidFill>
                  <a:schemeClr val="bg1"/>
                </a:solidFill>
              </a:rPr>
              <a:t>  نفاق بالقول                        نفاق بالفعل </a:t>
            </a:r>
          </a:p>
          <a:p>
            <a:pPr>
              <a:lnSpc>
                <a:spcPct val="150000"/>
              </a:lnSpc>
            </a:pPr>
            <a:endParaRPr lang="ar-EG" sz="2800" dirty="0" smtClean="0">
              <a:solidFill>
                <a:prstClr val="white"/>
              </a:solidFill>
            </a:endParaRPr>
          </a:p>
          <a:p>
            <a:pPr>
              <a:lnSpc>
                <a:spcPct val="150000"/>
              </a:lnSpc>
            </a:pPr>
            <a:r>
              <a:rPr lang="ar-EG" sz="2800" dirty="0" smtClean="0">
                <a:solidFill>
                  <a:prstClr val="white"/>
                </a:solidFill>
              </a:rPr>
              <a:t>       مديح                                  تأييد</a:t>
            </a:r>
          </a:p>
          <a:p>
            <a:pPr>
              <a:lnSpc>
                <a:spcPct val="150000"/>
              </a:lnSpc>
            </a:pPr>
            <a:r>
              <a:rPr lang="ar-EG" sz="2800" dirty="0" smtClean="0">
                <a:solidFill>
                  <a:prstClr val="white"/>
                </a:solidFill>
              </a:rPr>
              <a:t>    استحسان                             تأكيد </a:t>
            </a:r>
          </a:p>
          <a:p>
            <a:pPr>
              <a:lnSpc>
                <a:spcPct val="150000"/>
              </a:lnSpc>
            </a:pPr>
            <a:r>
              <a:rPr lang="ar-EG" sz="2800" dirty="0" smtClean="0">
                <a:solidFill>
                  <a:prstClr val="white"/>
                </a:solidFill>
              </a:rPr>
              <a:t>       إطراء                                 تنفيذ</a:t>
            </a:r>
            <a:endParaRPr lang="ar-EG" dirty="0">
              <a:solidFill>
                <a:schemeClr val="bg1">
                  <a:lumMod val="95000"/>
                  <a:lumOff val="5000"/>
                </a:schemeClr>
              </a:solidFill>
              <a:latin typeface="Times New Roman" pitchFamily="18" charset="0"/>
              <a:cs typeface="Times New Roman" pitchFamily="18" charset="0"/>
            </a:endParaRPr>
          </a:p>
        </p:txBody>
      </p:sp>
      <p:sp>
        <p:nvSpPr>
          <p:cNvPr id="7" name="Down Arrow 6"/>
          <p:cNvSpPr/>
          <p:nvPr/>
        </p:nvSpPr>
        <p:spPr>
          <a:xfrm>
            <a:off x="2928926" y="3286124"/>
            <a:ext cx="484632" cy="642942"/>
          </a:xfrm>
          <a:prstGeom prst="downArrow">
            <a:avLst/>
          </a:prstGeom>
          <a:solidFill>
            <a:srgbClr val="0F6FC6"/>
          </a:solidFill>
          <a:ln w="25400" cap="flat" cmpd="sng" algn="ctr">
            <a:solidFill>
              <a:srgbClr val="0F6FC6">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sysClr val="window" lastClr="FFFFFF"/>
              </a:solidFill>
              <a:effectLst/>
              <a:uLnTx/>
              <a:uFillTx/>
              <a:latin typeface="Constantia"/>
              <a:ea typeface="+mn-ea"/>
            </a:endParaRPr>
          </a:p>
        </p:txBody>
      </p:sp>
      <p:sp>
        <p:nvSpPr>
          <p:cNvPr id="8" name="Down Arrow 7"/>
          <p:cNvSpPr/>
          <p:nvPr/>
        </p:nvSpPr>
        <p:spPr>
          <a:xfrm>
            <a:off x="7143768" y="3286124"/>
            <a:ext cx="484632" cy="621218"/>
          </a:xfrm>
          <a:prstGeom prst="downArrow">
            <a:avLst/>
          </a:prstGeom>
          <a:solidFill>
            <a:srgbClr val="0F6FC6"/>
          </a:solidFill>
          <a:ln w="25400" cap="flat" cmpd="sng" algn="ctr">
            <a:solidFill>
              <a:srgbClr val="0F6FC6">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sysClr val="window" lastClr="FFFFFF"/>
              </a:solidFill>
              <a:effectLst/>
              <a:uLnTx/>
              <a:uFillTx/>
              <a:latin typeface="Constantia"/>
              <a:ea typeface="+mn-ea"/>
            </a:endParaRP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28600"/>
            <a:ext cx="8229600" cy="533400"/>
          </a:xfrm>
        </p:spPr>
        <p:txBody>
          <a:bodyPr>
            <a:noAutofit/>
          </a:bodyPr>
          <a:lstStyle/>
          <a:p>
            <a:pPr algn="r"/>
            <a:r>
              <a:rPr lang="ar-EG" sz="3600" b="1" dirty="0" smtClean="0">
                <a:solidFill>
                  <a:schemeClr val="bg1"/>
                </a:solidFill>
              </a:rPr>
              <a:t>أسباب النفاق الإداري:</a:t>
            </a:r>
            <a:endParaRPr lang="en-US" sz="3600" dirty="0" smtClean="0">
              <a:solidFill>
                <a:schemeClr val="bg1"/>
              </a:solidFill>
            </a:endParaRPr>
          </a:p>
        </p:txBody>
      </p:sp>
      <p:sp>
        <p:nvSpPr>
          <p:cNvPr id="3" name="Content Placeholder 2"/>
          <p:cNvSpPr>
            <a:spLocks noGrp="1"/>
          </p:cNvSpPr>
          <p:nvPr>
            <p:ph idx="1"/>
          </p:nvPr>
        </p:nvSpPr>
        <p:spPr>
          <a:xfrm>
            <a:off x="0" y="990600"/>
            <a:ext cx="8991600" cy="5867400"/>
          </a:xfrm>
        </p:spPr>
        <p:txBody>
          <a:bodyPr>
            <a:noAutofit/>
          </a:bodyPr>
          <a:lstStyle/>
          <a:p>
            <a:pPr algn="just">
              <a:buNone/>
            </a:pPr>
            <a:endParaRPr lang="ar-EG" sz="2400" dirty="0" smtClean="0">
              <a:solidFill>
                <a:schemeClr val="bg1"/>
              </a:solidFill>
              <a:latin typeface="Times New Roman" pitchFamily="18" charset="0"/>
              <a:cs typeface="Times New Roman" pitchFamily="18" charset="0"/>
            </a:endParaRPr>
          </a:p>
          <a:p>
            <a:pPr algn="just">
              <a:buNone/>
            </a:pPr>
            <a:endParaRPr lang="ar-EG" sz="2400" dirty="0" smtClean="0">
              <a:solidFill>
                <a:schemeClr val="bg1"/>
              </a:solidFill>
              <a:latin typeface="Times New Roman" pitchFamily="18" charset="0"/>
              <a:cs typeface="Times New Roman" pitchFamily="18" charset="0"/>
            </a:endParaRPr>
          </a:p>
          <a:p>
            <a:pPr algn="just">
              <a:buNone/>
            </a:pPr>
            <a:endParaRPr lang="en-US" sz="2400" dirty="0" smtClean="0">
              <a:solidFill>
                <a:schemeClr val="bg1"/>
              </a:solidFill>
              <a:latin typeface="Times New Roman" pitchFamily="18" charset="0"/>
              <a:cs typeface="Times New Roman" pitchFamily="18" charset="0"/>
            </a:endParaRPr>
          </a:p>
          <a:p>
            <a:pPr lvl="0"/>
            <a:r>
              <a:rPr lang="ar-EG" sz="2400" b="1" dirty="0" smtClean="0">
                <a:solidFill>
                  <a:schemeClr val="bg1"/>
                </a:solidFill>
              </a:rPr>
              <a:t>سوء الأخلاق.</a:t>
            </a:r>
            <a:endParaRPr lang="en-US" sz="2400" b="1" dirty="0" smtClean="0">
              <a:solidFill>
                <a:schemeClr val="bg1"/>
              </a:solidFill>
            </a:endParaRPr>
          </a:p>
          <a:p>
            <a:pPr lvl="0"/>
            <a:r>
              <a:rPr lang="ar-EG" sz="2400" b="1" dirty="0" smtClean="0">
                <a:solidFill>
                  <a:schemeClr val="bg1"/>
                </a:solidFill>
              </a:rPr>
              <a:t>الحقد علي الناجحين.</a:t>
            </a:r>
            <a:endParaRPr lang="en-US" sz="2400" b="1" dirty="0" smtClean="0">
              <a:solidFill>
                <a:schemeClr val="bg1"/>
              </a:solidFill>
            </a:endParaRPr>
          </a:p>
          <a:p>
            <a:pPr lvl="0"/>
            <a:r>
              <a:rPr lang="ar-EG" sz="2400" b="1" dirty="0" smtClean="0">
                <a:solidFill>
                  <a:schemeClr val="bg1"/>
                </a:solidFill>
              </a:rPr>
              <a:t>شخصية الرئيس.</a:t>
            </a:r>
            <a:endParaRPr lang="en-US" sz="2400" b="1" dirty="0" smtClean="0">
              <a:solidFill>
                <a:schemeClr val="bg1"/>
              </a:solidFill>
            </a:endParaRPr>
          </a:p>
          <a:p>
            <a:pPr lvl="0"/>
            <a:r>
              <a:rPr lang="ar-EG" sz="2400" b="1" dirty="0" smtClean="0">
                <a:solidFill>
                  <a:schemeClr val="bg1"/>
                </a:solidFill>
              </a:rPr>
              <a:t>محاولة إخفاء التقصير والأخطاء.</a:t>
            </a:r>
            <a:endParaRPr lang="en-US" sz="2400" b="1" dirty="0" smtClean="0">
              <a:solidFill>
                <a:schemeClr val="bg1"/>
              </a:solidFill>
            </a:endParaRPr>
          </a:p>
          <a:p>
            <a:pPr lvl="0"/>
            <a:r>
              <a:rPr lang="ar-EG" sz="2400" b="1" dirty="0" smtClean="0">
                <a:solidFill>
                  <a:schemeClr val="bg1"/>
                </a:solidFill>
              </a:rPr>
              <a:t>القيادة الدكتاتورية.</a:t>
            </a:r>
            <a:endParaRPr lang="en-US" sz="2400" b="1" dirty="0" smtClean="0">
              <a:solidFill>
                <a:schemeClr val="bg1"/>
              </a:solidFill>
            </a:endParaRPr>
          </a:p>
          <a:p>
            <a:pPr algn="just">
              <a:buNone/>
            </a:pPr>
            <a:endParaRPr lang="ar-EG" sz="2400" dirty="0">
              <a:solidFill>
                <a:schemeClr val="bg1">
                  <a:lumMod val="95000"/>
                  <a:lumOff val="5000"/>
                </a:schemeClr>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0"/>
            <a:ext cx="8229600" cy="838200"/>
          </a:xfrm>
        </p:spPr>
        <p:txBody>
          <a:bodyPr>
            <a:noAutofit/>
          </a:bodyPr>
          <a:lstStyle/>
          <a:p>
            <a:pPr algn="r"/>
            <a:r>
              <a:rPr lang="ar-EG" sz="3200" b="1" dirty="0" smtClean="0">
                <a:solidFill>
                  <a:schemeClr val="bg1"/>
                </a:solidFill>
              </a:rPr>
              <a:t>آثار النفاق الإداري</a:t>
            </a:r>
            <a:endParaRPr lang="en-US" sz="32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0" y="914400"/>
            <a:ext cx="9144000" cy="5943600"/>
          </a:xfrm>
        </p:spPr>
        <p:txBody>
          <a:bodyPr>
            <a:normAutofit/>
          </a:bodyPr>
          <a:lstStyle/>
          <a:p>
            <a:pPr>
              <a:buFont typeface="Wingdings" pitchFamily="2" charset="2"/>
              <a:buChar char="ü"/>
            </a:pPr>
            <a:endParaRPr lang="ar-EG" sz="3200" b="1" dirty="0" smtClean="0">
              <a:solidFill>
                <a:schemeClr val="bg1"/>
              </a:solidFill>
            </a:endParaRPr>
          </a:p>
          <a:p>
            <a:pPr>
              <a:buFont typeface="Wingdings" pitchFamily="2" charset="2"/>
              <a:buChar char="ü"/>
            </a:pPr>
            <a:endParaRPr lang="ar-EG" sz="3200" b="1" dirty="0" smtClean="0">
              <a:solidFill>
                <a:schemeClr val="bg1"/>
              </a:solidFill>
            </a:endParaRPr>
          </a:p>
          <a:p>
            <a:pPr>
              <a:buFont typeface="Wingdings" pitchFamily="2" charset="2"/>
              <a:buChar char="ü"/>
            </a:pPr>
            <a:endParaRPr lang="ar-EG" sz="3200" b="1" dirty="0" smtClean="0">
              <a:solidFill>
                <a:schemeClr val="bg1"/>
              </a:solidFill>
            </a:endParaRPr>
          </a:p>
          <a:p>
            <a:pPr>
              <a:buFont typeface="Wingdings" pitchFamily="2" charset="2"/>
              <a:buChar char="ü"/>
            </a:pPr>
            <a:r>
              <a:rPr lang="ar-EG" sz="3200" b="1" dirty="0" smtClean="0">
                <a:solidFill>
                  <a:schemeClr val="bg1"/>
                </a:solidFill>
              </a:rPr>
              <a:t>التمييز والمجاملة في التقييم</a:t>
            </a:r>
            <a:endParaRPr lang="en-US" sz="3200" dirty="0" smtClean="0">
              <a:solidFill>
                <a:schemeClr val="bg1"/>
              </a:solidFill>
            </a:endParaRPr>
          </a:p>
          <a:p>
            <a:pPr>
              <a:buFont typeface="Wingdings" pitchFamily="2" charset="2"/>
              <a:buChar char="ü"/>
            </a:pPr>
            <a:r>
              <a:rPr lang="ar-EG" sz="3200" b="1" dirty="0" smtClean="0">
                <a:solidFill>
                  <a:schemeClr val="bg1"/>
                </a:solidFill>
              </a:rPr>
              <a:t>حدوث أخطاء وخسائر</a:t>
            </a:r>
          </a:p>
          <a:p>
            <a:pPr>
              <a:buFont typeface="Wingdings" pitchFamily="2" charset="2"/>
              <a:buChar char="ü"/>
            </a:pPr>
            <a:r>
              <a:rPr lang="ar-EG" sz="3200" b="1" dirty="0" smtClean="0">
                <a:solidFill>
                  <a:schemeClr val="bg1"/>
                </a:solidFill>
              </a:rPr>
              <a:t> إهمال العمل </a:t>
            </a:r>
          </a:p>
          <a:p>
            <a:pPr>
              <a:buFont typeface="Wingdings" pitchFamily="2" charset="2"/>
              <a:buChar char="ü"/>
            </a:pPr>
            <a:r>
              <a:rPr lang="ar-EG" sz="3200" b="1" dirty="0" smtClean="0">
                <a:solidFill>
                  <a:schemeClr val="bg1"/>
                </a:solidFill>
              </a:rPr>
              <a:t>سوء إسناد المناصب</a:t>
            </a:r>
            <a:endParaRPr lang="en-US" sz="3200" dirty="0" smtClean="0">
              <a:solidFill>
                <a:schemeClr val="bg1"/>
              </a:solidFill>
            </a:endParaRPr>
          </a:p>
          <a:p>
            <a:pPr algn="just"/>
            <a:endParaRPr lang="ar-EG" dirty="0">
              <a:solidFill>
                <a:schemeClr val="bg1">
                  <a:lumMod val="95000"/>
                  <a:lumOff val="5000"/>
                </a:schemeClr>
              </a:solidFill>
              <a:latin typeface="Times New Roman" pitchFamily="18" charset="0"/>
              <a:cs typeface="Times New Roman" pitchFamily="18" charset="0"/>
            </a:endParaRPr>
          </a:p>
        </p:txBody>
      </p:sp>
    </p:spTree>
  </p:cSld>
  <p:clrMapOvr>
    <a:masterClrMapping/>
  </p:clrMapOvr>
  <p:transition>
    <p:comb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188</TotalTime>
  <Words>186</Words>
  <Application>Microsoft Office PowerPoint</Application>
  <PresentationFormat>On-screen Show (4:3)</PresentationFormat>
  <Paragraphs>59</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Verve</vt:lpstr>
      <vt:lpstr>  تطبيقات إدارة الرياضات المائية   إعداد  د/ أحمد محمد عبدالرحمن بدير    </vt:lpstr>
      <vt:lpstr>Slide 2</vt:lpstr>
      <vt:lpstr>موضوع المحاضرة</vt:lpstr>
      <vt:lpstr>Slide 4</vt:lpstr>
      <vt:lpstr>النفاق الادارى  </vt:lpstr>
      <vt:lpstr>Slide 6</vt:lpstr>
      <vt:lpstr>  أنواع النفاق الإداري : </vt:lpstr>
      <vt:lpstr>أسباب النفاق الإداري:</vt:lpstr>
      <vt:lpstr>آثار النفاق الإداري</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قسم نظريات وتطبيقات الرياضات المائية سباحة الفرقة الثانية   التغذيةللسباحين  إعداد  أ.م.د/محمد عبد الحميد طه    </dc:title>
  <dc:creator>elngar</dc:creator>
  <cp:lastModifiedBy>TOSHIBA</cp:lastModifiedBy>
  <cp:revision>32</cp:revision>
  <dcterms:created xsi:type="dcterms:W3CDTF">2006-08-16T00:00:00Z</dcterms:created>
  <dcterms:modified xsi:type="dcterms:W3CDTF">2020-03-28T02:28:58Z</dcterms:modified>
</cp:coreProperties>
</file>