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76" r:id="rId9"/>
    <p:sldId id="281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341" autoAdjust="0"/>
  </p:normalViewPr>
  <p:slideViewPr>
    <p:cSldViewPr>
      <p:cViewPr>
        <p:scale>
          <a:sx n="77" d="100"/>
          <a:sy n="77" d="100"/>
        </p:scale>
        <p:origin x="-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3114A7-8128-4D12-9B52-F93EBA97CAD5}" type="datetimeFigureOut">
              <a:rPr lang="ar-EG" smtClean="0"/>
              <a:pPr/>
              <a:t>08/08/1441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C5E00B-1ED2-4E50-BCBB-299BD06DA20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92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E00B-1ED2-4E50-BCBB-299BD06DA207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E00B-1ED2-4E50-BCBB-299BD06DA207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E00B-1ED2-4E50-BCBB-299BD06DA207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E00B-1ED2-4E50-BCBB-299BD06DA207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124200"/>
            <a:ext cx="8915400" cy="3505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EG" sz="4000" dirty="0" smtClean="0">
                <a:solidFill>
                  <a:schemeClr val="tx1"/>
                </a:solidFill>
              </a:rPr>
              <a:t/>
            </a:r>
            <a:br>
              <a:rPr lang="ar-EG" sz="4000" dirty="0" smtClean="0">
                <a:solidFill>
                  <a:schemeClr val="tx1"/>
                </a:solidFill>
              </a:rPr>
            </a:br>
            <a:r>
              <a:rPr lang="ar-EG" sz="4000" dirty="0" smtClean="0">
                <a:solidFill>
                  <a:schemeClr val="tx1"/>
                </a:solidFill>
              </a:rPr>
              <a:t/>
            </a:r>
            <a:br>
              <a:rPr lang="ar-EG" sz="4000" dirty="0" smtClean="0">
                <a:solidFill>
                  <a:schemeClr val="tx1"/>
                </a:solidFill>
              </a:rPr>
            </a:br>
            <a:r>
              <a:rPr lang="ar-EG" sz="4000" b="1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تطبيقات إدارة الرياضات المائية</a:t>
            </a:r>
            <a:br>
              <a:rPr lang="ar-EG" sz="4000" b="1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</a:br>
            <a:r>
              <a:rPr lang="en-US" sz="4000" b="1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EG" sz="4000" dirty="0" smtClean="0">
                <a:solidFill>
                  <a:schemeClr val="tx1"/>
                </a:solidFill>
              </a:rPr>
              <a:t/>
            </a:r>
            <a:br>
              <a:rPr lang="ar-EG" sz="4000" dirty="0" smtClean="0">
                <a:solidFill>
                  <a:schemeClr val="tx1"/>
                </a:solidFill>
              </a:rPr>
            </a:br>
            <a:r>
              <a:rPr lang="ar-EG" sz="4000" dirty="0" smtClean="0">
                <a:solidFill>
                  <a:schemeClr val="tx1"/>
                </a:solidFill>
              </a:rPr>
              <a:t>إعداد </a:t>
            </a:r>
            <a:br>
              <a:rPr lang="ar-EG" sz="4000" dirty="0" smtClean="0">
                <a:solidFill>
                  <a:schemeClr val="tx1"/>
                </a:solidFill>
              </a:rPr>
            </a:br>
            <a:r>
              <a:rPr lang="ar-EG" sz="4000" dirty="0" smtClean="0">
                <a:solidFill>
                  <a:schemeClr val="tx1"/>
                </a:solidFill>
              </a:rPr>
              <a:t>د/ أحمد محمد عبدالرحمن بدير </a:t>
            </a: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elngar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/>
          </a:bodyPr>
          <a:lstStyle/>
          <a:p>
            <a:pPr>
              <a:buNone/>
            </a:pPr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sz="4400" dirty="0" smtClean="0"/>
          </a:p>
          <a:p>
            <a:pPr>
              <a:buNone/>
            </a:pPr>
            <a:endParaRPr lang="ar-EG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1472" y="1928802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EG" dirty="0" smtClean="0"/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4008" indent="0" algn="ctr">
              <a:buNone/>
            </a:pPr>
            <a:r>
              <a:rPr lang="ar-EG" sz="3200" b="1" dirty="0" smtClean="0">
                <a:solidFill>
                  <a:schemeClr val="bg1"/>
                </a:solidFill>
              </a:rPr>
              <a:t>المادة العلمية تحت مسؤلية أستاذ المقرر ودون أدنى مسؤلية علي الكلية أو الجامعة </a:t>
            </a:r>
            <a:endParaRPr lang="ar-EG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pPr algn="just"/>
            <a:endParaRPr lang="ar-EG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EG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EG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"/>
            <a:ext cx="32004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68" y="1823230"/>
            <a:ext cx="3087533" cy="2672570"/>
          </a:xfrm>
          <a:prstGeom prst="rect">
            <a:avLst/>
          </a:prstGeom>
        </p:spPr>
      </p:pic>
      <p:pic>
        <p:nvPicPr>
          <p:cNvPr id="11" name="Picture 12" descr="C:\Documents and Settings\Administrator\Desktop\i_icon_mini_login.gif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33" y="5562601"/>
            <a:ext cx="1828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7628" cy="610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ex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r"/>
            <a:r>
              <a:rPr lang="ar-EG" sz="3200" b="1" dirty="0" smtClean="0">
                <a:latin typeface="Andalus" pitchFamily="18" charset="-78"/>
                <a:cs typeface="Andalus" pitchFamily="18" charset="-78"/>
              </a:rPr>
              <a:t>موضوع المحاضرة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91200"/>
          </a:xfrm>
        </p:spPr>
        <p:txBody>
          <a:bodyPr>
            <a:noAutofit/>
          </a:bodyPr>
          <a:lstStyle/>
          <a:p>
            <a:pPr algn="just"/>
            <a:endParaRPr lang="ar-EG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buNone/>
            </a:pPr>
            <a:r>
              <a:rPr lang="ar-EG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الامراض الوظيفية فى الادارة </a:t>
            </a:r>
          </a:p>
          <a:p>
            <a:pPr marL="578358" indent="-514350" algn="just">
              <a:buNone/>
            </a:pPr>
            <a:r>
              <a:rPr lang="ar-EG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ar-EG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358082" y="24288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3643306" y="3714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/>
            <a:r>
              <a:rPr lang="ar-EG" b="1" dirty="0" smtClean="0"/>
              <a:t>النفاق الإداري</a:t>
            </a:r>
          </a:p>
          <a:p>
            <a:pPr lvl="0" algn="r" rtl="1"/>
            <a:endParaRPr lang="en-US" dirty="0" smtClean="0"/>
          </a:p>
          <a:p>
            <a:pPr lvl="0" algn="r" rtl="1"/>
            <a:r>
              <a:rPr lang="ar-EG" b="1" dirty="0" smtClean="0"/>
              <a:t>التخلف الإداري</a:t>
            </a:r>
          </a:p>
          <a:p>
            <a:pPr lvl="0" algn="r" rtl="1"/>
            <a:endParaRPr lang="en-US" dirty="0" smtClean="0"/>
          </a:p>
          <a:p>
            <a:pPr lvl="0" algn="r" rtl="1"/>
            <a:r>
              <a:rPr lang="ar-EG" b="1" dirty="0" smtClean="0"/>
              <a:t>البيروقراطية الإدارية</a:t>
            </a:r>
          </a:p>
          <a:p>
            <a:pPr lvl="0" algn="r" rtl="1"/>
            <a:endParaRPr lang="en-US" dirty="0" smtClean="0"/>
          </a:p>
          <a:p>
            <a:pPr lvl="0" algn="r" rtl="1"/>
            <a:r>
              <a:rPr lang="ar-EG" b="1" dirty="0" smtClean="0">
                <a:solidFill>
                  <a:schemeClr val="bg1"/>
                </a:solidFill>
              </a:rPr>
              <a:t>الانحراف الإداري 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86380" y="5357826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85800"/>
          </a:xfrm>
        </p:spPr>
        <p:txBody>
          <a:bodyPr>
            <a:noAutofit/>
          </a:bodyPr>
          <a:lstStyle/>
          <a:p>
            <a:pPr algn="r"/>
            <a:r>
              <a:rPr lang="ar-EG" sz="4400" b="1" dirty="0" smtClean="0">
                <a:solidFill>
                  <a:prstClr val="black"/>
                </a:solidFill>
                <a:cs typeface="Traditional Arabic"/>
              </a:rPr>
              <a:t>الانحراف الإداري :</a:t>
            </a:r>
            <a:endParaRPr lang="en-US" sz="4400" b="1" dirty="0" smtClean="0">
              <a:solidFill>
                <a:prstClr val="black"/>
              </a:solidFill>
              <a:cs typeface="Traditional Arab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>
            <a:noAutofit/>
          </a:bodyPr>
          <a:lstStyle/>
          <a:p>
            <a:endParaRPr lang="ar-EG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800" dirty="0" smtClean="0">
                <a:solidFill>
                  <a:schemeClr val="bg1"/>
                </a:solidFill>
              </a:rPr>
              <a:t>خروج الموظف عن مقتضيات الوظيفة العامة والقواعد المحددة لها التي يتعين عليه الالتزام بها رغبة في تحقيق نفع له علي حساب هذه الوظيفة.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800" dirty="0" smtClean="0">
                <a:solidFill>
                  <a:schemeClr val="bg1"/>
                </a:solidFill>
              </a:rPr>
              <a:t>والانحراف الإداري يعني قبول الموظفين لرشاوى بسيطة في مقابل جميل يقومون به في عملهم الإداري أو لقاء أجراء ترقية أو تعيين لصالح الراشي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800" dirty="0" smtClean="0">
                <a:solidFill>
                  <a:schemeClr val="bg1"/>
                </a:solidFill>
              </a:rPr>
              <a:t>ويري </a:t>
            </a:r>
            <a:r>
              <a:rPr lang="ar-EG" sz="2800" b="1" dirty="0" smtClean="0">
                <a:solidFill>
                  <a:schemeClr val="bg1"/>
                </a:solidFill>
              </a:rPr>
              <a:t>إبراهيم درويش</a:t>
            </a:r>
            <a:r>
              <a:rPr lang="ar-EG" sz="2800" dirty="0" smtClean="0">
                <a:solidFill>
                  <a:schemeClr val="bg1"/>
                </a:solidFill>
              </a:rPr>
              <a:t> أن الانحراف هو معاملة الموظف العام بعض طالبي الخدمة معاملة سيئة أو امتناعه عن أداء الخدمة أصلاً، أو تغطرسه وتعجرفه في مواجهة أفراد الشعب.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8358" lvl="0" indent="-514350" algn="just">
              <a:buNone/>
            </a:pPr>
            <a:endParaRPr lang="ar-EG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0" lvl="8">
              <a:lnSpc>
                <a:spcPct val="150000"/>
              </a:lnSpc>
              <a:buNone/>
            </a:pPr>
            <a:r>
              <a:rPr lang="ar-EG" sz="2800" b="1" dirty="0" smtClean="0">
                <a:solidFill>
                  <a:schemeClr val="bg1"/>
                </a:solidFill>
              </a:rPr>
              <a:t>أنواع الانحرافات الإدارية</a:t>
            </a:r>
            <a:r>
              <a:rPr lang="ar-EG" sz="2800" b="1" dirty="0" smtClean="0"/>
              <a:t>:</a:t>
            </a:r>
            <a:endParaRPr lang="ar-EG" sz="2800" b="1" dirty="0" smtClean="0">
              <a:solidFill>
                <a:prstClr val="white"/>
              </a:solidFill>
            </a:endParaRPr>
          </a:p>
          <a:p>
            <a:pPr marL="0" lvl="8">
              <a:lnSpc>
                <a:spcPct val="150000"/>
              </a:lnSpc>
              <a:buNone/>
            </a:pPr>
            <a:endParaRPr lang="ar-EG" sz="2400" b="1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ar-EG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b="1" dirty="0" smtClean="0">
                <a:solidFill>
                  <a:schemeClr val="bg1"/>
                </a:solidFill>
              </a:rPr>
              <a:t>      الانحرافات التنظيمية: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dirty="0" smtClean="0">
                <a:solidFill>
                  <a:schemeClr val="bg1"/>
                </a:solidFill>
              </a:rPr>
              <a:t>  يقصد بها المخالفات التي تصدر عن الفرد أثناء تأديته لمهام عمله والتي تتعلق بالعمل وإنتظامه.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b="1" dirty="0" smtClean="0">
                <a:solidFill>
                  <a:schemeClr val="bg1"/>
                </a:solidFill>
              </a:rPr>
              <a:t>   الانحرافات السلوكية: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dirty="0" smtClean="0">
                <a:solidFill>
                  <a:schemeClr val="bg1"/>
                </a:solidFill>
              </a:rPr>
              <a:t>هي المخالفات التي يرتكبها الفرد والتي تتعلق بتصرفاته الشخصية في المواقف المختلفة أثناء العمل.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b="1" dirty="0" smtClean="0">
                <a:solidFill>
                  <a:schemeClr val="bg1"/>
                </a:solidFill>
              </a:rPr>
              <a:t>    الانحرافات المالية :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dirty="0" smtClean="0">
                <a:solidFill>
                  <a:schemeClr val="bg1"/>
                </a:solidFill>
              </a:rPr>
              <a:t>    تشير إلي إرتكاب المخالفات المرتبطة بقواعد وأحكام ولوائح العمل المالية والتي تؤدي إلي إهدار المال العام.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b="1" dirty="0" smtClean="0">
                <a:solidFill>
                  <a:schemeClr val="bg1"/>
                </a:solidFill>
              </a:rPr>
              <a:t>   الانحرافات الجنائية :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2400" dirty="0" smtClean="0">
                <a:solidFill>
                  <a:schemeClr val="bg1"/>
                </a:solidFill>
              </a:rPr>
              <a:t>   يقصد بها إرتكاب مخالفات سلوكية أو إدارية أو مالية أو تنظيمية يتم التحقيق فيها جنائياً ويعاقب المخالف وفقاً للقانون الجنائي.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ar-EG" sz="28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ar-EG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r-EG" sz="2800" b="1" dirty="0" smtClean="0">
                <a:solidFill>
                  <a:schemeClr val="bg1"/>
                </a:solidFill>
              </a:rPr>
              <a:t>وتتمثل الانحرافات التنظيمية في الآتي: 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عدم إحترام الوقت.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عدم أداء العمل بدقة وأمانة.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الإشراف علي عدد كبير من الأعمال.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عدم الإلتزام بالعهد.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لا يوجد تنسيق في تنفيذ الأعمال.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عدم الإلتزام بأوامر وتعليمات الرؤساء.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التمسك باللوائح وعدم وجود مرونة عند التنفيذ.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عدم الحصول علي تصريح عمل من نقابة المهن الرياضية.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اللامبالاة والعزوف عن المشاركة في برامج الإصلاح والتطوير.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التمسك بالمكاتبات الرسمية.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إفشاء أسرار العمل.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إحتفاظ الفرد بأصول الأوراق الرسمية.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ar-EG" sz="2000" dirty="0" smtClean="0">
                <a:solidFill>
                  <a:schemeClr val="bg1"/>
                </a:solidFill>
              </a:rPr>
              <a:t>عدم تحمل المسئولية.</a:t>
            </a:r>
            <a:r>
              <a:rPr lang="ar-EG" sz="2400" dirty="0" smtClean="0">
                <a:solidFill>
                  <a:schemeClr val="bg1"/>
                </a:solidFill>
              </a:rPr>
              <a:t>			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EG" sz="3200" b="1" dirty="0" smtClean="0">
                <a:solidFill>
                  <a:schemeClr val="bg1"/>
                </a:solidFill>
              </a:rPr>
              <a:t>وتتمثل الانحرافات السلوكية في الآتي: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استغلال الموظف لسلطاته لحساب مصلحته الخاصة.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تدخل الوساطة والمحسوبية في العمل.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العمل في وظائف أخري دون موافقة جهة العمل.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عدم الاهتمام بصيانة الأدوات والأجهزة الرياضية.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تعود التأخير عن بدء العمل.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استخدام ألفاظ لا تليق بالعمل.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التهرب من أداء العمل.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EG" sz="2800" dirty="0" smtClean="0">
                <a:solidFill>
                  <a:schemeClr val="bg1"/>
                </a:solidFill>
              </a:rPr>
              <a:t>عدم المحافظة علي كرامة العمل.</a:t>
            </a:r>
            <a:r>
              <a:rPr lang="ar-EG" sz="3200" dirty="0" smtClean="0"/>
              <a:t>		</a:t>
            </a:r>
            <a:endParaRPr lang="en-US" sz="3200" dirty="0" smtClean="0"/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endParaRPr lang="ar-EG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ar-EG" sz="51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EG" sz="5100" b="1" dirty="0" smtClean="0">
                <a:solidFill>
                  <a:schemeClr val="bg1"/>
                </a:solidFill>
              </a:rPr>
              <a:t>تتمثل الانحرافات المالية في الآتي:</a:t>
            </a:r>
            <a:endParaRPr lang="en-US" sz="5100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منح مكافآت لأفراد لا يقومون بعمل.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مخالفة أحكام المناقصات والممارسات والمخازن والمشتريات.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تحميل الضرائب علي الهيئة وليس علي البائع.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الإهمال والتقصير الذي يترتب عليه ضياع أموال الدولة.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صرف المبالغ المالية قبل إيداعها حساب الهيئة.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التهرب من دفع الضرائب والدمغات علي المكافآت والمشتريات.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مخالفة التعليمات الصادرة من الشئون المالية والإدارية.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عدم المحافظة علي ممتلكات الهيئة.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الإسراف في استخدام المال العام.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مخالفة اللوائح المالية لتدعيم بنود أخري.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/>
            <a:r>
              <a:rPr lang="ar-EG" sz="4400" b="1" dirty="0" smtClean="0">
                <a:solidFill>
                  <a:schemeClr val="bg1"/>
                </a:solidFill>
              </a:rPr>
              <a:t>مخالفة القواعد واللوائح المالية.</a:t>
            </a:r>
            <a:r>
              <a:rPr lang="ar-EG" sz="4400" dirty="0" smtClean="0">
                <a:solidFill>
                  <a:schemeClr val="bg1"/>
                </a:solidFill>
              </a:rPr>
              <a:t>	</a:t>
            </a:r>
            <a:r>
              <a:rPr lang="ar-EG" sz="4400" dirty="0" smtClean="0"/>
              <a:t>	</a:t>
            </a:r>
            <a:endParaRPr lang="en-US" sz="4400" dirty="0" smtClean="0"/>
          </a:p>
          <a:p>
            <a:endParaRPr lang="ar-EG" sz="4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/>
              <a:buNone/>
            </a:pPr>
            <a:endParaRPr lang="ar-EG" sz="5100" b="1" dirty="0" smtClean="0">
              <a:solidFill>
                <a:schemeClr val="bg1"/>
              </a:solidFill>
            </a:endParaRPr>
          </a:p>
          <a:p>
            <a:pPr>
              <a:buFont typeface="Wingdings 2"/>
              <a:buNone/>
            </a:pPr>
            <a:r>
              <a:rPr lang="ar-EG" sz="3600" b="1" dirty="0" smtClean="0">
                <a:solidFill>
                  <a:schemeClr val="bg1"/>
                </a:solidFill>
              </a:rPr>
              <a:t>تتمثل الانحرافات المالية في الآتي:</a:t>
            </a:r>
          </a:p>
          <a:p>
            <a:pPr>
              <a:buFont typeface="Wingdings 2"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b="1" dirty="0" smtClean="0">
                <a:solidFill>
                  <a:schemeClr val="bg1"/>
                </a:solidFill>
              </a:rPr>
              <a:t>قبول الهدايا أو الرشوة نظير قيام الموظف بواجبات الوظيفة.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b="1" dirty="0" smtClean="0">
                <a:solidFill>
                  <a:schemeClr val="bg1"/>
                </a:solidFill>
              </a:rPr>
              <a:t>قبول المكافآت التي لا يستحقها.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b="1" dirty="0" smtClean="0">
                <a:solidFill>
                  <a:schemeClr val="bg1"/>
                </a:solidFill>
              </a:rPr>
              <a:t>الاستغلال الغير مشروع للأموال التي يتولي مسئوليتها.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b="1" dirty="0" smtClean="0">
                <a:solidFill>
                  <a:schemeClr val="bg1"/>
                </a:solidFill>
              </a:rPr>
              <a:t>الإخلال الجسيم بأداء واجبات الوظيفة.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b="1" dirty="0" smtClean="0">
                <a:solidFill>
                  <a:schemeClr val="bg1"/>
                </a:solidFill>
              </a:rPr>
              <a:t>التزوير في مستندات الصرف والأوراق الرسمية.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ar-EG" sz="2800" b="1" dirty="0" smtClean="0">
                <a:solidFill>
                  <a:schemeClr val="bg1"/>
                </a:solidFill>
              </a:rPr>
              <a:t>التوقيع في كشوف المكافآت بدلاً من الآخرين.</a:t>
            </a:r>
            <a:r>
              <a:rPr lang="ar-EG" sz="4400" dirty="0" smtClean="0"/>
              <a:t>	</a:t>
            </a:r>
            <a:endParaRPr lang="en-US" sz="4400" dirty="0" smtClean="0"/>
          </a:p>
          <a:p>
            <a:pPr lvl="0">
              <a:buNone/>
            </a:pPr>
            <a:r>
              <a:rPr lang="ar-EG" sz="4400" dirty="0" smtClean="0">
                <a:solidFill>
                  <a:schemeClr val="bg1"/>
                </a:solidFill>
              </a:rPr>
              <a:t>	</a:t>
            </a:r>
            <a:r>
              <a:rPr lang="ar-EG" sz="4400" dirty="0" smtClean="0"/>
              <a:t>	</a:t>
            </a:r>
            <a:endParaRPr lang="en-US" sz="4400" dirty="0" smtClean="0"/>
          </a:p>
          <a:p>
            <a:endParaRPr lang="ar-EG" sz="4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251</TotalTime>
  <Words>483</Words>
  <Application>Microsoft Office PowerPoint</Application>
  <PresentationFormat>On-screen Show (4:3)</PresentationFormat>
  <Paragraphs>94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  تطبيقات إدارة الرياضات المائية   إعداد  د/ أحمد محمد عبدالرحمن بدير    </vt:lpstr>
      <vt:lpstr>PowerPoint Presentation</vt:lpstr>
      <vt:lpstr>موضوع المحاضرة</vt:lpstr>
      <vt:lpstr>الانحراف الإداري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قسم نظريات وتطبيقات الرياضات المائية سباحة الفرقة الثانية   التغذيةللسباحين  إعداد  أ.م.د/محمد عبد الحميد طه</dc:title>
  <dc:creator>elngar</dc:creator>
  <cp:lastModifiedBy>PROBOOK</cp:lastModifiedBy>
  <cp:revision>39</cp:revision>
  <dcterms:created xsi:type="dcterms:W3CDTF">2006-08-16T00:00:00Z</dcterms:created>
  <dcterms:modified xsi:type="dcterms:W3CDTF">2020-04-02T00:41:19Z</dcterms:modified>
</cp:coreProperties>
</file>