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3" r:id="rId2"/>
  </p:sldMasterIdLst>
  <p:notesMasterIdLst>
    <p:notesMasterId r:id="rId17"/>
  </p:notesMasterIdLst>
  <p:sldIdLst>
    <p:sldId id="392" r:id="rId3"/>
    <p:sldId id="256" r:id="rId4"/>
    <p:sldId id="390" r:id="rId5"/>
    <p:sldId id="323" r:id="rId6"/>
    <p:sldId id="259" r:id="rId7"/>
    <p:sldId id="260" r:id="rId8"/>
    <p:sldId id="261" r:id="rId9"/>
    <p:sldId id="326" r:id="rId10"/>
    <p:sldId id="292" r:id="rId11"/>
    <p:sldId id="395" r:id="rId12"/>
    <p:sldId id="401" r:id="rId13"/>
    <p:sldId id="402" r:id="rId14"/>
    <p:sldId id="294" r:id="rId15"/>
    <p:sldId id="36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891F366-9B55-46A0-A246-22E3E1E06931}">
          <p14:sldIdLst>
            <p14:sldId id="392"/>
            <p14:sldId id="256"/>
            <p14:sldId id="390"/>
            <p14:sldId id="323"/>
            <p14:sldId id="259"/>
            <p14:sldId id="260"/>
            <p14:sldId id="261"/>
          </p14:sldIdLst>
        </p14:section>
        <p14:section name="Untitled Section" id="{7FD50F5F-83D6-47C7-96C1-079BCF474691}">
          <p14:sldIdLst>
            <p14:sldId id="326"/>
            <p14:sldId id="292"/>
            <p14:sldId id="395"/>
            <p14:sldId id="401"/>
            <p14:sldId id="402"/>
            <p14:sldId id="294"/>
            <p14:sldId id="3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EE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2154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C8DD28-2BFA-4C0D-9B2B-C99243BE9B64}" type="doc">
      <dgm:prSet loTypeId="urn:microsoft.com/office/officeart/2011/layout/HexagonRadial" loCatId="cycle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pPr rtl="1"/>
          <a:endParaRPr lang="ar-EG"/>
        </a:p>
      </dgm:t>
    </dgm:pt>
    <dgm:pt modelId="{A9415E6D-9EE2-4D7E-9FE7-8D060D9D5868}">
      <dgm:prSet phldrT="[Text]" custT="1"/>
      <dgm:spPr>
        <a:solidFill>
          <a:schemeClr val="tx2">
            <a:lumMod val="10000"/>
          </a:schemeClr>
        </a:solidFill>
      </dgm:spPr>
      <dgm:t>
        <a:bodyPr/>
        <a:lstStyle/>
        <a:p>
          <a:pPr rtl="1"/>
          <a:r>
            <a:rPr lang="ar-EG" sz="2800" b="1" noProof="0" dirty="0" smtClean="0">
              <a:cs typeface="+mj-cs"/>
            </a:rPr>
            <a:t>مستحدثات تكنولوجيا التعليم</a:t>
          </a:r>
          <a:endParaRPr lang="ar-EG" sz="2800" b="1" dirty="0">
            <a:cs typeface="+mj-cs"/>
          </a:endParaRPr>
        </a:p>
      </dgm:t>
    </dgm:pt>
    <dgm:pt modelId="{B12C3B60-372D-43AB-A45E-4F7DFE3BA2EC}" type="parTrans" cxnId="{ADA0E0D3-43CB-4DC2-9451-160913478588}">
      <dgm:prSet/>
      <dgm:spPr/>
      <dgm:t>
        <a:bodyPr/>
        <a:lstStyle/>
        <a:p>
          <a:pPr rtl="1"/>
          <a:endParaRPr lang="ar-EG"/>
        </a:p>
      </dgm:t>
    </dgm:pt>
    <dgm:pt modelId="{C8C72F0A-BFD6-4225-86D9-D184C602281D}" type="sibTrans" cxnId="{ADA0E0D3-43CB-4DC2-9451-160913478588}">
      <dgm:prSet/>
      <dgm:spPr/>
      <dgm:t>
        <a:bodyPr/>
        <a:lstStyle/>
        <a:p>
          <a:pPr rtl="1"/>
          <a:endParaRPr lang="ar-EG"/>
        </a:p>
      </dgm:t>
    </dgm:pt>
    <dgm:pt modelId="{7A1E69E1-A1BB-4520-9158-4199EED8DFEB}">
      <dgm:prSet phldrT="[Text]"/>
      <dgm:spPr/>
      <dgm:t>
        <a:bodyPr/>
        <a:lstStyle/>
        <a:p>
          <a:pPr rtl="1"/>
          <a:r>
            <a:rPr lang="ar-EG" b="1" dirty="0" smtClean="0">
              <a:cs typeface="+mj-cs"/>
            </a:rPr>
            <a:t>المحمول النقال</a:t>
          </a:r>
          <a:endParaRPr lang="ar-EG" b="1" dirty="0">
            <a:cs typeface="+mj-cs"/>
          </a:endParaRPr>
        </a:p>
      </dgm:t>
    </dgm:pt>
    <dgm:pt modelId="{904DC7A3-0B53-4B8C-A4CC-01D6F45D8F62}" type="parTrans" cxnId="{534E2225-D186-4BE1-A9F8-EB31EE98B117}">
      <dgm:prSet/>
      <dgm:spPr/>
      <dgm:t>
        <a:bodyPr/>
        <a:lstStyle/>
        <a:p>
          <a:pPr rtl="1"/>
          <a:endParaRPr lang="ar-EG"/>
        </a:p>
      </dgm:t>
    </dgm:pt>
    <dgm:pt modelId="{92BA6625-FFB3-43FA-9D47-CFAA4A238810}" type="sibTrans" cxnId="{534E2225-D186-4BE1-A9F8-EB31EE98B117}">
      <dgm:prSet/>
      <dgm:spPr/>
      <dgm:t>
        <a:bodyPr/>
        <a:lstStyle/>
        <a:p>
          <a:pPr rtl="1"/>
          <a:endParaRPr lang="ar-EG"/>
        </a:p>
      </dgm:t>
    </dgm:pt>
    <dgm:pt modelId="{0537B6C0-A1E0-40EB-B964-2487E872CBEC}">
      <dgm:prSet phldrT="[Text]"/>
      <dgm:spPr/>
      <dgm:t>
        <a:bodyPr/>
        <a:lstStyle/>
        <a:p>
          <a:pPr rtl="1"/>
          <a:r>
            <a:rPr lang="ar-EG" b="1" dirty="0" smtClean="0">
              <a:cs typeface="+mj-cs"/>
            </a:rPr>
            <a:t>الفصول الافتراضية</a:t>
          </a:r>
          <a:endParaRPr lang="ar-EG" b="1" dirty="0">
            <a:cs typeface="+mj-cs"/>
          </a:endParaRPr>
        </a:p>
      </dgm:t>
    </dgm:pt>
    <dgm:pt modelId="{5EE32B97-9656-465B-A69B-783356A08C8A}" type="parTrans" cxnId="{D9B32C0F-1782-4766-8FCB-FB7901F6CA9A}">
      <dgm:prSet/>
      <dgm:spPr/>
      <dgm:t>
        <a:bodyPr/>
        <a:lstStyle/>
        <a:p>
          <a:pPr rtl="1"/>
          <a:endParaRPr lang="ar-EG"/>
        </a:p>
      </dgm:t>
    </dgm:pt>
    <dgm:pt modelId="{9F18A457-0DDB-40B8-B3FA-334FD7DC68A3}" type="sibTrans" cxnId="{D9B32C0F-1782-4766-8FCB-FB7901F6CA9A}">
      <dgm:prSet/>
      <dgm:spPr/>
      <dgm:t>
        <a:bodyPr/>
        <a:lstStyle/>
        <a:p>
          <a:pPr rtl="1"/>
          <a:endParaRPr lang="ar-EG"/>
        </a:p>
      </dgm:t>
    </dgm:pt>
    <dgm:pt modelId="{8A9A0EB7-53C2-403F-B714-288CEAE1FA25}">
      <dgm:prSet phldrT="[Text]"/>
      <dgm:spPr/>
      <dgm:t>
        <a:bodyPr/>
        <a:lstStyle/>
        <a:p>
          <a:pPr rtl="1"/>
          <a:r>
            <a:rPr lang="ar-EG" b="1" dirty="0" smtClean="0">
              <a:cs typeface="+mj-cs"/>
            </a:rPr>
            <a:t>السبورة الذكية</a:t>
          </a:r>
          <a:endParaRPr lang="ar-EG" b="1" dirty="0">
            <a:cs typeface="+mj-cs"/>
          </a:endParaRPr>
        </a:p>
      </dgm:t>
    </dgm:pt>
    <dgm:pt modelId="{512BAABB-C0AE-4454-9FF9-04DD4E7E7CA3}" type="parTrans" cxnId="{4CDCCD41-8856-4227-8B6E-2584F7F1938A}">
      <dgm:prSet/>
      <dgm:spPr/>
      <dgm:t>
        <a:bodyPr/>
        <a:lstStyle/>
        <a:p>
          <a:pPr rtl="1"/>
          <a:endParaRPr lang="ar-EG"/>
        </a:p>
      </dgm:t>
    </dgm:pt>
    <dgm:pt modelId="{E2A1C68B-CF69-4D65-B9FB-ECBA1619D118}" type="sibTrans" cxnId="{4CDCCD41-8856-4227-8B6E-2584F7F1938A}">
      <dgm:prSet/>
      <dgm:spPr/>
      <dgm:t>
        <a:bodyPr/>
        <a:lstStyle/>
        <a:p>
          <a:pPr rtl="1"/>
          <a:endParaRPr lang="ar-EG"/>
        </a:p>
      </dgm:t>
    </dgm:pt>
    <dgm:pt modelId="{FB81054E-71A2-4B4C-8578-3B316DF28668}">
      <dgm:prSet phldrT="[Text]"/>
      <dgm:spPr/>
      <dgm:t>
        <a:bodyPr/>
        <a:lstStyle/>
        <a:p>
          <a:pPr rtl="1"/>
          <a:r>
            <a:rPr lang="ar-EG" b="1" dirty="0" smtClean="0">
              <a:cs typeface="+mj-cs"/>
            </a:rPr>
            <a:t>الفيديو التفاعلى</a:t>
          </a:r>
          <a:endParaRPr lang="ar-EG" b="1" dirty="0">
            <a:cs typeface="+mj-cs"/>
          </a:endParaRPr>
        </a:p>
      </dgm:t>
    </dgm:pt>
    <dgm:pt modelId="{9FCE00B2-6740-4415-9A05-4653FD0AFCB6}" type="parTrans" cxnId="{2A2ED045-DDBC-4B3A-BF0C-2131700131CD}">
      <dgm:prSet/>
      <dgm:spPr/>
      <dgm:t>
        <a:bodyPr/>
        <a:lstStyle/>
        <a:p>
          <a:pPr rtl="1"/>
          <a:endParaRPr lang="ar-EG"/>
        </a:p>
      </dgm:t>
    </dgm:pt>
    <dgm:pt modelId="{C3E8B80A-3FF4-42EF-978B-55F36EAECF26}" type="sibTrans" cxnId="{2A2ED045-DDBC-4B3A-BF0C-2131700131CD}">
      <dgm:prSet/>
      <dgm:spPr/>
      <dgm:t>
        <a:bodyPr/>
        <a:lstStyle/>
        <a:p>
          <a:pPr rtl="1"/>
          <a:endParaRPr lang="ar-EG"/>
        </a:p>
      </dgm:t>
    </dgm:pt>
    <dgm:pt modelId="{09C324FB-3D8B-426C-8D28-EFC554EA7210}">
      <dgm:prSet phldrT="[Text]"/>
      <dgm:spPr/>
      <dgm:t>
        <a:bodyPr/>
        <a:lstStyle/>
        <a:p>
          <a:pPr rtl="1"/>
          <a:r>
            <a:rPr lang="ar-EG" b="1" dirty="0" smtClean="0">
              <a:cs typeface="+mj-cs"/>
            </a:rPr>
            <a:t>الكتب والمقرر الالكترونى</a:t>
          </a:r>
          <a:endParaRPr lang="ar-EG" b="1" dirty="0">
            <a:cs typeface="+mj-cs"/>
          </a:endParaRPr>
        </a:p>
      </dgm:t>
    </dgm:pt>
    <dgm:pt modelId="{04CEC3C7-43A7-4DE3-8C66-1D27436A76C0}" type="parTrans" cxnId="{E9E92F19-552B-4293-8B28-60070D3654D5}">
      <dgm:prSet/>
      <dgm:spPr/>
      <dgm:t>
        <a:bodyPr/>
        <a:lstStyle/>
        <a:p>
          <a:pPr rtl="1"/>
          <a:endParaRPr lang="ar-EG"/>
        </a:p>
      </dgm:t>
    </dgm:pt>
    <dgm:pt modelId="{029E30D5-9674-49B2-A7D7-B3BC2F80AB5F}" type="sibTrans" cxnId="{E9E92F19-552B-4293-8B28-60070D3654D5}">
      <dgm:prSet/>
      <dgm:spPr/>
      <dgm:t>
        <a:bodyPr/>
        <a:lstStyle/>
        <a:p>
          <a:pPr rtl="1"/>
          <a:endParaRPr lang="ar-EG"/>
        </a:p>
      </dgm:t>
    </dgm:pt>
    <dgm:pt modelId="{CAB22442-4F0F-4D32-A919-EFF6B17D88CE}">
      <dgm:prSet phldrT="[Text]"/>
      <dgm:spPr/>
      <dgm:t>
        <a:bodyPr/>
        <a:lstStyle/>
        <a:p>
          <a:pPr rtl="1"/>
          <a:r>
            <a:rPr lang="ar-EG" b="1" dirty="0" smtClean="0">
              <a:cs typeface="+mj-cs"/>
            </a:rPr>
            <a:t>الخرائط الذهنية</a:t>
          </a:r>
          <a:endParaRPr lang="ar-EG" b="1" dirty="0">
            <a:cs typeface="+mj-cs"/>
          </a:endParaRPr>
        </a:p>
      </dgm:t>
    </dgm:pt>
    <dgm:pt modelId="{358FA94C-1500-4E11-910D-E9E3869FB2A5}" type="parTrans" cxnId="{BE3342DD-F9A4-4500-8ABD-5BAC2C6D0916}">
      <dgm:prSet/>
      <dgm:spPr/>
      <dgm:t>
        <a:bodyPr/>
        <a:lstStyle/>
        <a:p>
          <a:pPr rtl="1"/>
          <a:endParaRPr lang="ar-EG"/>
        </a:p>
      </dgm:t>
    </dgm:pt>
    <dgm:pt modelId="{647B0AF0-1E3B-4766-A3FD-D3A3FCE29E67}" type="sibTrans" cxnId="{BE3342DD-F9A4-4500-8ABD-5BAC2C6D0916}">
      <dgm:prSet/>
      <dgm:spPr/>
      <dgm:t>
        <a:bodyPr/>
        <a:lstStyle/>
        <a:p>
          <a:pPr rtl="1"/>
          <a:endParaRPr lang="ar-EG"/>
        </a:p>
      </dgm:t>
    </dgm:pt>
    <dgm:pt modelId="{A4942F7F-6669-480B-8E06-85F78CEE7E0F}">
      <dgm:prSet phldrT="[Text]"/>
      <dgm:spPr/>
      <dgm:t>
        <a:bodyPr/>
        <a:lstStyle/>
        <a:p>
          <a:pPr rtl="1"/>
          <a:endParaRPr lang="ar-EG"/>
        </a:p>
      </dgm:t>
    </dgm:pt>
    <dgm:pt modelId="{66328062-E03D-4698-AD7C-633E0EF58598}" type="parTrans" cxnId="{65EAECF5-63FE-4DC4-A035-AA54A09039FC}">
      <dgm:prSet/>
      <dgm:spPr/>
      <dgm:t>
        <a:bodyPr/>
        <a:lstStyle/>
        <a:p>
          <a:pPr rtl="1"/>
          <a:endParaRPr lang="ar-EG"/>
        </a:p>
      </dgm:t>
    </dgm:pt>
    <dgm:pt modelId="{CD004AFA-0DF5-433C-B4C2-183ABD48B2E7}" type="sibTrans" cxnId="{65EAECF5-63FE-4DC4-A035-AA54A09039FC}">
      <dgm:prSet/>
      <dgm:spPr/>
      <dgm:t>
        <a:bodyPr/>
        <a:lstStyle/>
        <a:p>
          <a:pPr rtl="1"/>
          <a:endParaRPr lang="ar-EG"/>
        </a:p>
      </dgm:t>
    </dgm:pt>
    <dgm:pt modelId="{F6CF32F7-572B-4BFF-B929-D13CE91544F2}" type="pres">
      <dgm:prSet presAssocID="{23C8DD28-2BFA-4C0D-9B2B-C99243BE9B6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pPr rtl="1"/>
          <a:endParaRPr lang="ar-EG"/>
        </a:p>
      </dgm:t>
    </dgm:pt>
    <dgm:pt modelId="{985C662C-A336-4DCB-B6B1-652FFDBBFA6C}" type="pres">
      <dgm:prSet presAssocID="{A9415E6D-9EE2-4D7E-9FE7-8D060D9D5868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pPr rtl="1"/>
          <a:endParaRPr lang="ar-EG"/>
        </a:p>
      </dgm:t>
    </dgm:pt>
    <dgm:pt modelId="{745CB5F0-FC19-4F61-A8ED-4893C697B938}" type="pres">
      <dgm:prSet presAssocID="{7A1E69E1-A1BB-4520-9158-4199EED8DFEB}" presName="Accent1" presStyleCnt="0"/>
      <dgm:spPr/>
    </dgm:pt>
    <dgm:pt modelId="{5B2B7274-A7B6-4575-B2F6-41EBD2751927}" type="pres">
      <dgm:prSet presAssocID="{7A1E69E1-A1BB-4520-9158-4199EED8DFEB}" presName="Accent" presStyleLbl="bgShp" presStyleIdx="0" presStyleCnt="6"/>
      <dgm:spPr/>
    </dgm:pt>
    <dgm:pt modelId="{D37669B1-1921-4871-A568-22E66A2FBEFF}" type="pres">
      <dgm:prSet presAssocID="{7A1E69E1-A1BB-4520-9158-4199EED8DFEB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EC29FD63-0C4A-4F08-963E-CA6AEDF156BB}" type="pres">
      <dgm:prSet presAssocID="{0537B6C0-A1E0-40EB-B964-2487E872CBEC}" presName="Accent2" presStyleCnt="0"/>
      <dgm:spPr/>
    </dgm:pt>
    <dgm:pt modelId="{412946B8-987A-4B2E-903F-506E9AC2EA28}" type="pres">
      <dgm:prSet presAssocID="{0537B6C0-A1E0-40EB-B964-2487E872CBEC}" presName="Accent" presStyleLbl="bgShp" presStyleIdx="1" presStyleCnt="6"/>
      <dgm:spPr/>
    </dgm:pt>
    <dgm:pt modelId="{9447CB52-8AAA-484E-AACE-1F1F1904A4FB}" type="pres">
      <dgm:prSet presAssocID="{0537B6C0-A1E0-40EB-B964-2487E872CBEC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046618E0-0A44-4E7B-B544-CE3A737918C1}" type="pres">
      <dgm:prSet presAssocID="{8A9A0EB7-53C2-403F-B714-288CEAE1FA25}" presName="Accent3" presStyleCnt="0"/>
      <dgm:spPr/>
    </dgm:pt>
    <dgm:pt modelId="{BB474CE6-EC79-4B4C-864B-FC69EF3A5A9E}" type="pres">
      <dgm:prSet presAssocID="{8A9A0EB7-53C2-403F-B714-288CEAE1FA25}" presName="Accent" presStyleLbl="bgShp" presStyleIdx="2" presStyleCnt="6"/>
      <dgm:spPr/>
    </dgm:pt>
    <dgm:pt modelId="{1D2A8AFA-903D-42EB-9F22-C87906C5286C}" type="pres">
      <dgm:prSet presAssocID="{8A9A0EB7-53C2-403F-B714-288CEAE1FA25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2CE88293-B059-4AFF-8229-CEC3C4119CE3}" type="pres">
      <dgm:prSet presAssocID="{FB81054E-71A2-4B4C-8578-3B316DF28668}" presName="Accent4" presStyleCnt="0"/>
      <dgm:spPr/>
    </dgm:pt>
    <dgm:pt modelId="{4ABE574E-8F5B-40F1-A6AD-408936B98CA0}" type="pres">
      <dgm:prSet presAssocID="{FB81054E-71A2-4B4C-8578-3B316DF28668}" presName="Accent" presStyleLbl="bgShp" presStyleIdx="3" presStyleCnt="6"/>
      <dgm:spPr/>
    </dgm:pt>
    <dgm:pt modelId="{5DAEDED0-8CC7-4C95-8F72-36763AC8D1E8}" type="pres">
      <dgm:prSet presAssocID="{FB81054E-71A2-4B4C-8578-3B316DF28668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5EE3BB77-09A5-4A16-92AA-B70EA0978E70}" type="pres">
      <dgm:prSet presAssocID="{09C324FB-3D8B-426C-8D28-EFC554EA7210}" presName="Accent5" presStyleCnt="0"/>
      <dgm:spPr/>
    </dgm:pt>
    <dgm:pt modelId="{C50FD500-E32F-4942-9D3E-894A5BAE2EC3}" type="pres">
      <dgm:prSet presAssocID="{09C324FB-3D8B-426C-8D28-EFC554EA7210}" presName="Accent" presStyleLbl="bgShp" presStyleIdx="4" presStyleCnt="6"/>
      <dgm:spPr/>
    </dgm:pt>
    <dgm:pt modelId="{2E1FE625-69A0-4FFD-95D2-D60EBD1FAC22}" type="pres">
      <dgm:prSet presAssocID="{09C324FB-3D8B-426C-8D28-EFC554EA7210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E5F576D7-1703-477B-B07E-7BA7CA5085AA}" type="pres">
      <dgm:prSet presAssocID="{CAB22442-4F0F-4D32-A919-EFF6B17D88CE}" presName="Accent6" presStyleCnt="0"/>
      <dgm:spPr/>
    </dgm:pt>
    <dgm:pt modelId="{265D2C4D-EF63-47F4-9AAE-62A9A5FE229A}" type="pres">
      <dgm:prSet presAssocID="{CAB22442-4F0F-4D32-A919-EFF6B17D88CE}" presName="Accent" presStyleLbl="bgShp" presStyleIdx="5" presStyleCnt="6"/>
      <dgm:spPr/>
    </dgm:pt>
    <dgm:pt modelId="{AF2164A8-0C86-486F-B5E3-31C610D8BB9D}" type="pres">
      <dgm:prSet presAssocID="{CAB22442-4F0F-4D32-A919-EFF6B17D88CE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237F99FA-0267-47AF-8614-2A427D01F2B2}" type="presOf" srcId="{23C8DD28-2BFA-4C0D-9B2B-C99243BE9B64}" destId="{F6CF32F7-572B-4BFF-B929-D13CE91544F2}" srcOrd="0" destOrd="0" presId="urn:microsoft.com/office/officeart/2011/layout/HexagonRadial"/>
    <dgm:cxn modelId="{534E2225-D186-4BE1-A9F8-EB31EE98B117}" srcId="{A9415E6D-9EE2-4D7E-9FE7-8D060D9D5868}" destId="{7A1E69E1-A1BB-4520-9158-4199EED8DFEB}" srcOrd="0" destOrd="0" parTransId="{904DC7A3-0B53-4B8C-A4CC-01D6F45D8F62}" sibTransId="{92BA6625-FFB3-43FA-9D47-CFAA4A238810}"/>
    <dgm:cxn modelId="{347F226E-CF49-4A20-87C7-028A37CBEA6D}" type="presOf" srcId="{0537B6C0-A1E0-40EB-B964-2487E872CBEC}" destId="{9447CB52-8AAA-484E-AACE-1F1F1904A4FB}" srcOrd="0" destOrd="0" presId="urn:microsoft.com/office/officeart/2011/layout/HexagonRadial"/>
    <dgm:cxn modelId="{ADA0E0D3-43CB-4DC2-9451-160913478588}" srcId="{23C8DD28-2BFA-4C0D-9B2B-C99243BE9B64}" destId="{A9415E6D-9EE2-4D7E-9FE7-8D060D9D5868}" srcOrd="0" destOrd="0" parTransId="{B12C3B60-372D-43AB-A45E-4F7DFE3BA2EC}" sibTransId="{C8C72F0A-BFD6-4225-86D9-D184C602281D}"/>
    <dgm:cxn modelId="{917765FE-727E-4AE8-B841-FC095E3BAA4F}" type="presOf" srcId="{09C324FB-3D8B-426C-8D28-EFC554EA7210}" destId="{2E1FE625-69A0-4FFD-95D2-D60EBD1FAC22}" srcOrd="0" destOrd="0" presId="urn:microsoft.com/office/officeart/2011/layout/HexagonRadial"/>
    <dgm:cxn modelId="{4CDCCD41-8856-4227-8B6E-2584F7F1938A}" srcId="{A9415E6D-9EE2-4D7E-9FE7-8D060D9D5868}" destId="{8A9A0EB7-53C2-403F-B714-288CEAE1FA25}" srcOrd="2" destOrd="0" parTransId="{512BAABB-C0AE-4454-9FF9-04DD4E7E7CA3}" sibTransId="{E2A1C68B-CF69-4D65-B9FB-ECBA1619D118}"/>
    <dgm:cxn modelId="{E66DDAB1-24FC-4009-BC78-CDD0763B2D36}" type="presOf" srcId="{8A9A0EB7-53C2-403F-B714-288CEAE1FA25}" destId="{1D2A8AFA-903D-42EB-9F22-C87906C5286C}" srcOrd="0" destOrd="0" presId="urn:microsoft.com/office/officeart/2011/layout/HexagonRadial"/>
    <dgm:cxn modelId="{2A2ED045-DDBC-4B3A-BF0C-2131700131CD}" srcId="{A9415E6D-9EE2-4D7E-9FE7-8D060D9D5868}" destId="{FB81054E-71A2-4B4C-8578-3B316DF28668}" srcOrd="3" destOrd="0" parTransId="{9FCE00B2-6740-4415-9A05-4653FD0AFCB6}" sibTransId="{C3E8B80A-3FF4-42EF-978B-55F36EAECF26}"/>
    <dgm:cxn modelId="{F25C885F-5439-4E42-82F0-625548DE2C66}" type="presOf" srcId="{CAB22442-4F0F-4D32-A919-EFF6B17D88CE}" destId="{AF2164A8-0C86-486F-B5E3-31C610D8BB9D}" srcOrd="0" destOrd="0" presId="urn:microsoft.com/office/officeart/2011/layout/HexagonRadial"/>
    <dgm:cxn modelId="{BE3342DD-F9A4-4500-8ABD-5BAC2C6D0916}" srcId="{A9415E6D-9EE2-4D7E-9FE7-8D060D9D5868}" destId="{CAB22442-4F0F-4D32-A919-EFF6B17D88CE}" srcOrd="5" destOrd="0" parTransId="{358FA94C-1500-4E11-910D-E9E3869FB2A5}" sibTransId="{647B0AF0-1E3B-4766-A3FD-D3A3FCE29E67}"/>
    <dgm:cxn modelId="{D9B32C0F-1782-4766-8FCB-FB7901F6CA9A}" srcId="{A9415E6D-9EE2-4D7E-9FE7-8D060D9D5868}" destId="{0537B6C0-A1E0-40EB-B964-2487E872CBEC}" srcOrd="1" destOrd="0" parTransId="{5EE32B97-9656-465B-A69B-783356A08C8A}" sibTransId="{9F18A457-0DDB-40B8-B3FA-334FD7DC68A3}"/>
    <dgm:cxn modelId="{AAD42105-AB9B-4E71-AFBC-A88181473EE4}" type="presOf" srcId="{A9415E6D-9EE2-4D7E-9FE7-8D060D9D5868}" destId="{985C662C-A336-4DCB-B6B1-652FFDBBFA6C}" srcOrd="0" destOrd="0" presId="urn:microsoft.com/office/officeart/2011/layout/HexagonRadial"/>
    <dgm:cxn modelId="{65EAECF5-63FE-4DC4-A035-AA54A09039FC}" srcId="{23C8DD28-2BFA-4C0D-9B2B-C99243BE9B64}" destId="{A4942F7F-6669-480B-8E06-85F78CEE7E0F}" srcOrd="1" destOrd="0" parTransId="{66328062-E03D-4698-AD7C-633E0EF58598}" sibTransId="{CD004AFA-0DF5-433C-B4C2-183ABD48B2E7}"/>
    <dgm:cxn modelId="{E9E92F19-552B-4293-8B28-60070D3654D5}" srcId="{A9415E6D-9EE2-4D7E-9FE7-8D060D9D5868}" destId="{09C324FB-3D8B-426C-8D28-EFC554EA7210}" srcOrd="4" destOrd="0" parTransId="{04CEC3C7-43A7-4DE3-8C66-1D27436A76C0}" sibTransId="{029E30D5-9674-49B2-A7D7-B3BC2F80AB5F}"/>
    <dgm:cxn modelId="{302B1CD6-4CD0-42F5-ACAB-117EF6588FC1}" type="presOf" srcId="{7A1E69E1-A1BB-4520-9158-4199EED8DFEB}" destId="{D37669B1-1921-4871-A568-22E66A2FBEFF}" srcOrd="0" destOrd="0" presId="urn:microsoft.com/office/officeart/2011/layout/HexagonRadial"/>
    <dgm:cxn modelId="{2BA17ECF-4465-4565-977C-59D34F52B1B7}" type="presOf" srcId="{FB81054E-71A2-4B4C-8578-3B316DF28668}" destId="{5DAEDED0-8CC7-4C95-8F72-36763AC8D1E8}" srcOrd="0" destOrd="0" presId="urn:microsoft.com/office/officeart/2011/layout/HexagonRadial"/>
    <dgm:cxn modelId="{9BCE482C-5624-48CA-9516-92DD6EABDE0A}" type="presParOf" srcId="{F6CF32F7-572B-4BFF-B929-D13CE91544F2}" destId="{985C662C-A336-4DCB-B6B1-652FFDBBFA6C}" srcOrd="0" destOrd="0" presId="urn:microsoft.com/office/officeart/2011/layout/HexagonRadial"/>
    <dgm:cxn modelId="{4E19569C-31CF-4320-9EE2-1EA0F22DCA9E}" type="presParOf" srcId="{F6CF32F7-572B-4BFF-B929-D13CE91544F2}" destId="{745CB5F0-FC19-4F61-A8ED-4893C697B938}" srcOrd="1" destOrd="0" presId="urn:microsoft.com/office/officeart/2011/layout/HexagonRadial"/>
    <dgm:cxn modelId="{AE80A852-B2DA-49A8-9F2F-09EDF9ABB5F0}" type="presParOf" srcId="{745CB5F0-FC19-4F61-A8ED-4893C697B938}" destId="{5B2B7274-A7B6-4575-B2F6-41EBD2751927}" srcOrd="0" destOrd="0" presId="urn:microsoft.com/office/officeart/2011/layout/HexagonRadial"/>
    <dgm:cxn modelId="{B16F4CCF-4A49-4AF7-9265-B9E775395B10}" type="presParOf" srcId="{F6CF32F7-572B-4BFF-B929-D13CE91544F2}" destId="{D37669B1-1921-4871-A568-22E66A2FBEFF}" srcOrd="2" destOrd="0" presId="urn:microsoft.com/office/officeart/2011/layout/HexagonRadial"/>
    <dgm:cxn modelId="{725FE354-FA1E-4A12-8593-3E4C40CA85E2}" type="presParOf" srcId="{F6CF32F7-572B-4BFF-B929-D13CE91544F2}" destId="{EC29FD63-0C4A-4F08-963E-CA6AEDF156BB}" srcOrd="3" destOrd="0" presId="urn:microsoft.com/office/officeart/2011/layout/HexagonRadial"/>
    <dgm:cxn modelId="{C35B8E84-66F7-4E02-B69A-57DB59595382}" type="presParOf" srcId="{EC29FD63-0C4A-4F08-963E-CA6AEDF156BB}" destId="{412946B8-987A-4B2E-903F-506E9AC2EA28}" srcOrd="0" destOrd="0" presId="urn:microsoft.com/office/officeart/2011/layout/HexagonRadial"/>
    <dgm:cxn modelId="{998C5D03-1DF7-48DC-98F0-B3672BB055FE}" type="presParOf" srcId="{F6CF32F7-572B-4BFF-B929-D13CE91544F2}" destId="{9447CB52-8AAA-484E-AACE-1F1F1904A4FB}" srcOrd="4" destOrd="0" presId="urn:microsoft.com/office/officeart/2011/layout/HexagonRadial"/>
    <dgm:cxn modelId="{1E8E554A-95A0-423E-8451-D451D967954A}" type="presParOf" srcId="{F6CF32F7-572B-4BFF-B929-D13CE91544F2}" destId="{046618E0-0A44-4E7B-B544-CE3A737918C1}" srcOrd="5" destOrd="0" presId="urn:microsoft.com/office/officeart/2011/layout/HexagonRadial"/>
    <dgm:cxn modelId="{14D09887-27BE-4FC3-9C7C-CE03A4E88E87}" type="presParOf" srcId="{046618E0-0A44-4E7B-B544-CE3A737918C1}" destId="{BB474CE6-EC79-4B4C-864B-FC69EF3A5A9E}" srcOrd="0" destOrd="0" presId="urn:microsoft.com/office/officeart/2011/layout/HexagonRadial"/>
    <dgm:cxn modelId="{1AC6802D-C445-49F8-902B-AA6136CDE4FF}" type="presParOf" srcId="{F6CF32F7-572B-4BFF-B929-D13CE91544F2}" destId="{1D2A8AFA-903D-42EB-9F22-C87906C5286C}" srcOrd="6" destOrd="0" presId="urn:microsoft.com/office/officeart/2011/layout/HexagonRadial"/>
    <dgm:cxn modelId="{34FC0EC2-310A-47A5-BBE8-85EB6B865FCE}" type="presParOf" srcId="{F6CF32F7-572B-4BFF-B929-D13CE91544F2}" destId="{2CE88293-B059-4AFF-8229-CEC3C4119CE3}" srcOrd="7" destOrd="0" presId="urn:microsoft.com/office/officeart/2011/layout/HexagonRadial"/>
    <dgm:cxn modelId="{B8A590DB-2052-45A0-843E-BF8014909631}" type="presParOf" srcId="{2CE88293-B059-4AFF-8229-CEC3C4119CE3}" destId="{4ABE574E-8F5B-40F1-A6AD-408936B98CA0}" srcOrd="0" destOrd="0" presId="urn:microsoft.com/office/officeart/2011/layout/HexagonRadial"/>
    <dgm:cxn modelId="{0610587C-F26A-4732-A1B1-77A74EF51101}" type="presParOf" srcId="{F6CF32F7-572B-4BFF-B929-D13CE91544F2}" destId="{5DAEDED0-8CC7-4C95-8F72-36763AC8D1E8}" srcOrd="8" destOrd="0" presId="urn:microsoft.com/office/officeart/2011/layout/HexagonRadial"/>
    <dgm:cxn modelId="{1DAA62FE-9D4F-469A-A3F6-636B016752B5}" type="presParOf" srcId="{F6CF32F7-572B-4BFF-B929-D13CE91544F2}" destId="{5EE3BB77-09A5-4A16-92AA-B70EA0978E70}" srcOrd="9" destOrd="0" presId="urn:microsoft.com/office/officeart/2011/layout/HexagonRadial"/>
    <dgm:cxn modelId="{5D0A6B90-DB6E-47A3-BC51-34BB8750FDBD}" type="presParOf" srcId="{5EE3BB77-09A5-4A16-92AA-B70EA0978E70}" destId="{C50FD500-E32F-4942-9D3E-894A5BAE2EC3}" srcOrd="0" destOrd="0" presId="urn:microsoft.com/office/officeart/2011/layout/HexagonRadial"/>
    <dgm:cxn modelId="{22AE025C-8B19-49CB-ABBE-B7CDCAF65FCF}" type="presParOf" srcId="{F6CF32F7-572B-4BFF-B929-D13CE91544F2}" destId="{2E1FE625-69A0-4FFD-95D2-D60EBD1FAC22}" srcOrd="10" destOrd="0" presId="urn:microsoft.com/office/officeart/2011/layout/HexagonRadial"/>
    <dgm:cxn modelId="{9385A14A-64C0-4ABD-81AD-E22D72B849D2}" type="presParOf" srcId="{F6CF32F7-572B-4BFF-B929-D13CE91544F2}" destId="{E5F576D7-1703-477B-B07E-7BA7CA5085AA}" srcOrd="11" destOrd="0" presId="urn:microsoft.com/office/officeart/2011/layout/HexagonRadial"/>
    <dgm:cxn modelId="{BA27D40F-CCD1-4CE2-B322-5C54BFA57C80}" type="presParOf" srcId="{E5F576D7-1703-477B-B07E-7BA7CA5085AA}" destId="{265D2C4D-EF63-47F4-9AAE-62A9A5FE229A}" srcOrd="0" destOrd="0" presId="urn:microsoft.com/office/officeart/2011/layout/HexagonRadial"/>
    <dgm:cxn modelId="{14427062-0DF4-4109-AE7E-E3FBFB85C6F9}" type="presParOf" srcId="{F6CF32F7-572B-4BFF-B929-D13CE91544F2}" destId="{AF2164A8-0C86-486F-B5E3-31C610D8BB9D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C662C-A336-4DCB-B6B1-652FFDBBFA6C}">
      <dsp:nvSpPr>
        <dsp:cNvPr id="0" name=""/>
        <dsp:cNvSpPr/>
      </dsp:nvSpPr>
      <dsp:spPr>
        <a:xfrm>
          <a:off x="2937050" y="2212390"/>
          <a:ext cx="2812044" cy="2432532"/>
        </a:xfrm>
        <a:prstGeom prst="hexagon">
          <a:avLst>
            <a:gd name="adj" fmla="val 28570"/>
            <a:gd name="vf" fmla="val 115470"/>
          </a:avLst>
        </a:prstGeom>
        <a:solidFill>
          <a:schemeClr val="tx2">
            <a:lumMod val="1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noProof="0" dirty="0" smtClean="0">
              <a:cs typeface="+mj-cs"/>
            </a:rPr>
            <a:t>مستحدثات تكنولوجيا التعليم</a:t>
          </a:r>
          <a:endParaRPr lang="ar-EG" sz="2800" b="1" kern="1200" dirty="0">
            <a:cs typeface="+mj-cs"/>
          </a:endParaRPr>
        </a:p>
      </dsp:txBody>
      <dsp:txXfrm>
        <a:off x="3403045" y="2615495"/>
        <a:ext cx="1880054" cy="1626322"/>
      </dsp:txXfrm>
    </dsp:sp>
    <dsp:sp modelId="{412946B8-987A-4B2E-903F-506E9AC2EA28}">
      <dsp:nvSpPr>
        <dsp:cNvPr id="0" name=""/>
        <dsp:cNvSpPr/>
      </dsp:nvSpPr>
      <dsp:spPr>
        <a:xfrm>
          <a:off x="4697930" y="1048588"/>
          <a:ext cx="1060976" cy="914171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37669B1-1921-4871-A568-22E66A2FBEFF}">
      <dsp:nvSpPr>
        <dsp:cNvPr id="0" name=""/>
        <dsp:cNvSpPr/>
      </dsp:nvSpPr>
      <dsp:spPr>
        <a:xfrm>
          <a:off x="3196080" y="0"/>
          <a:ext cx="2304450" cy="199362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900" b="1" kern="1200" dirty="0" smtClean="0">
              <a:cs typeface="+mj-cs"/>
            </a:rPr>
            <a:t>المحمول النقال</a:t>
          </a:r>
          <a:endParaRPr lang="ar-EG" sz="2900" b="1" kern="1200" dirty="0">
            <a:cs typeface="+mj-cs"/>
          </a:endParaRPr>
        </a:p>
      </dsp:txBody>
      <dsp:txXfrm>
        <a:off x="3577977" y="330385"/>
        <a:ext cx="1540656" cy="1332850"/>
      </dsp:txXfrm>
    </dsp:sp>
    <dsp:sp modelId="{BB474CE6-EC79-4B4C-864B-FC69EF3A5A9E}">
      <dsp:nvSpPr>
        <dsp:cNvPr id="0" name=""/>
        <dsp:cNvSpPr/>
      </dsp:nvSpPr>
      <dsp:spPr>
        <a:xfrm>
          <a:off x="5936172" y="2757601"/>
          <a:ext cx="1060976" cy="914171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447CB52-8AAA-484E-AACE-1F1F1904A4FB}">
      <dsp:nvSpPr>
        <dsp:cNvPr id="0" name=""/>
        <dsp:cNvSpPr/>
      </dsp:nvSpPr>
      <dsp:spPr>
        <a:xfrm>
          <a:off x="5309529" y="1226210"/>
          <a:ext cx="2304450" cy="199362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-227471"/>
                <a:satOff val="-938"/>
                <a:lumOff val="-197"/>
                <a:alphaOff val="0"/>
                <a:shade val="60000"/>
              </a:schemeClr>
            </a:gs>
            <a:gs pos="33000">
              <a:schemeClr val="accent3">
                <a:hueOff val="-227471"/>
                <a:satOff val="-938"/>
                <a:lumOff val="-197"/>
                <a:alphaOff val="0"/>
                <a:tint val="86500"/>
              </a:schemeClr>
            </a:gs>
            <a:gs pos="46750">
              <a:schemeClr val="accent3">
                <a:hueOff val="-227471"/>
                <a:satOff val="-938"/>
                <a:lumOff val="-197"/>
                <a:alphaOff val="0"/>
                <a:tint val="71000"/>
                <a:satMod val="112000"/>
              </a:schemeClr>
            </a:gs>
            <a:gs pos="53000">
              <a:schemeClr val="accent3">
                <a:hueOff val="-227471"/>
                <a:satOff val="-938"/>
                <a:lumOff val="-197"/>
                <a:alphaOff val="0"/>
                <a:tint val="71000"/>
                <a:satMod val="112000"/>
              </a:schemeClr>
            </a:gs>
            <a:gs pos="68000">
              <a:schemeClr val="accent3">
                <a:hueOff val="-227471"/>
                <a:satOff val="-938"/>
                <a:lumOff val="-197"/>
                <a:alphaOff val="0"/>
                <a:tint val="86000"/>
              </a:schemeClr>
            </a:gs>
            <a:gs pos="100000">
              <a:schemeClr val="accent3">
                <a:hueOff val="-227471"/>
                <a:satOff val="-938"/>
                <a:lumOff val="-197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900" b="1" kern="1200" dirty="0" smtClean="0">
              <a:cs typeface="+mj-cs"/>
            </a:rPr>
            <a:t>الفصول الافتراضية</a:t>
          </a:r>
          <a:endParaRPr lang="ar-EG" sz="2900" b="1" kern="1200" dirty="0">
            <a:cs typeface="+mj-cs"/>
          </a:endParaRPr>
        </a:p>
      </dsp:txBody>
      <dsp:txXfrm>
        <a:off x="5691426" y="1556595"/>
        <a:ext cx="1540656" cy="1332850"/>
      </dsp:txXfrm>
    </dsp:sp>
    <dsp:sp modelId="{4ABE574E-8F5B-40F1-A6AD-408936B98CA0}">
      <dsp:nvSpPr>
        <dsp:cNvPr id="0" name=""/>
        <dsp:cNvSpPr/>
      </dsp:nvSpPr>
      <dsp:spPr>
        <a:xfrm>
          <a:off x="5076009" y="4686757"/>
          <a:ext cx="1060976" cy="914171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2A8AFA-903D-42EB-9F22-C87906C5286C}">
      <dsp:nvSpPr>
        <dsp:cNvPr id="0" name=""/>
        <dsp:cNvSpPr/>
      </dsp:nvSpPr>
      <dsp:spPr>
        <a:xfrm>
          <a:off x="5309529" y="3636797"/>
          <a:ext cx="2304450" cy="199362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-454943"/>
                <a:satOff val="-1876"/>
                <a:lumOff val="-393"/>
                <a:alphaOff val="0"/>
                <a:shade val="60000"/>
              </a:schemeClr>
            </a:gs>
            <a:gs pos="33000">
              <a:schemeClr val="accent3">
                <a:hueOff val="-454943"/>
                <a:satOff val="-1876"/>
                <a:lumOff val="-393"/>
                <a:alphaOff val="0"/>
                <a:tint val="86500"/>
              </a:schemeClr>
            </a:gs>
            <a:gs pos="46750">
              <a:schemeClr val="accent3">
                <a:hueOff val="-454943"/>
                <a:satOff val="-1876"/>
                <a:lumOff val="-393"/>
                <a:alphaOff val="0"/>
                <a:tint val="71000"/>
                <a:satMod val="112000"/>
              </a:schemeClr>
            </a:gs>
            <a:gs pos="53000">
              <a:schemeClr val="accent3">
                <a:hueOff val="-454943"/>
                <a:satOff val="-1876"/>
                <a:lumOff val="-393"/>
                <a:alphaOff val="0"/>
                <a:tint val="71000"/>
                <a:satMod val="112000"/>
              </a:schemeClr>
            </a:gs>
            <a:gs pos="68000">
              <a:schemeClr val="accent3">
                <a:hueOff val="-454943"/>
                <a:satOff val="-1876"/>
                <a:lumOff val="-393"/>
                <a:alphaOff val="0"/>
                <a:tint val="86000"/>
              </a:schemeClr>
            </a:gs>
            <a:gs pos="100000">
              <a:schemeClr val="accent3">
                <a:hueOff val="-454943"/>
                <a:satOff val="-1876"/>
                <a:lumOff val="-393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900" b="1" kern="1200" dirty="0" smtClean="0">
              <a:cs typeface="+mj-cs"/>
            </a:rPr>
            <a:t>السبورة الذكية</a:t>
          </a:r>
          <a:endParaRPr lang="ar-EG" sz="2900" b="1" kern="1200" dirty="0">
            <a:cs typeface="+mj-cs"/>
          </a:endParaRPr>
        </a:p>
      </dsp:txBody>
      <dsp:txXfrm>
        <a:off x="5691426" y="3967182"/>
        <a:ext cx="1540656" cy="1332850"/>
      </dsp:txXfrm>
    </dsp:sp>
    <dsp:sp modelId="{C50FD500-E32F-4942-9D3E-894A5BAE2EC3}">
      <dsp:nvSpPr>
        <dsp:cNvPr id="0" name=""/>
        <dsp:cNvSpPr/>
      </dsp:nvSpPr>
      <dsp:spPr>
        <a:xfrm>
          <a:off x="2942283" y="4887010"/>
          <a:ext cx="1060976" cy="914171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AEDED0-8CC7-4C95-8F72-36763AC8D1E8}">
      <dsp:nvSpPr>
        <dsp:cNvPr id="0" name=""/>
        <dsp:cNvSpPr/>
      </dsp:nvSpPr>
      <dsp:spPr>
        <a:xfrm>
          <a:off x="3196080" y="4864379"/>
          <a:ext cx="2304450" cy="199362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-682414"/>
                <a:satOff val="-2813"/>
                <a:lumOff val="-590"/>
                <a:alphaOff val="0"/>
                <a:shade val="60000"/>
              </a:schemeClr>
            </a:gs>
            <a:gs pos="33000">
              <a:schemeClr val="accent3">
                <a:hueOff val="-682414"/>
                <a:satOff val="-2813"/>
                <a:lumOff val="-590"/>
                <a:alphaOff val="0"/>
                <a:tint val="86500"/>
              </a:schemeClr>
            </a:gs>
            <a:gs pos="46750">
              <a:schemeClr val="accent3">
                <a:hueOff val="-682414"/>
                <a:satOff val="-2813"/>
                <a:lumOff val="-590"/>
                <a:alphaOff val="0"/>
                <a:tint val="71000"/>
                <a:satMod val="112000"/>
              </a:schemeClr>
            </a:gs>
            <a:gs pos="53000">
              <a:schemeClr val="accent3">
                <a:hueOff val="-682414"/>
                <a:satOff val="-2813"/>
                <a:lumOff val="-590"/>
                <a:alphaOff val="0"/>
                <a:tint val="71000"/>
                <a:satMod val="112000"/>
              </a:schemeClr>
            </a:gs>
            <a:gs pos="68000">
              <a:schemeClr val="accent3">
                <a:hueOff val="-682414"/>
                <a:satOff val="-2813"/>
                <a:lumOff val="-590"/>
                <a:alphaOff val="0"/>
                <a:tint val="86000"/>
              </a:schemeClr>
            </a:gs>
            <a:gs pos="100000">
              <a:schemeClr val="accent3">
                <a:hueOff val="-682414"/>
                <a:satOff val="-2813"/>
                <a:lumOff val="-59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900" b="1" kern="1200" dirty="0" smtClean="0">
              <a:cs typeface="+mj-cs"/>
            </a:rPr>
            <a:t>الفيديو التفاعلى</a:t>
          </a:r>
          <a:endParaRPr lang="ar-EG" sz="2900" b="1" kern="1200" dirty="0">
            <a:cs typeface="+mj-cs"/>
          </a:endParaRPr>
        </a:p>
      </dsp:txBody>
      <dsp:txXfrm>
        <a:off x="3577977" y="5194764"/>
        <a:ext cx="1540656" cy="1332850"/>
      </dsp:txXfrm>
    </dsp:sp>
    <dsp:sp modelId="{265D2C4D-EF63-47F4-9AAE-62A9A5FE229A}">
      <dsp:nvSpPr>
        <dsp:cNvPr id="0" name=""/>
        <dsp:cNvSpPr/>
      </dsp:nvSpPr>
      <dsp:spPr>
        <a:xfrm>
          <a:off x="1683764" y="3178682"/>
          <a:ext cx="1060976" cy="914171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1FE625-69A0-4FFD-95D2-D60EBD1FAC22}">
      <dsp:nvSpPr>
        <dsp:cNvPr id="0" name=""/>
        <dsp:cNvSpPr/>
      </dsp:nvSpPr>
      <dsp:spPr>
        <a:xfrm>
          <a:off x="1072819" y="3638168"/>
          <a:ext cx="2304450" cy="199362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-909886"/>
                <a:satOff val="-3751"/>
                <a:lumOff val="-786"/>
                <a:alphaOff val="0"/>
                <a:shade val="60000"/>
              </a:schemeClr>
            </a:gs>
            <a:gs pos="33000">
              <a:schemeClr val="accent3">
                <a:hueOff val="-909886"/>
                <a:satOff val="-3751"/>
                <a:lumOff val="-786"/>
                <a:alphaOff val="0"/>
                <a:tint val="86500"/>
              </a:schemeClr>
            </a:gs>
            <a:gs pos="46750">
              <a:schemeClr val="accent3">
                <a:hueOff val="-909886"/>
                <a:satOff val="-3751"/>
                <a:lumOff val="-786"/>
                <a:alphaOff val="0"/>
                <a:tint val="71000"/>
                <a:satMod val="112000"/>
              </a:schemeClr>
            </a:gs>
            <a:gs pos="53000">
              <a:schemeClr val="accent3">
                <a:hueOff val="-909886"/>
                <a:satOff val="-3751"/>
                <a:lumOff val="-786"/>
                <a:alphaOff val="0"/>
                <a:tint val="71000"/>
                <a:satMod val="112000"/>
              </a:schemeClr>
            </a:gs>
            <a:gs pos="68000">
              <a:schemeClr val="accent3">
                <a:hueOff val="-909886"/>
                <a:satOff val="-3751"/>
                <a:lumOff val="-786"/>
                <a:alphaOff val="0"/>
                <a:tint val="86000"/>
              </a:schemeClr>
            </a:gs>
            <a:gs pos="100000">
              <a:schemeClr val="accent3">
                <a:hueOff val="-909886"/>
                <a:satOff val="-3751"/>
                <a:lumOff val="-786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900" b="1" kern="1200" dirty="0" smtClean="0">
              <a:cs typeface="+mj-cs"/>
            </a:rPr>
            <a:t>الكتب والمقرر الالكترونى</a:t>
          </a:r>
          <a:endParaRPr lang="ar-EG" sz="2900" b="1" kern="1200" dirty="0">
            <a:cs typeface="+mj-cs"/>
          </a:endParaRPr>
        </a:p>
      </dsp:txBody>
      <dsp:txXfrm>
        <a:off x="1454716" y="3968553"/>
        <a:ext cx="1540656" cy="1332850"/>
      </dsp:txXfrm>
    </dsp:sp>
    <dsp:sp modelId="{AF2164A8-0C86-486F-B5E3-31C610D8BB9D}">
      <dsp:nvSpPr>
        <dsp:cNvPr id="0" name=""/>
        <dsp:cNvSpPr/>
      </dsp:nvSpPr>
      <dsp:spPr>
        <a:xfrm>
          <a:off x="1072819" y="1223467"/>
          <a:ext cx="2304450" cy="199362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-1137357"/>
                <a:satOff val="-4689"/>
                <a:lumOff val="-983"/>
                <a:alphaOff val="0"/>
                <a:shade val="60000"/>
              </a:schemeClr>
            </a:gs>
            <a:gs pos="33000">
              <a:schemeClr val="accent3">
                <a:hueOff val="-1137357"/>
                <a:satOff val="-4689"/>
                <a:lumOff val="-983"/>
                <a:alphaOff val="0"/>
                <a:tint val="86500"/>
              </a:schemeClr>
            </a:gs>
            <a:gs pos="46750">
              <a:schemeClr val="accent3">
                <a:hueOff val="-1137357"/>
                <a:satOff val="-4689"/>
                <a:lumOff val="-983"/>
                <a:alphaOff val="0"/>
                <a:tint val="71000"/>
                <a:satMod val="112000"/>
              </a:schemeClr>
            </a:gs>
            <a:gs pos="53000">
              <a:schemeClr val="accent3">
                <a:hueOff val="-1137357"/>
                <a:satOff val="-4689"/>
                <a:lumOff val="-983"/>
                <a:alphaOff val="0"/>
                <a:tint val="71000"/>
                <a:satMod val="112000"/>
              </a:schemeClr>
            </a:gs>
            <a:gs pos="68000">
              <a:schemeClr val="accent3">
                <a:hueOff val="-1137357"/>
                <a:satOff val="-4689"/>
                <a:lumOff val="-983"/>
                <a:alphaOff val="0"/>
                <a:tint val="86000"/>
              </a:schemeClr>
            </a:gs>
            <a:gs pos="100000">
              <a:schemeClr val="accent3">
                <a:hueOff val="-1137357"/>
                <a:satOff val="-4689"/>
                <a:lumOff val="-983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900" b="1" kern="1200" dirty="0" smtClean="0">
              <a:cs typeface="+mj-cs"/>
            </a:rPr>
            <a:t>الخرائط الذهنية</a:t>
          </a:r>
          <a:endParaRPr lang="ar-EG" sz="2900" b="1" kern="1200" dirty="0">
            <a:cs typeface="+mj-cs"/>
          </a:endParaRPr>
        </a:p>
      </dsp:txBody>
      <dsp:txXfrm>
        <a:off x="1454716" y="1553852"/>
        <a:ext cx="1540656" cy="1332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D8D14CF-6DDE-489E-A156-76EE6F174072}" type="datetimeFigureOut">
              <a:rPr lang="ar-EG" smtClean="0"/>
              <a:t>22/07/1441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F3F6DE0-7051-4F42-A115-36BF8DA145C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29939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C18C4-03BD-450E-9169-52820C85F59B}" type="slidenum">
              <a:rPr lang="ar-EG" smtClean="0">
                <a:solidFill>
                  <a:prstClr val="black"/>
                </a:solidFill>
              </a:rPr>
              <a:pPr/>
              <a:t>1</a:t>
            </a:fld>
            <a:endParaRPr lang="ar-E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559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F6DE0-7051-4F42-A115-36BF8DA145C7}" type="slidenum">
              <a:rPr lang="ar-EG" smtClean="0"/>
              <a:t>7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41752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23DC-9BB2-4440-8F82-A583B9ED13F7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79477-7AA2-499C-AE05-BE04ACBFB724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AF1A-A81B-4D78-8538-FDC1CCE2AF3B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379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516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475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320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211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702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73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25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C9559-5D72-4220-A1F2-CF15F6A733A9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151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8713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13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6A7F-1313-410C-A9FC-9C5B0DD3143F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CAEA-F96D-4DDB-85A7-7866DE1AAA0D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623B-DA52-4B44-98D5-D816C76227D8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1335-833F-41FE-9E65-BBE90FE2DDDA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E3D4-E238-479E-BE17-CFB9B65DF083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97E3-7516-4F52-8040-6006C3FA42D2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9B5CDC89-FBD1-47F6-BA93-DEE6EC3C1B2C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A0E5A7C-3188-4FE8-924E-4658A8154737}" type="slidenum">
              <a:rPr lang="ar-SA" smtClean="0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cover dir="rd"/>
  </p:transition>
  <p:timing>
    <p:tnLst>
      <p:par>
        <p:cTn id="1" dur="indefinite" restart="never" nodeType="tmRoot"/>
      </p:par>
    </p:tnLst>
  </p:timing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04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http://www.arab-tek.net/search/label/%D8%AC%D8%AF%D9%8A%D8%AF%20%D8%A7%D9%84%D8%A3%D8%AC%D9%87%D8%B2%D8%A9" TargetMode="External"/><Relationship Id="rId7" Type="http://schemas.openxmlformats.org/officeDocument/2006/relationships/slide" Target="slide5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hyperlink" Target="http://www.arab-tek.net/search/label/%D9%85%D9%88%D8%A7%D9%82%D8%B9%20%D9%85%D9%85%D8%AA%D8%A7%D8%B2%D8%A9" TargetMode="External"/><Relationship Id="rId10" Type="http://schemas.openxmlformats.org/officeDocument/2006/relationships/image" Target="../media/image29.png"/><Relationship Id="rId4" Type="http://schemas.openxmlformats.org/officeDocument/2006/relationships/hyperlink" Target="http://www.arab-tek.net/search/label/%D8%AC%D8%AF%D9%8A%D8%AF%20%D8%A7%D9%84%D8%A8%D8%B1%D8%A7%D9%85%D8%AC" TargetMode="External"/><Relationship Id="rId9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7" Type="http://schemas.openxmlformats.org/officeDocument/2006/relationships/image" Target="../media/image4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gif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slide" Target="slide2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slide" Target="slide2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85" y="171450"/>
            <a:ext cx="1110059" cy="4959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6" y="120040"/>
            <a:ext cx="1444457" cy="4959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6" name="TextBox 25"/>
          <p:cNvSpPr txBox="1"/>
          <p:nvPr/>
        </p:nvSpPr>
        <p:spPr>
          <a:xfrm>
            <a:off x="353864" y="425846"/>
            <a:ext cx="8432800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rtl="1" eaLnBrk="1" hangingPunct="1">
              <a:defRPr/>
            </a:pPr>
            <a:r>
              <a:rPr lang="ar-EG" sz="3200" b="1" u="none" kern="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ZWAdobeF" pitchFamily="2" charset="0"/>
              </a:rPr>
              <a:t>تطبيقات طرق تدريس الرياضات المائية</a:t>
            </a:r>
          </a:p>
          <a:p>
            <a:pPr algn="ctr" rtl="1" eaLnBrk="1" hangingPunct="1">
              <a:defRPr/>
            </a:pPr>
            <a:r>
              <a:rPr lang="ar-EG" sz="3200" b="1" u="none" kern="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ZWAdobeF" pitchFamily="2" charset="0"/>
              </a:rPr>
              <a:t>(المحاضرة الاولى)</a:t>
            </a:r>
            <a:endParaRPr lang="en-US" sz="3200" b="1" u="none" kern="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510" y="1657350"/>
            <a:ext cx="5054604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6664" y="5233360"/>
            <a:ext cx="8713936" cy="102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ar-EG" sz="3200" b="1" kern="0" dirty="0">
                <a:ln w="12700">
                  <a:solidFill>
                    <a:srgbClr val="002060"/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MCS Jeddah S_U normal." pitchFamily="2" charset="-78"/>
              </a:rPr>
              <a:t>د/ هيثم محمد أحمد </a:t>
            </a:r>
            <a:r>
              <a:rPr lang="ar-EG" sz="3200" b="1" kern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MCS Jeddah S_U normal." pitchFamily="2" charset="-78"/>
              </a:rPr>
              <a:t>حسنين</a:t>
            </a:r>
            <a:endParaRPr lang="en-US" sz="3200" b="1" kern="0" dirty="0">
              <a:ln w="12700">
                <a:solidFill>
                  <a:srgbClr val="002060"/>
                </a:solidFill>
                <a:prstDash val="solid"/>
              </a:ln>
              <a:solidFill>
                <a:prstClr val="black">
                  <a:lumMod val="95000"/>
                  <a:lumOff val="5000"/>
                </a:prstClr>
              </a:solidFill>
              <a:latin typeface="Arial"/>
              <a:cs typeface="MCS Jeddah S_U normal." pitchFamily="2" charset="-78"/>
            </a:endParaRPr>
          </a:p>
          <a:p>
            <a:pPr algn="ctr" rtl="1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ar-EG" sz="2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F_Najed" pitchFamily="2" charset="-78"/>
              </a:rPr>
              <a:t>أستاذ مساعد بقسم </a:t>
            </a:r>
            <a:r>
              <a:rPr lang="ar-EG" sz="2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F_Najed" pitchFamily="2" charset="-78"/>
              </a:rPr>
              <a:t>نظريات وتطبيقات الرياضات </a:t>
            </a:r>
            <a:r>
              <a:rPr lang="ar-EG" sz="2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F_Najed" pitchFamily="2" charset="-78"/>
              </a:rPr>
              <a:t>المائية, كلية </a:t>
            </a:r>
            <a:r>
              <a:rPr lang="ar-EG" sz="2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F_Najed" pitchFamily="2" charset="-78"/>
              </a:rPr>
              <a:t>التربية الرياضية للبنين – جامعة بنها</a:t>
            </a:r>
            <a:endParaRPr lang="en-US" sz="24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F_Najed" pitchFamily="2" charset="-7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458" y="3657600"/>
            <a:ext cx="2530142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 descr="D:\اعداد\الجميع سابقا\احمد عيد\هيثم\صور\IMG_131051647733705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458" y="1657350"/>
            <a:ext cx="2530142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D:\اعداد\الجميع سابقا\احمد عيد\هيثم\صور\.facebook_147079301704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995" y="1657350"/>
            <a:ext cx="2514604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57350"/>
            <a:ext cx="2248443" cy="9231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80492"/>
            <a:ext cx="2248443" cy="10771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657601"/>
            <a:ext cx="2248443" cy="108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1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84944006"/>
              </p:ext>
            </p:extLst>
          </p:nvPr>
        </p:nvGraphicFramePr>
        <p:xfrm>
          <a:off x="228600" y="0"/>
          <a:ext cx="86868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8757228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9" name="Picture 5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462462"/>
            <a:ext cx="3600450" cy="239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24200"/>
            <a:ext cx="2971799" cy="1143000"/>
          </a:xfrm>
        </p:spPr>
        <p:txBody>
          <a:bodyPr>
            <a:normAutofit/>
          </a:bodyPr>
          <a:lstStyle/>
          <a:p>
            <a:r>
              <a:rPr lang="en-US" sz="4800" dirty="0" err="1">
                <a:latin typeface="Franklin Gothic Heavy" pitchFamily="34" charset="0"/>
              </a:rPr>
              <a:t>Qr</a:t>
            </a:r>
            <a:r>
              <a:rPr lang="en-US" sz="4800" dirty="0">
                <a:latin typeface="Franklin Gothic Heavy" pitchFamily="34" charset="0"/>
              </a:rPr>
              <a:t> CODE</a:t>
            </a:r>
          </a:p>
        </p:txBody>
      </p:sp>
      <p:pic>
        <p:nvPicPr>
          <p:cNvPr id="134148" name="Picture 4" descr="images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4414837"/>
            <a:ext cx="3600450" cy="244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151" name="Picture 7" descr="qrcod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62"/>
            <a:ext cx="2555875" cy="239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152" name="Picture 8" descr="screen568x56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03500" cy="34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55875" y="0"/>
            <a:ext cx="6540500" cy="4678204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 rtl="1"/>
            <a:endParaRPr lang="en-US" sz="2400" b="1" dirty="0" smtClean="0">
              <a:latin typeface="Helvetica"/>
              <a:ea typeface="Calibri"/>
              <a:cs typeface="Simplified Arabic"/>
            </a:endParaRPr>
          </a:p>
          <a:p>
            <a:pPr algn="just" rtl="1"/>
            <a:endParaRPr lang="en-US" sz="2400" b="1" dirty="0">
              <a:latin typeface="Helvetica"/>
              <a:ea typeface="Calibri"/>
              <a:cs typeface="Simplified Arabic"/>
            </a:endParaRPr>
          </a:p>
          <a:p>
            <a:pPr algn="just" rtl="1"/>
            <a:endParaRPr lang="en-US" sz="2400" b="1" dirty="0" smtClean="0">
              <a:latin typeface="Helvetica"/>
              <a:ea typeface="Calibri"/>
              <a:cs typeface="Simplified Arabic"/>
            </a:endParaRPr>
          </a:p>
          <a:p>
            <a:pPr algn="just" rtl="1"/>
            <a:endParaRPr lang="en-US" sz="2400" b="1" dirty="0">
              <a:latin typeface="Helvetica"/>
              <a:ea typeface="Calibri"/>
              <a:cs typeface="Simplified Arabic"/>
            </a:endParaRPr>
          </a:p>
          <a:p>
            <a:pPr algn="just" rtl="1"/>
            <a:r>
              <a:rPr lang="ar-SA" sz="2600" b="1" dirty="0" smtClean="0">
                <a:latin typeface="Helvetica"/>
                <a:ea typeface="Calibri"/>
                <a:cs typeface="Simplified Arabic"/>
              </a:rPr>
              <a:t>من </a:t>
            </a:r>
            <a:r>
              <a:rPr lang="ar-SA" sz="2600" b="1" dirty="0">
                <a:latin typeface="Helvetica"/>
                <a:ea typeface="Calibri"/>
                <a:cs typeface="Simplified Arabic"/>
              </a:rPr>
              <a:t>الأسباب التي دعت إلى ضرورة استخدام التعلم النقّال </a:t>
            </a:r>
            <a:r>
              <a:rPr lang="ar-SA" sz="2600" b="1" dirty="0" smtClean="0">
                <a:latin typeface="Helvetica"/>
                <a:ea typeface="Calibri"/>
                <a:cs typeface="Simplified Arabic"/>
              </a:rPr>
              <a:t>في</a:t>
            </a:r>
            <a:endParaRPr lang="en-US" sz="2600" b="1" dirty="0" smtClean="0">
              <a:latin typeface="Helvetica"/>
              <a:ea typeface="Calibri"/>
              <a:cs typeface="Simplified Arabic"/>
            </a:endParaRPr>
          </a:p>
          <a:p>
            <a:pPr algn="just" rtl="1"/>
            <a:r>
              <a:rPr lang="ar-SA" sz="2600" b="1" dirty="0" smtClean="0">
                <a:latin typeface="Helvetica"/>
                <a:ea typeface="Calibri"/>
                <a:cs typeface="Simplified Arabic"/>
              </a:rPr>
              <a:t> </a:t>
            </a:r>
            <a:r>
              <a:rPr lang="ar-SA" sz="2600" b="1" dirty="0">
                <a:latin typeface="Helvetica"/>
                <a:ea typeface="Calibri"/>
                <a:cs typeface="Simplified Arabic"/>
              </a:rPr>
              <a:t>عمليات التعليم النمو المتزايد للأجهزة النقالة، وتعدد </a:t>
            </a:r>
            <a:r>
              <a:rPr lang="ar-SA" sz="2600" b="1" dirty="0" smtClean="0">
                <a:latin typeface="Helvetica"/>
                <a:ea typeface="Calibri"/>
                <a:cs typeface="Simplified Arabic"/>
              </a:rPr>
              <a:t>الخدمات</a:t>
            </a:r>
            <a:r>
              <a:rPr lang="ar-EG" sz="2600" b="1" dirty="0" smtClean="0">
                <a:latin typeface="Helvetica"/>
                <a:ea typeface="Calibri"/>
                <a:cs typeface="Simplified Arabic"/>
              </a:rPr>
              <a:t> ا</a:t>
            </a:r>
            <a:r>
              <a:rPr lang="ar-SA" sz="2600" b="1" dirty="0" smtClean="0">
                <a:latin typeface="Helvetica"/>
                <a:ea typeface="Calibri"/>
                <a:cs typeface="Simplified Arabic"/>
              </a:rPr>
              <a:t>لتي </a:t>
            </a:r>
            <a:r>
              <a:rPr lang="ar-SA" sz="2600" b="1" dirty="0">
                <a:latin typeface="Helvetica"/>
                <a:ea typeface="Calibri"/>
                <a:cs typeface="Simplified Arabic"/>
              </a:rPr>
              <a:t>تقدمها تلك الأجهزة والتي يمكن توظيفها في </a:t>
            </a:r>
            <a:r>
              <a:rPr lang="ar-SA" sz="2600" b="1" dirty="0" smtClean="0">
                <a:latin typeface="Helvetica"/>
                <a:ea typeface="Calibri"/>
                <a:cs typeface="Simplified Arabic"/>
              </a:rPr>
              <a:t>مجال</a:t>
            </a:r>
            <a:r>
              <a:rPr lang="en-US" sz="2600" b="1" dirty="0" smtClean="0">
                <a:latin typeface="Helvetica"/>
                <a:ea typeface="Calibri"/>
                <a:cs typeface="Simplified Arabic"/>
              </a:rPr>
              <a:t> </a:t>
            </a:r>
            <a:r>
              <a:rPr lang="ar-SA" sz="2600" b="1" dirty="0" smtClean="0">
                <a:latin typeface="Helvetica"/>
                <a:ea typeface="Calibri"/>
                <a:cs typeface="Simplified Arabic"/>
              </a:rPr>
              <a:t>التعليم</a:t>
            </a:r>
            <a:r>
              <a:rPr lang="ar-SA" sz="2600" b="1" dirty="0">
                <a:latin typeface="Helvetica"/>
                <a:ea typeface="Calibri"/>
                <a:cs typeface="Simplified Arabic"/>
              </a:rPr>
              <a:t>. وهى تسهم في حل مشكلة محدودية التعليم </a:t>
            </a:r>
            <a:r>
              <a:rPr lang="ar-SA" sz="2600" b="1" dirty="0" smtClean="0">
                <a:latin typeface="Helvetica"/>
                <a:ea typeface="Calibri"/>
                <a:cs typeface="Simplified Arabic"/>
              </a:rPr>
              <a:t>وتساعد</a:t>
            </a:r>
            <a:r>
              <a:rPr lang="en-US" sz="2600" b="1" dirty="0">
                <a:latin typeface="Helvetica"/>
                <a:ea typeface="Calibri"/>
                <a:cs typeface="Simplified Arabic"/>
              </a:rPr>
              <a:t> </a:t>
            </a:r>
            <a:r>
              <a:rPr lang="ar-SA" sz="2600" b="1" dirty="0" smtClean="0">
                <a:latin typeface="Helvetica"/>
                <a:ea typeface="Calibri"/>
                <a:cs typeface="Simplified Arabic"/>
              </a:rPr>
              <a:t>كافة </a:t>
            </a:r>
            <a:r>
              <a:rPr lang="ar-SA" sz="2600" b="1" dirty="0">
                <a:latin typeface="Helvetica"/>
                <a:ea typeface="Calibri"/>
                <a:cs typeface="Simplified Arabic"/>
              </a:rPr>
              <a:t>فئات المجتمع على التعليم</a:t>
            </a:r>
            <a:r>
              <a:rPr lang="ar-SA" sz="2600" b="1" dirty="0" smtClean="0">
                <a:latin typeface="Helvetica"/>
                <a:ea typeface="Calibri"/>
                <a:cs typeface="Simplified Arabic"/>
              </a:rPr>
              <a:t>.</a:t>
            </a:r>
            <a:endParaRPr lang="en-US" sz="2600" b="1" dirty="0" smtClean="0">
              <a:latin typeface="Helvetica"/>
              <a:ea typeface="Calibri"/>
              <a:cs typeface="Simplified Arabic"/>
            </a:endParaRPr>
          </a:p>
          <a:p>
            <a:pPr algn="just" rtl="1"/>
            <a:endParaRPr lang="en-US" sz="2400" b="1" dirty="0" smtClean="0">
              <a:latin typeface="Helvetica"/>
              <a:ea typeface="Calibri"/>
              <a:cs typeface="Simplified Arabic"/>
            </a:endParaRPr>
          </a:p>
          <a:p>
            <a:pPr algn="just" rtl="1"/>
            <a:endParaRPr lang="en-US" sz="2400" b="1" dirty="0" smtClean="0">
              <a:latin typeface="Helvetica"/>
              <a:ea typeface="Calibri"/>
              <a:cs typeface="Simplified Arabic"/>
            </a:endParaRPr>
          </a:p>
          <a:p>
            <a:pPr algn="just" rtl="1"/>
            <a:endParaRPr lang="en-US" sz="2400" b="1" dirty="0">
              <a:latin typeface="Helvetica"/>
              <a:ea typeface="Calibri"/>
              <a:cs typeface="Simplified Arabic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059112" y="102136"/>
            <a:ext cx="5534025" cy="830997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sz="2400" b="1" dirty="0">
                <a:solidFill>
                  <a:srgbClr val="1D1B11"/>
                </a:solidFill>
                <a:ea typeface="Calibri"/>
                <a:cs typeface="Al-Hadith1"/>
              </a:rPr>
              <a:t>التعلم باستخدام الهاتف المحمول  </a:t>
            </a:r>
            <a:r>
              <a:rPr lang="ar-EG" sz="2400" b="1" dirty="0" smtClean="0">
                <a:solidFill>
                  <a:srgbClr val="1D1B11"/>
                </a:solidFill>
                <a:ea typeface="Calibri"/>
                <a:cs typeface="Al-Hadith1"/>
              </a:rPr>
              <a:t>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err="1" smtClean="0">
                <a:solidFill>
                  <a:srgbClr val="FFFFFF"/>
                </a:solidFill>
                <a:latin typeface="Andalus" pitchFamily="18" charset="-78"/>
                <a:ea typeface="Calibri"/>
                <a:cs typeface="Andalus" pitchFamily="18" charset="-78"/>
              </a:rPr>
              <a:t>Qr</a:t>
            </a:r>
            <a:r>
              <a:rPr lang="en-US" sz="2400" b="1" dirty="0" smtClean="0">
                <a:solidFill>
                  <a:srgbClr val="FFFFFF"/>
                </a:solidFill>
                <a:latin typeface="Andalus" pitchFamily="18" charset="-78"/>
                <a:ea typeface="Calibri"/>
                <a:cs typeface="Andalus" pitchFamily="18" charset="-78"/>
              </a:rPr>
              <a:t> CODE</a:t>
            </a:r>
            <a:r>
              <a:rPr lang="ar-EG" sz="2400" b="1" dirty="0" smtClean="0">
                <a:solidFill>
                  <a:srgbClr val="FFFFFF"/>
                </a:solidFill>
                <a:latin typeface="Andalus" pitchFamily="18" charset="-78"/>
                <a:ea typeface="Calibri"/>
                <a:cs typeface="Andalus" pitchFamily="18" charset="-78"/>
              </a:rPr>
              <a:t>  </a:t>
            </a:r>
            <a:r>
              <a:rPr lang="ar-EG" sz="2400" b="1" dirty="0" smtClean="0">
                <a:solidFill>
                  <a:srgbClr val="1D1B11"/>
                </a:solidFill>
                <a:ea typeface="Calibri"/>
                <a:cs typeface="Al-Hadith1"/>
              </a:rPr>
              <a:t>كود </a:t>
            </a:r>
            <a:r>
              <a:rPr lang="ar-EG" sz="2400" b="1" dirty="0">
                <a:solidFill>
                  <a:srgbClr val="1D1B11"/>
                </a:solidFill>
                <a:ea typeface="Calibri"/>
                <a:cs typeface="Al-Hadith1"/>
              </a:rPr>
              <a:t>الاستجابة </a:t>
            </a:r>
            <a:r>
              <a:rPr lang="ar-EG" sz="2400" b="1" dirty="0" smtClean="0">
                <a:solidFill>
                  <a:srgbClr val="1D1B11"/>
                </a:solidFill>
                <a:ea typeface="Calibri"/>
                <a:cs typeface="Al-Hadith1"/>
              </a:rPr>
              <a:t>السريع</a:t>
            </a:r>
            <a:endParaRPr lang="en-US" sz="16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8520591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2" name="Picture 4" descr="qr-code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487459"/>
      </p:ext>
    </p:extLst>
  </p:cSld>
  <p:clrMapOvr>
    <a:masterClrMapping/>
  </p:clrMapOvr>
  <p:transition>
    <p:cover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7772400" y="0"/>
            <a:ext cx="0" cy="67818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0" y="6172200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hlinkClick r:id="" action="ppaction://hlinkshowjump?jump=previousslide"/>
          </p:cNvPr>
          <p:cNvSpPr/>
          <p:nvPr/>
        </p:nvSpPr>
        <p:spPr>
          <a:xfrm>
            <a:off x="5715000" y="6219825"/>
            <a:ext cx="1905000" cy="609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السابق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Oval 30">
            <a:hlinkClick r:id="" action="ppaction://hlinkshowjump?jump=nextslide"/>
          </p:cNvPr>
          <p:cNvSpPr/>
          <p:nvPr/>
        </p:nvSpPr>
        <p:spPr>
          <a:xfrm>
            <a:off x="0" y="6219825"/>
            <a:ext cx="1905000" cy="609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التالي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25" y="104776"/>
            <a:ext cx="1309328" cy="1876425"/>
          </a:xfrm>
          <a:prstGeom prst="rect">
            <a:avLst/>
          </a:prstGeom>
        </p:spPr>
      </p:pic>
      <p:sp>
        <p:nvSpPr>
          <p:cNvPr id="34" name="Flowchart: Preparation 33"/>
          <p:cNvSpPr/>
          <p:nvPr/>
        </p:nvSpPr>
        <p:spPr>
          <a:xfrm>
            <a:off x="8001000" y="6324600"/>
            <a:ext cx="990600" cy="381000"/>
          </a:xfrm>
          <a:prstGeom prst="flowChartPreparation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 smtClean="0"/>
              <a:t>خروج</a:t>
            </a:r>
            <a:endParaRPr lang="en-US" sz="1600" dirty="0"/>
          </a:p>
        </p:txBody>
      </p:sp>
      <p:sp>
        <p:nvSpPr>
          <p:cNvPr id="2" name="Rectangle 1"/>
          <p:cNvSpPr/>
          <p:nvPr/>
        </p:nvSpPr>
        <p:spPr>
          <a:xfrm>
            <a:off x="304800" y="581323"/>
            <a:ext cx="7315200" cy="298928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Times New Roman"/>
              <a:buChar char="•"/>
              <a:tabLst>
                <a:tab pos="457200" algn="l"/>
              </a:tabLst>
            </a:pPr>
            <a:r>
              <a:rPr lang="ar-SA" sz="2000" b="1" dirty="0">
                <a:latin typeface="Helvetica"/>
                <a:ea typeface="Calibri"/>
                <a:cs typeface="Simplified Arabic"/>
              </a:rPr>
              <a:t>الكيو آر كود يستطيع تخزين العديد من المعلومات كالحروف بكل اللغات كالصينية أو العربية و اللغات المعقده.</a:t>
            </a:r>
            <a:endParaRPr lang="en-US" sz="1400" dirty="0">
              <a:ea typeface="Calibri"/>
              <a:cs typeface="Arial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Times New Roman"/>
              <a:buChar char="•"/>
              <a:tabLst>
                <a:tab pos="457200" algn="l"/>
              </a:tabLst>
            </a:pPr>
            <a:r>
              <a:rPr lang="ar-SA" sz="2000" b="1" dirty="0">
                <a:latin typeface="Helvetica"/>
                <a:ea typeface="Calibri"/>
                <a:cs typeface="Simplified Arabic"/>
              </a:rPr>
              <a:t>يمكن قراءة الكيو آر كود باستعمال </a:t>
            </a:r>
            <a:r>
              <a:rPr lang="ar-SA" sz="2000" b="1" dirty="0" smtClean="0">
                <a:latin typeface="Helvetica"/>
                <a:ea typeface="Calibri"/>
                <a:cs typeface="Simplified Arabic"/>
              </a:rPr>
              <a:t>ك</a:t>
            </a:r>
            <a:r>
              <a:rPr lang="ar-EG" sz="2000" b="1" dirty="0" smtClean="0">
                <a:latin typeface="Helvetica"/>
                <a:ea typeface="Calibri"/>
                <a:cs typeface="Simplified Arabic"/>
              </a:rPr>
              <a:t>ا</a:t>
            </a:r>
            <a:r>
              <a:rPr lang="ar-SA" sz="2000" b="1" dirty="0" smtClean="0">
                <a:latin typeface="Helvetica"/>
                <a:ea typeface="Calibri"/>
                <a:cs typeface="Simplified Arabic"/>
              </a:rPr>
              <a:t>ميرا</a:t>
            </a:r>
            <a:r>
              <a:rPr lang="ar-SA" sz="2000" b="1" dirty="0">
                <a:latin typeface="Helvetica"/>
                <a:ea typeface="Calibri"/>
                <a:cs typeface="Simplified Arabic"/>
              </a:rPr>
              <a:t> </a:t>
            </a:r>
            <a:r>
              <a:rPr lang="ar-SA" sz="2000" b="1" dirty="0">
                <a:latin typeface="Helvetica"/>
                <a:ea typeface="Calibri"/>
                <a:cs typeface="Simplified Arabic"/>
                <a:hlinkClick r:id="rId3"/>
              </a:rPr>
              <a:t>الهاتف</a:t>
            </a:r>
            <a:r>
              <a:rPr lang="ar-SA" sz="2000" b="1" dirty="0">
                <a:latin typeface="Helvetica"/>
                <a:ea typeface="Calibri"/>
                <a:cs typeface="Simplified Arabic"/>
              </a:rPr>
              <a:t> الجوال - الموبايل  باستعمال بعض </a:t>
            </a:r>
            <a:r>
              <a:rPr lang="ar-SA" sz="2000" b="1" dirty="0">
                <a:latin typeface="Helvetica"/>
                <a:ea typeface="Calibri"/>
                <a:cs typeface="Simplified Arabic"/>
                <a:hlinkClick r:id="rId4"/>
              </a:rPr>
              <a:t>التطبيقات</a:t>
            </a:r>
            <a:r>
              <a:rPr lang="en-US" sz="2000" b="1" dirty="0">
                <a:latin typeface="Simplified Arabic"/>
                <a:ea typeface="Calibri"/>
                <a:cs typeface="Arial"/>
              </a:rPr>
              <a:t> </a:t>
            </a:r>
            <a:r>
              <a:rPr lang="ar-SA" sz="2000" b="1" dirty="0">
                <a:latin typeface="Helvetica"/>
                <a:ea typeface="Calibri"/>
                <a:cs typeface="Simplified Arabic"/>
              </a:rPr>
              <a:t>الموجوده فيه، أيضا عند قراءة بعض الأكواد سوف يحولنا إلى رابط أنترنيت مما يتيح لنا التوسع في استعماله.</a:t>
            </a:r>
            <a:endParaRPr lang="en-US" sz="1400" dirty="0">
              <a:ea typeface="Calibri"/>
              <a:cs typeface="Arial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Times New Roman"/>
              <a:buChar char="•"/>
              <a:tabLst>
                <a:tab pos="457200" algn="l"/>
              </a:tabLst>
            </a:pPr>
            <a:r>
              <a:rPr lang="ar-SA" sz="2000" b="1" dirty="0">
                <a:latin typeface="Helvetica"/>
                <a:ea typeface="Calibri"/>
                <a:cs typeface="Simplified Arabic"/>
              </a:rPr>
              <a:t>هذا  يعني أنه يمكننا إنتاج أكواد لعناوين الأنترنيت و </a:t>
            </a:r>
            <a:r>
              <a:rPr lang="ar-SA" sz="2000" b="1" dirty="0">
                <a:latin typeface="Helvetica"/>
                <a:ea typeface="Calibri"/>
                <a:cs typeface="Simplified Arabic"/>
                <a:hlinkClick r:id="rId5"/>
              </a:rPr>
              <a:t>المواقع</a:t>
            </a:r>
            <a:r>
              <a:rPr lang="ar-SA" sz="2000" b="1" dirty="0">
                <a:latin typeface="Helvetica"/>
                <a:ea typeface="Calibri"/>
                <a:cs typeface="Simplified Arabic"/>
              </a:rPr>
              <a:t>، للإيميلات و العناوين الإلكترونية، للنصوص وللرسائل القصيرة..  فيمكنك على سبيل المثال أن تحول صورتك في الفايسبوك إلى صورة هذا الكود فيتعرف عليه الجميع بمجرد قراءته.</a:t>
            </a:r>
            <a:endParaRPr lang="en-US" sz="1400" dirty="0">
              <a:ea typeface="Calibri"/>
              <a:cs typeface="Arial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25214"/>
            <a:ext cx="6553200" cy="2242185"/>
          </a:xfrm>
          <a:prstGeom prst="rect">
            <a:avLst/>
          </a:prstGeom>
          <a:noFill/>
        </p:spPr>
      </p:pic>
      <p:sp>
        <p:nvSpPr>
          <p:cNvPr id="17" name="Flowchart: Alternate Process 16">
            <a:hlinkClick r:id="rId7" action="ppaction://hlinksldjump"/>
          </p:cNvPr>
          <p:cNvSpPr/>
          <p:nvPr/>
        </p:nvSpPr>
        <p:spPr>
          <a:xfrm>
            <a:off x="7781925" y="2209801"/>
            <a:ext cx="1371600" cy="428625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التقديم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0" name="Oval 39">
            <a:hlinkClick r:id="rId8" action="ppaction://hlinksldjump"/>
          </p:cNvPr>
          <p:cNvSpPr/>
          <p:nvPr/>
        </p:nvSpPr>
        <p:spPr>
          <a:xfrm>
            <a:off x="2838451" y="6219825"/>
            <a:ext cx="1905000" cy="609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الرئيسية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8" name="Picture 8" descr="D:\اعداد\الجميع سابقا\احمد عيد\هيثم\صور\.facebook_147079301704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2895600"/>
            <a:ext cx="1309328" cy="159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4724401"/>
            <a:ext cx="1318855" cy="128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7576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WordArt 2"/>
          <p:cNvSpPr>
            <a:spLocks noChangeArrowheads="1" noChangeShapeType="1" noTextEdit="1"/>
          </p:cNvSpPr>
          <p:nvPr/>
        </p:nvSpPr>
        <p:spPr bwMode="auto">
          <a:xfrm>
            <a:off x="2411413" y="1485900"/>
            <a:ext cx="4176712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u="sng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000000">
                      <a:alpha val="79999"/>
                    </a:srgbClr>
                  </a:outerShdw>
                </a:effectLst>
                <a:latin typeface="Impact"/>
              </a:rPr>
              <a:t>Thank You</a:t>
            </a:r>
          </a:p>
        </p:txBody>
      </p:sp>
      <p:pic>
        <p:nvPicPr>
          <p:cNvPr id="87043" name="Picture 3" descr="ros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6" y="4076701"/>
            <a:ext cx="18510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4" name="Picture 4" descr="ros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4006851"/>
            <a:ext cx="1900239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WordArt 5"/>
          <p:cNvSpPr>
            <a:spLocks noChangeArrowheads="1" noChangeShapeType="1" noTextEdit="1"/>
          </p:cNvSpPr>
          <p:nvPr/>
        </p:nvSpPr>
        <p:spPr bwMode="auto">
          <a:xfrm>
            <a:off x="3419477" y="404814"/>
            <a:ext cx="2232025" cy="936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3600" u="sng" kern="1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prstShdw prst="shdw17" dist="17961" dir="2700000">
                    <a:srgbClr val="000000"/>
                  </a:prstShdw>
                </a:effectLst>
                <a:ea typeface="+mn-cs"/>
              </a:rPr>
              <a:t>شكرا</a:t>
            </a:r>
            <a:endParaRPr lang="en-US" sz="3600" u="sng" kern="10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>
                <a:prstShdw prst="shdw17" dist="17961" dir="2700000">
                  <a:srgbClr val="000000"/>
                </a:prstShdw>
              </a:effectLst>
              <a:ea typeface="+mn-cs"/>
            </a:endParaRPr>
          </a:p>
        </p:txBody>
      </p:sp>
      <p:sp>
        <p:nvSpPr>
          <p:cNvPr id="87046" name="WordArt 6"/>
          <p:cNvSpPr>
            <a:spLocks noChangeArrowheads="1" noChangeShapeType="1" noTextEdit="1"/>
          </p:cNvSpPr>
          <p:nvPr/>
        </p:nvSpPr>
        <p:spPr bwMode="auto">
          <a:xfrm>
            <a:off x="2411413" y="6094413"/>
            <a:ext cx="4176712" cy="4302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u="sng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7" dist="17961" dir="2700000">
                    <a:srgbClr val="999900"/>
                  </a:prstShdw>
                </a:effectLst>
                <a:latin typeface="Impact"/>
              </a:rPr>
              <a:t>Thank  You</a:t>
            </a: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1476377" y="2436813"/>
            <a:ext cx="6048375" cy="32778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1" fontAlgn="base">
              <a:spcBef>
                <a:spcPct val="50000"/>
              </a:spcBef>
              <a:spcAft>
                <a:spcPct val="0"/>
              </a:spcAft>
            </a:pPr>
            <a:r>
              <a:rPr lang="ar-EG" altLang="en-US" sz="2400" b="1" dirty="0" smtClean="0">
                <a:solidFill>
                  <a:srgbClr val="FFFFFF"/>
                </a:solidFill>
                <a:latin typeface="Verdana" pitchFamily="34" charset="0"/>
                <a:ea typeface="PT Bold Heading"/>
                <a:cs typeface="PT Bold Heading"/>
              </a:rPr>
              <a:t>المادة العلمية على مسؤلية استاذ المقرر دون ادن مسؤولية على الجامعة والكليىة</a:t>
            </a:r>
          </a:p>
          <a:p>
            <a:pPr algn="ctr" rtl="1" fontAlgn="base">
              <a:spcBef>
                <a:spcPct val="50000"/>
              </a:spcBef>
              <a:spcAft>
                <a:spcPct val="0"/>
              </a:spcAft>
            </a:pPr>
            <a:r>
              <a:rPr lang="ar-EG" altLang="en-US" sz="2400" b="1" dirty="0" smtClean="0">
                <a:solidFill>
                  <a:srgbClr val="FFFFFF"/>
                </a:solidFill>
                <a:latin typeface="Verdana" pitchFamily="34" charset="0"/>
                <a:ea typeface="PT Bold Heading"/>
                <a:cs typeface="PT Bold Heading"/>
              </a:rPr>
              <a:t>مع تحياتى</a:t>
            </a:r>
          </a:p>
          <a:p>
            <a:pPr algn="ctr" rtl="1" fontAlgn="base">
              <a:spcBef>
                <a:spcPct val="50000"/>
              </a:spcBef>
              <a:spcAft>
                <a:spcPct val="0"/>
              </a:spcAft>
            </a:pPr>
            <a:r>
              <a:rPr lang="ar-EG" altLang="en-US" sz="2400" b="1" dirty="0" smtClean="0">
                <a:solidFill>
                  <a:schemeClr val="bg1"/>
                </a:solidFill>
                <a:latin typeface="Verdana" pitchFamily="34" charset="0"/>
                <a:ea typeface="PT Bold Heading"/>
                <a:cs typeface="PT Bold Heading"/>
              </a:rPr>
              <a:t>دكتور</a:t>
            </a:r>
          </a:p>
          <a:p>
            <a:pPr algn="ctr" rtl="1" fontAlgn="base">
              <a:spcBef>
                <a:spcPct val="50000"/>
              </a:spcBef>
              <a:spcAft>
                <a:spcPct val="0"/>
              </a:spcAft>
            </a:pPr>
            <a:r>
              <a:rPr lang="ar-EG" altLang="en-US" sz="4000" b="1" dirty="0" smtClean="0">
                <a:solidFill>
                  <a:schemeClr val="bg1"/>
                </a:solidFill>
                <a:latin typeface="Sakkal Majalla" pitchFamily="2" charset="-78"/>
                <a:ea typeface="PT Bold Heading"/>
                <a:cs typeface="Sakkal Majalla" pitchFamily="2" charset="-78"/>
              </a:rPr>
              <a:t>هيثم محمد </a:t>
            </a:r>
            <a:r>
              <a:rPr lang="ar-EG" altLang="en-US" sz="4000" b="1" dirty="0">
                <a:solidFill>
                  <a:schemeClr val="bg1"/>
                </a:solidFill>
                <a:latin typeface="Sakkal Majalla" pitchFamily="2" charset="-78"/>
                <a:ea typeface="PT Bold Heading"/>
                <a:cs typeface="Sakkal Majalla" pitchFamily="2" charset="-78"/>
              </a:rPr>
              <a:t>أ</a:t>
            </a:r>
            <a:r>
              <a:rPr lang="ar-EG" altLang="en-US" sz="4000" b="1" dirty="0" smtClean="0">
                <a:solidFill>
                  <a:schemeClr val="bg1"/>
                </a:solidFill>
                <a:latin typeface="Sakkal Majalla" pitchFamily="2" charset="-78"/>
                <a:ea typeface="PT Bold Heading"/>
                <a:cs typeface="Sakkal Majalla" pitchFamily="2" charset="-78"/>
              </a:rPr>
              <a:t>حمد حسنين</a:t>
            </a:r>
          </a:p>
          <a:p>
            <a:pPr algn="ctr" rtl="1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 dirty="0" smtClean="0">
                <a:solidFill>
                  <a:srgbClr val="FFFFFF"/>
                </a:solidFill>
              </a:rPr>
              <a:t>Hh_hhsh@yahoo.com</a:t>
            </a:r>
          </a:p>
        </p:txBody>
      </p:sp>
      <p:pic>
        <p:nvPicPr>
          <p:cNvPr id="117768" name="Picture 8" descr="h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3709988"/>
            <a:ext cx="1276351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9" name="Picture 9" descr="hr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3709988"/>
            <a:ext cx="1276351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0" name="Picture 10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245476" y="836614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1" name="Picture 11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245476" y="2276476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2" name="Picture 12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245476" y="4367213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3" name="Picture 13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245476" y="5807075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4" name="Picture 14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6" y="115889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5" name="Picture 15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115889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6" name="Picture 16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1" y="115889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7" name="Picture 17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9" y="115889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8" name="Picture 18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115889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9" name="Picture 19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4" y="115889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80" name="Picture 20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6" y="6670676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81" name="Picture 21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6670676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82" name="Picture 22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1" y="6670676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83" name="Picture 23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9" y="6670676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84" name="Picture 24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6670676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85" name="Picture 25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4" y="6670676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86" name="Picture 26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68312" y="908051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87" name="Picture 27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68312" y="2347913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88" name="Picture 28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68312" y="4438651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89" name="Picture 29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68312" y="5878514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9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DD8BE72-50D3-4637-A454-3596203D9F5E}" type="slidenum">
              <a:rPr lang="ar-SA" altLang="en-US" sz="1400" smtClean="0">
                <a:solidFill>
                  <a:srgbClr val="000000"/>
                </a:solidFill>
              </a:rPr>
              <a:pPr/>
              <a:t>14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52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486400" y="0"/>
            <a:ext cx="0" cy="6858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13" descr="C:\Documents and Settings\Administrator\Desktop\New Folder (3)\Untitled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6220"/>
            <a:ext cx="3200400" cy="144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668" y="1823230"/>
            <a:ext cx="3087533" cy="2672570"/>
          </a:xfrm>
          <a:prstGeom prst="rect">
            <a:avLst/>
          </a:prstGeom>
        </p:spPr>
      </p:pic>
      <p:pic>
        <p:nvPicPr>
          <p:cNvPr id="12" name="Picture 12" descr="C:\Documents and Settings\Administrator\Desktop\i_icon_mini_login.gif">
            <a:hlinkClick r:id="" action="ppaction://hlinkshowjump?jump=nextslide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033" y="5562601"/>
            <a:ext cx="18288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3" y="374650"/>
            <a:ext cx="5127628" cy="6102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43600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09600" y="228600"/>
            <a:ext cx="7848600" cy="63246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SA" sz="2400" b="1" dirty="0" smtClean="0">
                <a:solidFill>
                  <a:schemeClr val="bg1"/>
                </a:solidFill>
                <a:cs typeface="+mj-cs"/>
              </a:rPr>
              <a:t>أود </a:t>
            </a:r>
            <a:r>
              <a:rPr lang="ar-SA" sz="2400" b="1" dirty="0">
                <a:solidFill>
                  <a:schemeClr val="bg1"/>
                </a:solidFill>
                <a:cs typeface="+mj-cs"/>
              </a:rPr>
              <a:t>أن أعبر بخالص شكري وتقدير إلى أستاذتنا ومعلمينا فكان عطاؤهم غير محدود مما كان له أكبر الأثر على هذا العمل ، فتعجز الكلمات عن شكرهم ولا أملك إلا أن أبشرهم بحديث سيدنا محمد </a:t>
            </a:r>
            <a:r>
              <a:rPr lang="ar-SA" sz="2400" b="1" dirty="0" smtClean="0">
                <a:solidFill>
                  <a:schemeClr val="bg1"/>
                </a:solidFill>
                <a:cs typeface="+mj-cs"/>
              </a:rPr>
              <a:t>صل الله </a:t>
            </a:r>
            <a:r>
              <a:rPr lang="ar-SA" sz="2400" b="1" dirty="0">
                <a:solidFill>
                  <a:schemeClr val="bg1"/>
                </a:solidFill>
                <a:cs typeface="+mj-cs"/>
              </a:rPr>
              <a:t>عليه وسلم “يحشر قوم من أمتي على منابر من النور، يمرون على الصراط كالبرق الخاطف، تخشع له الأبصار، ما هم بالأنبياء، وما هم بالصديقين، وما هم </a:t>
            </a:r>
            <a:r>
              <a:rPr lang="ar-SA" sz="2400" b="1" dirty="0" smtClean="0">
                <a:solidFill>
                  <a:schemeClr val="bg1"/>
                </a:solidFill>
                <a:cs typeface="+mj-cs"/>
              </a:rPr>
              <a:t>بالشهداء، إنهم </a:t>
            </a:r>
            <a:r>
              <a:rPr lang="ar-SA" sz="2400" b="1" dirty="0">
                <a:solidFill>
                  <a:schemeClr val="bg1"/>
                </a:solidFill>
                <a:cs typeface="+mj-cs"/>
              </a:rPr>
              <a:t>قوم تقضى على أيديهم حوائج الناس</a:t>
            </a:r>
            <a:r>
              <a:rPr lang="ar-SA" sz="2400" b="1" dirty="0" smtClean="0">
                <a:solidFill>
                  <a:schemeClr val="bg1"/>
                </a:solidFill>
                <a:cs typeface="+mj-cs"/>
              </a:rPr>
              <a:t>”</a:t>
            </a:r>
            <a:r>
              <a:rPr lang="ar-EG" sz="2400" b="1" dirty="0">
                <a:solidFill>
                  <a:schemeClr val="bg1"/>
                </a:solidFill>
                <a:cs typeface="+mj-cs"/>
              </a:rPr>
              <a:t>,</a:t>
            </a:r>
            <a:r>
              <a:rPr lang="ar-SA" sz="2400" b="1" dirty="0" smtClean="0">
                <a:solidFill>
                  <a:schemeClr val="bg1"/>
                </a:solidFill>
                <a:cs typeface="+mj-cs"/>
              </a:rPr>
              <a:t> فبارك </a:t>
            </a:r>
            <a:r>
              <a:rPr lang="ar-SA" sz="2400" b="1" dirty="0">
                <a:solidFill>
                  <a:schemeClr val="bg1"/>
                </a:solidFill>
                <a:cs typeface="+mj-cs"/>
              </a:rPr>
              <a:t>الله فيهم وجزاهم عني خير الجزاء.</a:t>
            </a:r>
            <a:endParaRPr lang="en-US" sz="2400" b="1" dirty="0">
              <a:solidFill>
                <a:schemeClr val="bg1"/>
              </a:solidFill>
              <a:cs typeface="+mj-cs"/>
            </a:endParaRPr>
          </a:p>
          <a:p>
            <a:pPr algn="ctr">
              <a:lnSpc>
                <a:spcPct val="150000"/>
              </a:lnSpc>
            </a:pPr>
            <a:endParaRPr lang="ar-EG" sz="2400" b="1" dirty="0">
              <a:solidFill>
                <a:schemeClr val="bg1"/>
              </a:solidFill>
              <a:cs typeface="+mj-cs"/>
            </a:endParaRPr>
          </a:p>
        </p:txBody>
      </p:sp>
      <p:pic>
        <p:nvPicPr>
          <p:cNvPr id="3" name="Picture 10" descr="D:\الكلية\صور\10751730_299663633567558_187697803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6" y="5334000"/>
            <a:ext cx="9096375" cy="1524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xtLst/>
        </p:spPr>
      </p:pic>
    </p:spTree>
    <p:extLst>
      <p:ext uri="{BB962C8B-B14F-4D97-AF65-F5344CB8AC3E}">
        <p14:creationId xmlns:p14="http://schemas.microsoft.com/office/powerpoint/2010/main" val="2752705060"/>
      </p:ext>
    </p:extLst>
  </p:cSld>
  <p:clrMapOvr>
    <a:masterClrMapping/>
  </p:clrMapOvr>
  <p:transition>
    <p:cover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Documents and Settings\Administrator\Desktop\Vector-spotlight-room-design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914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 descr="C:\Documents and Settings\Administrator\Desktop\Vector-spotlight-room-design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8700"/>
            <a:ext cx="9144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 descr="C:\Documents and Settings\Administrator\Desktop\Vector-spotlight-room-design\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4200" y="3186113"/>
            <a:ext cx="14859000" cy="734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C:\Documents and Settings\Administrator\Desktop\Vector-spotlight-room-design\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2" y="381000"/>
            <a:ext cx="59864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" descr="C:\Documents and Settings\Administrator\Desktop\Vector-spotlight-room-design\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2" y="685801"/>
            <a:ext cx="3813175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6" descr="C:\Documents and Settings\Administrator\Desktop\Vector-spotlight-room-design\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6" y="685801"/>
            <a:ext cx="3813175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7" descr="C:\Documents and Settings\Administrator\Desktop\Vector-spotlight-room-design\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85801"/>
            <a:ext cx="3813175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C:\Documents and Settings\Administrator\Desktop\لالارلار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43401"/>
            <a:ext cx="30480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C:\Documents and Settings\Administrator\Desktop\عههع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825" y="2668589"/>
            <a:ext cx="4924425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C:\Documents and Settings\Administrator\Desktop\افلالالال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973139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0" descr="C:\Documents and Settings\Administrator\Desktop\االاللا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2362201"/>
            <a:ext cx="1627188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0" descr="C:\Documents and Settings\Administrator\Desktop\االاللا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1524001"/>
            <a:ext cx="1627188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C:\Documents and Settings\Administrator\Desktop\6565655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1381125"/>
            <a:ext cx="2632075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1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9" y="2673350"/>
            <a:ext cx="2511425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5029201" y="1524000"/>
            <a:ext cx="2632075" cy="2514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cs typeface="PT Bold Heading" panose="02010400000000000000" pitchFamily="2" charset="-78"/>
              </a:rPr>
              <a:t>مقدمة عن التطبيقات التكنولوجية الحديثة</a:t>
            </a:r>
            <a:endParaRPr lang="en-US" sz="2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prstClr val="black"/>
              </a:solidFill>
              <a:effectLst>
                <a:reflection blurRad="12700" stA="28000" endPos="45000" dist="1000" dir="5400000" sy="-100000" algn="bl" rotWithShape="0"/>
              </a:effectLst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09321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7772400" y="0"/>
            <a:ext cx="0" cy="67818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0" y="6172200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Flowchart: Alternate Process 23">
            <a:hlinkClick r:id="rId2" action="ppaction://hlinksldjump"/>
          </p:cNvPr>
          <p:cNvSpPr/>
          <p:nvPr/>
        </p:nvSpPr>
        <p:spPr>
          <a:xfrm>
            <a:off x="7781925" y="2209801"/>
            <a:ext cx="1371600" cy="428625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التقديم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Oval 28">
            <a:hlinkClick r:id="rId2" action="ppaction://hlinksldjump"/>
          </p:cNvPr>
          <p:cNvSpPr/>
          <p:nvPr/>
        </p:nvSpPr>
        <p:spPr>
          <a:xfrm>
            <a:off x="5715000" y="6219825"/>
            <a:ext cx="1905000" cy="609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السابق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Oval 30">
            <a:hlinkClick r:id="" action="ppaction://hlinkshowjump?jump=nextslide"/>
          </p:cNvPr>
          <p:cNvSpPr/>
          <p:nvPr/>
        </p:nvSpPr>
        <p:spPr>
          <a:xfrm>
            <a:off x="0" y="6219825"/>
            <a:ext cx="1905000" cy="609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التالي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25" y="104776"/>
            <a:ext cx="1309328" cy="1876425"/>
          </a:xfrm>
          <a:prstGeom prst="rect">
            <a:avLst/>
          </a:prstGeom>
        </p:spPr>
      </p:pic>
      <p:sp>
        <p:nvSpPr>
          <p:cNvPr id="34" name="Flowchart: Preparation 33"/>
          <p:cNvSpPr/>
          <p:nvPr/>
        </p:nvSpPr>
        <p:spPr>
          <a:xfrm>
            <a:off x="8001000" y="6324600"/>
            <a:ext cx="990600" cy="381000"/>
          </a:xfrm>
          <a:prstGeom prst="flowChartPreparation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 smtClean="0"/>
              <a:t>خروج</a:t>
            </a:r>
            <a:endParaRPr lang="en-US" sz="1600" dirty="0"/>
          </a:p>
        </p:txBody>
      </p:sp>
      <p:sp>
        <p:nvSpPr>
          <p:cNvPr id="36" name="Rectangle 35"/>
          <p:cNvSpPr/>
          <p:nvPr/>
        </p:nvSpPr>
        <p:spPr>
          <a:xfrm>
            <a:off x="381000" y="1867406"/>
            <a:ext cx="7162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800" dirty="0"/>
              <a:t>شهدت السنوات الماضية طفرة هائلة من المستحدثات التكنولوجية </a:t>
            </a:r>
            <a:r>
              <a:rPr lang="ar-EG" sz="2800" dirty="0" smtClean="0"/>
              <a:t>واستراتيجيات التدريس الحديثة </a:t>
            </a:r>
            <a:r>
              <a:rPr lang="ar-SA" sz="2800" dirty="0" smtClean="0"/>
              <a:t>المرتبطة ب</a:t>
            </a:r>
            <a:r>
              <a:rPr lang="ar-EG" sz="2800" dirty="0" smtClean="0"/>
              <a:t>ال</a:t>
            </a:r>
            <a:r>
              <a:rPr lang="ar-SA" sz="2800" dirty="0" smtClean="0"/>
              <a:t>تعليم والتدريب</a:t>
            </a:r>
            <a:r>
              <a:rPr lang="ar-EG" sz="2800" dirty="0" smtClean="0"/>
              <a:t> </a:t>
            </a:r>
            <a:r>
              <a:rPr lang="ar-SA" sz="2800" dirty="0" smtClean="0"/>
              <a:t> </a:t>
            </a:r>
            <a:r>
              <a:rPr lang="ar-SA" sz="2800" dirty="0"/>
              <a:t>في مختلف المجالات وقد تأثر الباحث </a:t>
            </a:r>
            <a:r>
              <a:rPr lang="ar-SA" sz="2800" dirty="0" smtClean="0"/>
              <a:t>ب</a:t>
            </a:r>
            <a:r>
              <a:rPr lang="ar-EG" sz="2800" dirty="0" smtClean="0"/>
              <a:t>ذلك </a:t>
            </a:r>
            <a:r>
              <a:rPr lang="ar-SA" sz="2800" dirty="0" smtClean="0"/>
              <a:t>وقام </a:t>
            </a:r>
            <a:r>
              <a:rPr lang="ar-EG" sz="2800" dirty="0" smtClean="0"/>
              <a:t>بتطبيق الابحاث فى</a:t>
            </a:r>
            <a:r>
              <a:rPr lang="ar-SA" sz="2800" dirty="0" smtClean="0"/>
              <a:t> </a:t>
            </a:r>
            <a:r>
              <a:rPr lang="ar-SA" sz="2800" dirty="0"/>
              <a:t>التطبيقات التكنولوجية الحديثة في مجال رياضة </a:t>
            </a:r>
            <a:r>
              <a:rPr lang="ar-EG" sz="2800" dirty="0" smtClean="0"/>
              <a:t>السباحة, </a:t>
            </a:r>
            <a:r>
              <a:rPr lang="ar-EG" sz="2800" dirty="0"/>
              <a:t>وسيتم عرضها لاحقا </a:t>
            </a:r>
            <a:endParaRPr lang="en-US" sz="2800" dirty="0"/>
          </a:p>
        </p:txBody>
      </p:sp>
      <p:sp>
        <p:nvSpPr>
          <p:cNvPr id="19" name="Oval 18">
            <a:hlinkClick r:id="rId4" action="ppaction://hlinksldjump"/>
          </p:cNvPr>
          <p:cNvSpPr/>
          <p:nvPr/>
        </p:nvSpPr>
        <p:spPr>
          <a:xfrm>
            <a:off x="2838451" y="6219825"/>
            <a:ext cx="1905000" cy="609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الرئيسية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5577682" y="769204"/>
            <a:ext cx="17375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ar-EG" sz="4800" dirty="0" smtClean="0">
                <a:latin typeface="Andalus" pitchFamily="18" charset="-78"/>
                <a:cs typeface="Andalus" pitchFamily="18" charset="-78"/>
              </a:rPr>
              <a:t>مقدمة</a:t>
            </a:r>
            <a:endParaRPr lang="en-US" sz="48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0" name="Picture 8" descr="D:\اعداد\الجميع سابقا\احمد عيد\هيثم\صور\.facebook_14707930170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2895600"/>
            <a:ext cx="1309328" cy="159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4724401"/>
            <a:ext cx="1318855" cy="128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91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7772400" y="0"/>
            <a:ext cx="0" cy="67818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0" y="6172200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hlinkClick r:id="" action="ppaction://hlinkshowjump?jump=previousslide"/>
          </p:cNvPr>
          <p:cNvSpPr/>
          <p:nvPr/>
        </p:nvSpPr>
        <p:spPr>
          <a:xfrm>
            <a:off x="5715000" y="6219825"/>
            <a:ext cx="1905000" cy="609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السابق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Oval 30">
            <a:hlinkClick r:id="" action="ppaction://hlinkshowjump?jump=nextslide"/>
          </p:cNvPr>
          <p:cNvSpPr/>
          <p:nvPr/>
        </p:nvSpPr>
        <p:spPr>
          <a:xfrm>
            <a:off x="0" y="6219825"/>
            <a:ext cx="1905000" cy="609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التالي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25" y="104776"/>
            <a:ext cx="1309328" cy="1876425"/>
          </a:xfrm>
          <a:prstGeom prst="rect">
            <a:avLst/>
          </a:prstGeom>
        </p:spPr>
      </p:pic>
      <p:sp>
        <p:nvSpPr>
          <p:cNvPr id="34" name="Flowchart: Preparation 33"/>
          <p:cNvSpPr/>
          <p:nvPr/>
        </p:nvSpPr>
        <p:spPr>
          <a:xfrm>
            <a:off x="8001000" y="6324600"/>
            <a:ext cx="990600" cy="381000"/>
          </a:xfrm>
          <a:prstGeom prst="flowChartPreparation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 smtClean="0"/>
              <a:t>خروج</a:t>
            </a:r>
            <a:endParaRPr lang="en-US" sz="1600" dirty="0"/>
          </a:p>
        </p:txBody>
      </p:sp>
      <p:sp>
        <p:nvSpPr>
          <p:cNvPr id="2" name="Rectangle 1"/>
          <p:cNvSpPr/>
          <p:nvPr/>
        </p:nvSpPr>
        <p:spPr>
          <a:xfrm>
            <a:off x="0" y="2301776"/>
            <a:ext cx="7772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2400" dirty="0"/>
              <a:t>فنحن بحاجة في </a:t>
            </a:r>
            <a:r>
              <a:rPr lang="ar-EG" sz="2400" dirty="0" smtClean="0"/>
              <a:t>مجالنا </a:t>
            </a:r>
            <a:r>
              <a:rPr lang="ar-SA" sz="2400" dirty="0" smtClean="0"/>
              <a:t>لاستراتيجيات </a:t>
            </a:r>
            <a:r>
              <a:rPr lang="ar-SA" sz="2400" dirty="0"/>
              <a:t>تعليم وتعلم تمدنا بآفاق تعليمية واسعة ومتنوعة ومتقدمة تساعد طلابناعلى إثراء معلوماتهم، وتنمية مهاراتهم العقلية المختلفة وتدريبهم على استمطار الافكار </a:t>
            </a:r>
            <a:r>
              <a:rPr lang="ar-EG" sz="2400" dirty="0" smtClean="0"/>
              <a:t>وهناك العديد من </a:t>
            </a:r>
            <a:r>
              <a:rPr lang="ar-SA" sz="2400" dirty="0" smtClean="0"/>
              <a:t>الاستراتيجيات </a:t>
            </a:r>
            <a:r>
              <a:rPr lang="ar-SA" sz="2400" dirty="0"/>
              <a:t>التى تساعد على ذلك</a:t>
            </a:r>
            <a:endParaRPr lang="ar-EG" sz="2400" dirty="0"/>
          </a:p>
        </p:txBody>
      </p:sp>
      <p:sp>
        <p:nvSpPr>
          <p:cNvPr id="18" name="Flowchart: Alternate Process 17">
            <a:hlinkClick r:id="rId3" action="ppaction://hlinksldjump"/>
          </p:cNvPr>
          <p:cNvSpPr/>
          <p:nvPr/>
        </p:nvSpPr>
        <p:spPr>
          <a:xfrm>
            <a:off x="7781925" y="2209801"/>
            <a:ext cx="1371600" cy="428625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التقديم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Flowchart: Alternate Process 34">
            <a:hlinkClick r:id="" action="ppaction://noaction"/>
          </p:cNvPr>
          <p:cNvSpPr/>
          <p:nvPr/>
        </p:nvSpPr>
        <p:spPr>
          <a:xfrm>
            <a:off x="7772400" y="5505450"/>
            <a:ext cx="1371600" cy="361950"/>
          </a:xfrm>
          <a:prstGeom prst="flowChartAlternateProcess">
            <a:avLst/>
          </a:prstGeom>
          <a:solidFill>
            <a:schemeClr val="accent5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المحور الخامس</a:t>
            </a:r>
            <a:endParaRPr lang="en-US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6" name="Oval 35">
            <a:hlinkClick r:id="rId4" action="ppaction://hlinksldjump"/>
          </p:cNvPr>
          <p:cNvSpPr/>
          <p:nvPr/>
        </p:nvSpPr>
        <p:spPr>
          <a:xfrm>
            <a:off x="2838451" y="6219825"/>
            <a:ext cx="1905000" cy="609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الرئيسية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25" y="152401"/>
            <a:ext cx="1309328" cy="1876425"/>
          </a:xfrm>
          <a:prstGeom prst="rect">
            <a:avLst/>
          </a:prstGeom>
        </p:spPr>
      </p:pic>
      <p:pic>
        <p:nvPicPr>
          <p:cNvPr id="17" name="Picture 8" descr="D:\اعداد\الجميع سابقا\احمد عيد\هيثم\صور\.facebook_14707930170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943225"/>
            <a:ext cx="1309328" cy="159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4772026"/>
            <a:ext cx="1318855" cy="128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10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7772400" y="0"/>
            <a:ext cx="0" cy="67818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0" y="6172200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hlinkClick r:id="" action="ppaction://hlinkshowjump?jump=previousslide"/>
          </p:cNvPr>
          <p:cNvSpPr/>
          <p:nvPr/>
        </p:nvSpPr>
        <p:spPr>
          <a:xfrm>
            <a:off x="5715000" y="6219825"/>
            <a:ext cx="1905000" cy="609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السابق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Oval 30">
            <a:hlinkClick r:id="" action="ppaction://hlinkshowjump?jump=nextslide"/>
          </p:cNvPr>
          <p:cNvSpPr/>
          <p:nvPr/>
        </p:nvSpPr>
        <p:spPr>
          <a:xfrm>
            <a:off x="0" y="6219825"/>
            <a:ext cx="1905000" cy="609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التالي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25" y="104776"/>
            <a:ext cx="1309328" cy="1876425"/>
          </a:xfrm>
          <a:prstGeom prst="rect">
            <a:avLst/>
          </a:prstGeom>
        </p:spPr>
      </p:pic>
      <p:sp>
        <p:nvSpPr>
          <p:cNvPr id="34" name="Flowchart: Preparation 33"/>
          <p:cNvSpPr/>
          <p:nvPr/>
        </p:nvSpPr>
        <p:spPr>
          <a:xfrm>
            <a:off x="8001000" y="6324600"/>
            <a:ext cx="990600" cy="381000"/>
          </a:xfrm>
          <a:prstGeom prst="flowChartPreparation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 smtClean="0"/>
              <a:t>خروج</a:t>
            </a:r>
            <a:endParaRPr lang="en-US" sz="1600" dirty="0"/>
          </a:p>
        </p:txBody>
      </p:sp>
      <p:sp>
        <p:nvSpPr>
          <p:cNvPr id="2" name="Rectangle 1"/>
          <p:cNvSpPr/>
          <p:nvPr/>
        </p:nvSpPr>
        <p:spPr>
          <a:xfrm>
            <a:off x="76200" y="1577877"/>
            <a:ext cx="7620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EG" sz="2800" dirty="0" smtClean="0"/>
              <a:t>و</a:t>
            </a:r>
            <a:r>
              <a:rPr lang="ar-SA" sz="2800" dirty="0" smtClean="0"/>
              <a:t>يعتبر </a:t>
            </a:r>
            <a:r>
              <a:rPr lang="ar-SA" sz="2800" dirty="0"/>
              <a:t>توظيف مستحدثات تكنولوجيا التعليم في </a:t>
            </a:r>
            <a:r>
              <a:rPr lang="ar-EG" sz="2800" dirty="0" smtClean="0"/>
              <a:t>العملية التعليمية</a:t>
            </a:r>
            <a:r>
              <a:rPr lang="ar-SA" sz="2800" dirty="0" smtClean="0"/>
              <a:t> </a:t>
            </a:r>
            <a:r>
              <a:rPr lang="ar-SA" sz="2800" dirty="0"/>
              <a:t>من الموضوعات المهمة والمعاصرة ،  وقد أدرك الجميع أن مصير الأمم رهن إبداع أبنائها، ومدى تحديهم لمشكلات التغيير ومطالبه. وتحتل التربية الرياضية موقعاً بارزاً ضمن إطار النقلة المجتمعية ، كما أن التعليم أحد أهم الأركان التي شملتها رياح التغيير والتجديد .</a:t>
            </a:r>
            <a:endParaRPr lang="en-US" sz="2800" dirty="0"/>
          </a:p>
        </p:txBody>
      </p:sp>
      <p:sp>
        <p:nvSpPr>
          <p:cNvPr id="18" name="Flowchart: Alternate Process 17">
            <a:hlinkClick r:id="rId4" action="ppaction://hlinksldjump"/>
          </p:cNvPr>
          <p:cNvSpPr/>
          <p:nvPr/>
        </p:nvSpPr>
        <p:spPr>
          <a:xfrm>
            <a:off x="7781925" y="2209801"/>
            <a:ext cx="1371600" cy="428625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التقديم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6" name="Oval 35">
            <a:hlinkClick r:id="rId5" action="ppaction://hlinksldjump"/>
          </p:cNvPr>
          <p:cNvSpPr/>
          <p:nvPr/>
        </p:nvSpPr>
        <p:spPr>
          <a:xfrm>
            <a:off x="2838451" y="6219825"/>
            <a:ext cx="1905000" cy="609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الرئيسية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25" y="104776"/>
            <a:ext cx="1309328" cy="1876425"/>
          </a:xfrm>
          <a:prstGeom prst="rect">
            <a:avLst/>
          </a:prstGeom>
        </p:spPr>
      </p:pic>
      <p:pic>
        <p:nvPicPr>
          <p:cNvPr id="17" name="Picture 8" descr="D:\اعداد\الجميع سابقا\احمد عيد\هيثم\صور\.facebook_14707930170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2895600"/>
            <a:ext cx="1309328" cy="159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4724401"/>
            <a:ext cx="1318855" cy="128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75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7772400" y="0"/>
            <a:ext cx="0" cy="67818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0" y="6172200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hlinkClick r:id="" action="ppaction://hlinkshowjump?jump=previousslide"/>
          </p:cNvPr>
          <p:cNvSpPr/>
          <p:nvPr/>
        </p:nvSpPr>
        <p:spPr>
          <a:xfrm>
            <a:off x="5715000" y="6219825"/>
            <a:ext cx="1905000" cy="609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السابق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Oval 30">
            <a:hlinkClick r:id="" action="ppaction://hlinkshowjump?jump=nextslide"/>
          </p:cNvPr>
          <p:cNvSpPr/>
          <p:nvPr/>
        </p:nvSpPr>
        <p:spPr>
          <a:xfrm>
            <a:off x="0" y="6219825"/>
            <a:ext cx="1905000" cy="609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التالي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25" y="104776"/>
            <a:ext cx="1309328" cy="1876425"/>
          </a:xfrm>
          <a:prstGeom prst="rect">
            <a:avLst/>
          </a:prstGeom>
        </p:spPr>
      </p:pic>
      <p:sp>
        <p:nvSpPr>
          <p:cNvPr id="34" name="Flowchart: Preparation 33"/>
          <p:cNvSpPr/>
          <p:nvPr/>
        </p:nvSpPr>
        <p:spPr>
          <a:xfrm>
            <a:off x="8001000" y="6324600"/>
            <a:ext cx="990600" cy="381000"/>
          </a:xfrm>
          <a:prstGeom prst="flowChartPreparation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 smtClean="0"/>
              <a:t>خروج</a:t>
            </a:r>
            <a:endParaRPr lang="en-US" sz="1600" dirty="0"/>
          </a:p>
        </p:txBody>
      </p:sp>
      <p:sp>
        <p:nvSpPr>
          <p:cNvPr id="2" name="Rectangle 1"/>
          <p:cNvSpPr/>
          <p:nvPr/>
        </p:nvSpPr>
        <p:spPr>
          <a:xfrm>
            <a:off x="400051" y="1577876"/>
            <a:ext cx="7162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2800" dirty="0"/>
              <a:t>ويمكن تحديد مراحل تطور هذا العلم فى ثلاث مراحل رئيسية هي: مرحلة التركيز على المواد التعليمية المنفصلة ومرحلة التركيز على العدد والآلات ومرحلة التركيز على الطرق والأساليب </a:t>
            </a:r>
            <a:r>
              <a:rPr lang="ar-SA" sz="2800" dirty="0" smtClean="0"/>
              <a:t>والاستراتيجيات </a:t>
            </a:r>
            <a:r>
              <a:rPr lang="ar-EG" sz="2800" dirty="0" smtClean="0"/>
              <a:t>, </a:t>
            </a:r>
            <a:r>
              <a:rPr lang="ar-SA" sz="2800" dirty="0" smtClean="0"/>
              <a:t>وهى </a:t>
            </a:r>
            <a:r>
              <a:rPr lang="ar-SA" sz="2800" dirty="0"/>
              <a:t>تلك المرحلة التي يهتم </a:t>
            </a:r>
            <a:r>
              <a:rPr lang="ar-EG" sz="2800" dirty="0" smtClean="0"/>
              <a:t>بها </a:t>
            </a:r>
            <a:r>
              <a:rPr lang="ar-SA" sz="2800" dirty="0" smtClean="0"/>
              <a:t>الب</a:t>
            </a:r>
            <a:r>
              <a:rPr lang="ar-EG" sz="2800" dirty="0" smtClean="0"/>
              <a:t>ا</a:t>
            </a:r>
            <a:r>
              <a:rPr lang="ar-SA" sz="2800" dirty="0" smtClean="0"/>
              <a:t>حث لأنها </a:t>
            </a:r>
            <a:r>
              <a:rPr lang="ar-SA" sz="2800" dirty="0"/>
              <a:t>تلك المرحلة التي اهتمت بتوظيف مستحدثات تكنولوجيا التعليم من حيث الأداء والتفاعل في التعليم  .</a:t>
            </a:r>
            <a:endParaRPr lang="en-US" sz="2800" dirty="0"/>
          </a:p>
        </p:txBody>
      </p:sp>
      <p:sp>
        <p:nvSpPr>
          <p:cNvPr id="18" name="Flowchart: Alternate Process 17">
            <a:hlinkClick r:id="rId3" action="ppaction://hlinksldjump"/>
          </p:cNvPr>
          <p:cNvSpPr/>
          <p:nvPr/>
        </p:nvSpPr>
        <p:spPr>
          <a:xfrm>
            <a:off x="7781925" y="2209801"/>
            <a:ext cx="1371600" cy="428625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التقديم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6" name="Oval 35">
            <a:hlinkClick r:id="rId4" action="ppaction://hlinksldjump"/>
          </p:cNvPr>
          <p:cNvSpPr/>
          <p:nvPr/>
        </p:nvSpPr>
        <p:spPr>
          <a:xfrm>
            <a:off x="2838451" y="6219825"/>
            <a:ext cx="1905000" cy="609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الرئيسية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25" y="104776"/>
            <a:ext cx="1309328" cy="1876425"/>
          </a:xfrm>
          <a:prstGeom prst="rect">
            <a:avLst/>
          </a:prstGeom>
        </p:spPr>
      </p:pic>
      <p:pic>
        <p:nvPicPr>
          <p:cNvPr id="25" name="Picture 8" descr="D:\اعداد\الجميع سابقا\احمد عيد\هيثم\صور\.facebook_14707930170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2895600"/>
            <a:ext cx="1309328" cy="159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4724401"/>
            <a:ext cx="1318855" cy="128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46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7772400" y="0"/>
            <a:ext cx="0" cy="67818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0" y="6172200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hlinkClick r:id="" action="ppaction://hlinkshowjump?jump=previousslide"/>
          </p:cNvPr>
          <p:cNvSpPr/>
          <p:nvPr/>
        </p:nvSpPr>
        <p:spPr>
          <a:xfrm>
            <a:off x="5715000" y="6219825"/>
            <a:ext cx="1905000" cy="609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السابق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Oval 30">
            <a:hlinkClick r:id="" action="ppaction://hlinkshowjump?jump=nextslide"/>
          </p:cNvPr>
          <p:cNvSpPr/>
          <p:nvPr/>
        </p:nvSpPr>
        <p:spPr>
          <a:xfrm>
            <a:off x="0" y="6219825"/>
            <a:ext cx="1905000" cy="609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التالي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25" y="104776"/>
            <a:ext cx="1309328" cy="1876425"/>
          </a:xfrm>
          <a:prstGeom prst="rect">
            <a:avLst/>
          </a:prstGeom>
        </p:spPr>
      </p:pic>
      <p:sp>
        <p:nvSpPr>
          <p:cNvPr id="34" name="Flowchart: Preparation 33"/>
          <p:cNvSpPr/>
          <p:nvPr/>
        </p:nvSpPr>
        <p:spPr>
          <a:xfrm>
            <a:off x="8001000" y="6324600"/>
            <a:ext cx="990600" cy="381000"/>
          </a:xfrm>
          <a:prstGeom prst="flowChartPreparation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 smtClean="0"/>
              <a:t>خروج</a:t>
            </a:r>
            <a:endParaRPr lang="en-US" sz="1600" dirty="0"/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685802" y="685800"/>
            <a:ext cx="6400799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Arial"/>
              </a:rPr>
              <a:t>مستحدثات تكنولوجيا </a:t>
            </a:r>
            <a:r>
              <a:rPr kumimoji="0" lang="ar-EG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Arial"/>
              </a:rPr>
              <a:t>التعليم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  <a:p>
            <a:pPr marL="0" marR="0" lvl="0" indent="0" algn="ct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Arial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  <a:p>
            <a:pPr marL="0" marR="0" lvl="0" indent="0" algn="ct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Arial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  <a:p>
            <a:pPr marL="0" marR="0" lvl="0" indent="0" algn="ct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Arial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  <a:p>
            <a:pPr marL="0" marR="0" lvl="0" indent="0" algn="ct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Arial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7620000" cy="3886200"/>
          </a:xfrm>
          <a:prstGeom prst="rect">
            <a:avLst/>
          </a:prstGeom>
        </p:spPr>
      </p:pic>
      <p:sp>
        <p:nvSpPr>
          <p:cNvPr id="17" name="Flowchart: Alternate Process 16">
            <a:hlinkClick r:id="rId4" action="ppaction://hlinksldjump"/>
          </p:cNvPr>
          <p:cNvSpPr/>
          <p:nvPr/>
        </p:nvSpPr>
        <p:spPr>
          <a:xfrm>
            <a:off x="7781925" y="2209801"/>
            <a:ext cx="1371600" cy="428625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التقديم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Oval 34">
            <a:hlinkClick r:id="rId5" action="ppaction://hlinksldjump"/>
          </p:cNvPr>
          <p:cNvSpPr/>
          <p:nvPr/>
        </p:nvSpPr>
        <p:spPr>
          <a:xfrm>
            <a:off x="2838451" y="6219825"/>
            <a:ext cx="1905000" cy="609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الرئيسية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25" y="104776"/>
            <a:ext cx="1309328" cy="1876425"/>
          </a:xfrm>
          <a:prstGeom prst="rect">
            <a:avLst/>
          </a:prstGeom>
        </p:spPr>
      </p:pic>
      <p:pic>
        <p:nvPicPr>
          <p:cNvPr id="25" name="Picture 8" descr="D:\اعداد\الجميع سابقا\احمد عيد\هيثم\صور\.facebook_14707930170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2895600"/>
            <a:ext cx="1309328" cy="159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4724401"/>
            <a:ext cx="1318855" cy="128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75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6751</TotalTime>
  <Words>466</Words>
  <Application>Microsoft Office PowerPoint</Application>
  <PresentationFormat>On-screen Show (4:3)</PresentationFormat>
  <Paragraphs>78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Flow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Qr CODE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adly-pc</dc:creator>
  <cp:lastModifiedBy>BMT</cp:lastModifiedBy>
  <cp:revision>189</cp:revision>
  <dcterms:created xsi:type="dcterms:W3CDTF">2006-08-16T00:00:00Z</dcterms:created>
  <dcterms:modified xsi:type="dcterms:W3CDTF">2020-03-16T20:10:37Z</dcterms:modified>
</cp:coreProperties>
</file>