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6A81D4-739D-4ABF-9615-851153F17F89}" type="datetimeFigureOut">
              <a:rPr lang="ar-EG" smtClean="0"/>
              <a:t>08/08/1441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CDE6B5-FA55-4425-B98B-EE8B0E77011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203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18C4-03BD-450E-9169-52820C85F59B}" type="slidenum">
              <a:rPr lang="ar-EG" smtClean="0">
                <a:solidFill>
                  <a:prstClr val="black"/>
                </a:solidFill>
              </a:rPr>
              <a:pPr/>
              <a:t>1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8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4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5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9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60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11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4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4/1/2020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5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067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2503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818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743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788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2187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226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106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6554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088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0361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225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4155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0428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912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23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732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5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1595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07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671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9064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2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egypt.gov.e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171450"/>
            <a:ext cx="1110059" cy="74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20040"/>
            <a:ext cx="1444457" cy="794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53864" y="425846"/>
            <a:ext cx="84328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تطبيقات إدارة الرياضات المائية</a:t>
            </a:r>
          </a:p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(المحاضرة 2)</a:t>
            </a:r>
            <a:endParaRPr lang="en-US" sz="3200" b="1" u="none" kern="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696" y="5404810"/>
            <a:ext cx="871393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3200" b="1" kern="0" dirty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د/ </a:t>
            </a:r>
            <a:r>
              <a:rPr lang="ar-EG" sz="3200" b="1" kern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أحمد محمد  عبد الرحمن بدير</a:t>
            </a:r>
            <a:endParaRPr lang="en-US" sz="3200" b="1" kern="0" dirty="0">
              <a:ln w="12700">
                <a:solidFill>
                  <a:srgbClr val="00206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MCS Jeddah S_U normal." pitchFamily="2" charset="-78"/>
            </a:endParaRP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مدرس منتدب بقسم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نظريات وتطبيقات الرياضات </a:t>
            </a: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المائية, كلية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التربية الرياضية للبنين – جامعة بنها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F_Najed" pitchFamily="2" charset="-78"/>
            </a:endParaRPr>
          </a:p>
        </p:txBody>
      </p:sp>
      <p:pic>
        <p:nvPicPr>
          <p:cNvPr id="12" name="Picture 4" descr="D:\اعداد\الجميع سابقا\احمد عيد\هيثم\صور\IMG_13105164773370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696200" cy="35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882900" y="57090"/>
            <a:ext cx="300274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  <a:latin typeface="SKR HEAD1"/>
                <a:ea typeface="Calibri" pitchFamily="34" charset="0"/>
              </a:rPr>
              <a:t>هيكل الإدارة الالكترونية</a:t>
            </a:r>
            <a:endParaRPr lang="en-US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2000" y="955675"/>
            <a:ext cx="8077200" cy="2549525"/>
            <a:chOff x="3060" y="8051"/>
            <a:chExt cx="7635" cy="3169"/>
          </a:xfrm>
          <a:solidFill>
            <a:schemeClr val="bg2">
              <a:lumMod val="75000"/>
            </a:schemeClr>
          </a:solidFill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220" y="8051"/>
              <a:ext cx="1980" cy="5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 dirty="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الإدارة الالكترونية</a:t>
              </a:r>
              <a:endParaRPr lang="en-US" sz="1100" dirty="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020" y="9287"/>
              <a:ext cx="2370" cy="6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 dirty="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الأعمال الالكترونية</a:t>
              </a:r>
              <a:endParaRPr lang="en-US" sz="1100" dirty="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60" y="9287"/>
              <a:ext cx="2340" cy="52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الحكومة الالكترونية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430" y="10626"/>
              <a:ext cx="2265" cy="59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أعمال غير تجارية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205" y="10626"/>
              <a:ext cx="2220" cy="59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التجارة الالكترونية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9" name="Line 9"/>
            <p:cNvCxnSpPr/>
            <p:nvPr/>
          </p:nvCxnSpPr>
          <p:spPr bwMode="auto">
            <a:xfrm>
              <a:off x="6300" y="8591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0" name="Line 10"/>
            <p:cNvCxnSpPr/>
            <p:nvPr/>
          </p:nvCxnSpPr>
          <p:spPr bwMode="auto">
            <a:xfrm>
              <a:off x="4320" y="8951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" name="Line 11"/>
            <p:cNvCxnSpPr/>
            <p:nvPr/>
          </p:nvCxnSpPr>
          <p:spPr bwMode="auto">
            <a:xfrm>
              <a:off x="8235" y="9907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2" name="Line 12"/>
            <p:cNvCxnSpPr/>
            <p:nvPr/>
          </p:nvCxnSpPr>
          <p:spPr bwMode="auto">
            <a:xfrm>
              <a:off x="8280" y="8951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3" name="Line 13"/>
            <p:cNvCxnSpPr/>
            <p:nvPr/>
          </p:nvCxnSpPr>
          <p:spPr bwMode="auto">
            <a:xfrm>
              <a:off x="6390" y="10273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4" name="Line 14"/>
            <p:cNvCxnSpPr/>
            <p:nvPr/>
          </p:nvCxnSpPr>
          <p:spPr bwMode="auto">
            <a:xfrm flipH="1">
              <a:off x="4320" y="8951"/>
              <a:ext cx="396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15" name="Line 15"/>
            <p:cNvCxnSpPr/>
            <p:nvPr/>
          </p:nvCxnSpPr>
          <p:spPr bwMode="auto">
            <a:xfrm flipH="1">
              <a:off x="6390" y="10273"/>
              <a:ext cx="324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16" name="Line 16"/>
            <p:cNvCxnSpPr/>
            <p:nvPr/>
          </p:nvCxnSpPr>
          <p:spPr bwMode="auto">
            <a:xfrm>
              <a:off x="9645" y="10273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</p:grp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10266"/>
      </p:ext>
    </p:extLst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متطلبات التطبيق </a:t>
            </a:r>
            <a:r>
              <a:rPr lang="ar-SA" sz="3200" b="1" dirty="0" smtClean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الإلكتروني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الاستعانة بشبكات الحاسب.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الانترنت.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الانترانت.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الاكسترانت</a:t>
            </a:r>
            <a:r>
              <a:rPr lang="ar-SA" sz="3200" b="1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652"/>
            <a:ext cx="9144000" cy="30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007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71" descr="Description: D:\الكلية\صور\Sent\IMG-20161121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1188"/>
            <a:ext cx="4708525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7524"/>
            <a:ext cx="7696200" cy="52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" y="24084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4617B">
                    <a:lumMod val="20000"/>
                    <a:lumOff val="80000"/>
                  </a:srgbClr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العربية والأجنبيّة </a:t>
            </a:r>
            <a:endParaRPr lang="en-US" sz="2000" b="1" dirty="0" smtClean="0">
              <a:solidFill>
                <a:srgbClr val="04617B">
                  <a:lumMod val="20000"/>
                  <a:lumOff val="8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4617B">
                    <a:lumMod val="20000"/>
                    <a:lumOff val="80000"/>
                  </a:srgbClr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ويوضح الجدول التالي أكثر الدول المطبقة للإدارة الالكترونية في العالم :</a:t>
            </a:r>
            <a:endParaRPr lang="en-US" sz="2000" b="1" dirty="0" smtClean="0">
              <a:solidFill>
                <a:srgbClr val="04617B">
                  <a:lumMod val="20000"/>
                  <a:lumOff val="8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4617B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8815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الأجنبيّة ( فرنسا )</a:t>
            </a:r>
            <a:r>
              <a:rPr lang="ar-SA" sz="15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20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285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ar-SA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تجارب البلدان العربيّة</a:t>
            </a:r>
            <a:r>
              <a:rPr lang="en-US" sz="15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20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ar-SA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مصر : تم إنشاء بوابة الحكومة المصريّة والتي تستهدف توفير معظم الخدمات على شبكة الانترنت مع بداية عام 2007.  </a:t>
            </a:r>
            <a:r>
              <a:rPr lang="en-US" sz="15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SKR HEAD1" charset="-78"/>
                <a:hlinkClick r:id="rId4"/>
              </a:rPr>
              <a:t>www.egypt.gov.eg</a:t>
            </a:r>
            <a:r>
              <a:rPr lang="en-US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 </a:t>
            </a:r>
            <a:endParaRPr lang="en-US" sz="120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1597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95629"/>
      </p:ext>
    </p:extLst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1066800"/>
            <a:ext cx="8839199" cy="5638800"/>
            <a:chOff x="254000" y="2374900"/>
            <a:chExt cx="3090" cy="262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000" y="2374900"/>
              <a:ext cx="3090" cy="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54550" y="2377347"/>
              <a:ext cx="10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/>
              <a:r>
                <a:rPr lang="fr-FR" sz="1200">
                  <a:solidFill>
                    <a:srgbClr val="000000"/>
                  </a:solidFill>
                  <a:latin typeface="Arial"/>
                  <a:ea typeface="Times New Roman"/>
                </a:rPr>
                <a:t>www.service-public.fr</a:t>
              </a:r>
              <a:endParaRPr lang="en-US" sz="120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174516" y="114181"/>
            <a:ext cx="4120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الأجنبيّة ( </a:t>
            </a:r>
            <a:r>
              <a:rPr lang="ar-EG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فرنسا</a:t>
            </a:r>
            <a:r>
              <a:rPr lang="ar-SA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)</a:t>
            </a:r>
            <a:r>
              <a:rPr lang="ar-SA" sz="28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87808"/>
      </p:ext>
    </p:extLst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" y="914400"/>
            <a:ext cx="8915400" cy="5791200"/>
            <a:chOff x="215900" y="2473325"/>
            <a:chExt cx="3040" cy="255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900" y="2473325"/>
              <a:ext cx="3040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16642" y="2475710"/>
              <a:ext cx="9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/>
              <a:r>
                <a:rPr lang="fr-FR" sz="1200">
                  <a:solidFill>
                    <a:srgbClr val="000000"/>
                  </a:solidFill>
                  <a:latin typeface="Arial"/>
                  <a:ea typeface="Times New Roman"/>
                </a:rPr>
                <a:t>www.canada.gc.ca</a:t>
              </a:r>
              <a:endParaRPr lang="en-US" sz="120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52261" y="114181"/>
            <a:ext cx="3964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الأجنبيّة ( كندا )</a:t>
            </a:r>
            <a:r>
              <a:rPr lang="ar-SA" sz="28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7141"/>
      </p:ext>
    </p:extLst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914400"/>
            <a:ext cx="8839200" cy="5943036"/>
            <a:chOff x="317500" y="2527300"/>
            <a:chExt cx="2976" cy="253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500" y="2527300"/>
              <a:ext cx="2976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18450" y="2529659"/>
              <a:ext cx="8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fr-FR" sz="1200">
                  <a:solidFill>
                    <a:srgbClr val="000000"/>
                  </a:solidFill>
                  <a:latin typeface="Arial"/>
                  <a:ea typeface="Times New Roman"/>
                </a:rPr>
                <a:t>www.firstgov.gov</a:t>
              </a:r>
              <a:endParaRPr lang="en-US" sz="120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49478" y="-381000"/>
            <a:ext cx="733726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  <a:t/>
            </a:r>
            <a:b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</a:br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التجارب الأجنبية ( الولايات المتحدة الأمريكيّة )</a:t>
            </a:r>
            <a:r>
              <a:rPr lang="ar-SA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6568"/>
      </p:ext>
    </p:extLst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الكلية\صور\Sent\IMG-20161121-WA00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362200" y="-381001"/>
            <a:ext cx="391177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  <a:t/>
            </a:r>
            <a:b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</a:br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التجارب </a:t>
            </a:r>
            <a:r>
              <a:rPr lang="ar-EG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العربية</a:t>
            </a: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( </a:t>
            </a:r>
            <a:r>
              <a:rPr lang="ar-EG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مصر</a:t>
            </a: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)</a:t>
            </a:r>
            <a:r>
              <a:rPr lang="ar-SA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25386"/>
      </p:ext>
    </p:extLst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2411413" y="148590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7043" name="Picture 3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076701"/>
            <a:ext cx="1851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06851"/>
            <a:ext cx="1900239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419477" y="404814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u="sng" kern="1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0000"/>
                  </a:prstShdw>
                </a:effectLst>
                <a:ea typeface="+mn-cs"/>
              </a:rPr>
              <a:t>شكرا</a:t>
            </a:r>
            <a:endParaRPr lang="en-US" sz="3600" u="sng" kern="1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7" dist="17961" dir="2700000">
                  <a:srgbClr val="000000"/>
                </a:prstShdw>
              </a:effectLst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2411413" y="6094413"/>
            <a:ext cx="4176712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Impact"/>
              </a:rPr>
              <a:t>Thank  You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476377" y="2436813"/>
            <a:ext cx="6048375" cy="32778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المادة العلمية على مسؤلية استاذ المقرر دون ادن مسؤولية على الجامعة والكليىة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مع تحياتى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prstClr val="black"/>
                </a:solidFill>
                <a:latin typeface="Verdana" pitchFamily="34" charset="0"/>
                <a:ea typeface="PT Bold Heading"/>
                <a:cs typeface="PT Bold Heading"/>
              </a:rPr>
              <a:t>دكتور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4000" b="1" dirty="0">
                <a:solidFill>
                  <a:prstClr val="black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د/ أحمد محمد  عبد الرحمن بدير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FFFF"/>
                </a:solidFill>
              </a:rPr>
              <a:t>Hh_hhsh@yahoo.com</a:t>
            </a:r>
          </a:p>
        </p:txBody>
      </p:sp>
      <p:pic>
        <p:nvPicPr>
          <p:cNvPr id="117768" name="Picture 8" descr="h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h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8366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22764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43672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1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5807075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1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1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1" name="Picture 2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2" name="Picture 2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3" name="Picture 2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4" name="Picture 2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5" name="Picture 2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6" name="Picture 2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9080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7" name="Picture 2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23479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2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44386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2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58785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DD8BE72-50D3-4637-A454-3596203D9F5E}" type="slidenum">
              <a:rPr lang="ar-SA" altLang="en-US" sz="1400" smtClean="0">
                <a:solidFill>
                  <a:srgbClr val="000000"/>
                </a:solidFill>
              </a:rPr>
              <a:pPr/>
              <a:t>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147</Words>
  <Application>Microsoft Office PowerPoint</Application>
  <PresentationFormat>On-screen Show (4:3)</PresentationFormat>
  <Paragraphs>39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Foundry</vt:lpstr>
      <vt:lpstr>Pushpin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BMT</dc:creator>
  <cp:lastModifiedBy>PROBOOK</cp:lastModifiedBy>
  <cp:revision>2</cp:revision>
  <dcterms:created xsi:type="dcterms:W3CDTF">2006-08-16T00:00:00Z</dcterms:created>
  <dcterms:modified xsi:type="dcterms:W3CDTF">2020-04-02T00:41:28Z</dcterms:modified>
</cp:coreProperties>
</file>