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CCE2932-FF22-4CE1-91D5-7BB08D265FEC}" type="datetimeFigureOut">
              <a:rPr lang="ar-EG" smtClean="0"/>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A5A23C5-71E3-45A8-94EF-1FCBA4A9A4AB}" type="slidenum">
              <a:rPr lang="ar-EG" smtClean="0"/>
              <a:t>‹#›</a:t>
            </a:fld>
            <a:endParaRPr lang="ar-EG"/>
          </a:p>
        </p:txBody>
      </p:sp>
    </p:spTree>
    <p:extLst>
      <p:ext uri="{BB962C8B-B14F-4D97-AF65-F5344CB8AC3E}">
        <p14:creationId xmlns:p14="http://schemas.microsoft.com/office/powerpoint/2010/main" val="1473756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E3C18C4-03BD-450E-9169-52820C85F59B}" type="slidenum">
              <a:rPr lang="ar-EG" smtClean="0">
                <a:solidFill>
                  <a:prstClr val="black"/>
                </a:solidFill>
              </a:rPr>
              <a:pPr/>
              <a:t>1</a:t>
            </a:fld>
            <a:endParaRPr lang="ar-EG">
              <a:solidFill>
                <a:prstClr val="black"/>
              </a:solidFill>
            </a:endParaRPr>
          </a:p>
        </p:txBody>
      </p:sp>
    </p:spTree>
    <p:extLst>
      <p:ext uri="{BB962C8B-B14F-4D97-AF65-F5344CB8AC3E}">
        <p14:creationId xmlns:p14="http://schemas.microsoft.com/office/powerpoint/2010/main" val="27355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20E0B8F-1672-4B09-B042-4FE409A8E095}" type="slidenum">
              <a:rPr lang="ar-EG" smtClean="0">
                <a:solidFill>
                  <a:prstClr val="black"/>
                </a:solidFill>
              </a:rPr>
              <a:pPr fontAlgn="base">
                <a:spcBef>
                  <a:spcPct val="0"/>
                </a:spcBef>
                <a:spcAft>
                  <a:spcPct val="0"/>
                </a:spcAft>
                <a:defRPr/>
              </a:pPr>
              <a:t>5</a:t>
            </a:fld>
            <a:endParaRPr lang="ar-EG"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F675D3-6DAC-4B01-A622-F42AAD5ADBC3}" type="slidenum">
              <a:rPr lang="ar-EG" smtClean="0">
                <a:solidFill>
                  <a:prstClr val="black"/>
                </a:solidFill>
              </a:rPr>
              <a:pPr fontAlgn="base">
                <a:spcBef>
                  <a:spcPct val="0"/>
                </a:spcBef>
                <a:spcAft>
                  <a:spcPct val="0"/>
                </a:spcAft>
                <a:defRPr/>
              </a:pPr>
              <a:t>6</a:t>
            </a:fld>
            <a:endParaRPr lang="ar-EG"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0450DF-70DF-4CB8-928B-40C3BD198C69}" type="slidenum">
              <a:rPr lang="ar-EG" smtClean="0">
                <a:solidFill>
                  <a:prstClr val="black"/>
                </a:solidFill>
              </a:rPr>
              <a:pPr fontAlgn="base">
                <a:spcBef>
                  <a:spcPct val="0"/>
                </a:spcBef>
                <a:spcAft>
                  <a:spcPct val="0"/>
                </a:spcAft>
                <a:defRPr/>
              </a:pPr>
              <a:t>7</a:t>
            </a:fld>
            <a:endParaRPr lang="ar-EG"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solidFill>
                <a:srgbClr val="FFFFFF"/>
              </a:solidFill>
            </a:endParaRPr>
          </a:p>
        </p:txBody>
      </p:sp>
      <p:sp>
        <p:nvSpPr>
          <p:cNvPr id="17" name="Footer Placeholder 16"/>
          <p:cNvSpPr>
            <a:spLocks noGrp="1"/>
          </p:cNvSpPr>
          <p:nvPr>
            <p:ph type="ftr" sz="quarter" idx="11"/>
          </p:nvPr>
        </p:nvSpPr>
        <p:spPr/>
        <p:txBody>
          <a:bodyPr/>
          <a:lstStyle>
            <a:extLst/>
          </a:lstStyle>
          <a:p>
            <a:endParaRPr lang="en-US">
              <a:solidFill>
                <a:srgbClr val="FFFFFF"/>
              </a:solidFill>
            </a:endParaRPr>
          </a:p>
        </p:txBody>
      </p:sp>
      <p:sp>
        <p:nvSpPr>
          <p:cNvPr id="29" name="Slide Number Placeholder 28"/>
          <p:cNvSpPr>
            <a:spLocks noGrp="1"/>
          </p:cNvSpPr>
          <p:nvPr>
            <p:ph type="sldNum" sz="quarter" idx="12"/>
          </p:nvPr>
        </p:nvSpPr>
        <p:spPr/>
        <p:txBody>
          <a:bodyPr/>
          <a:lstStyle>
            <a:extLst/>
          </a:lstStyle>
          <a:p>
            <a:fld id="{D77123DC-9BB2-4440-8F82-A583B9ED13F7}" type="slidenum">
              <a:rPr lang="ar-SA" smtClean="0">
                <a:solidFill>
                  <a:srgbClr val="FFFFFF"/>
                </a:solidFill>
              </a:rPr>
              <a:pPr/>
              <a:t>‹#›</a:t>
            </a:fld>
            <a:endParaRPr lang="en-US">
              <a:solidFill>
                <a:srgbClr val="FFFF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A34C9559-5D72-4220-A1F2-CF15F6A733A9}"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70F76A7F-1313-410C-A9FC-9C5B0DD3143F}" type="slidenum">
              <a:rPr lang="ar-SA" smtClean="0">
                <a:solidFill>
                  <a:srgbClr val="FFFFFF"/>
                </a:solidFill>
              </a:rPr>
              <a:pPr/>
              <a:t>‹#›</a:t>
            </a:fld>
            <a:endParaRPr lang="en-US">
              <a:solidFill>
                <a:srgbClr val="FFFF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over dir="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srgbClr val="FFFFFF"/>
              </a:solidFill>
            </a:endParaRPr>
          </a:p>
        </p:txBody>
      </p:sp>
      <p:sp>
        <p:nvSpPr>
          <p:cNvPr id="6" name="Footer Placeholder 5"/>
          <p:cNvSpPr>
            <a:spLocks noGrp="1"/>
          </p:cNvSpPr>
          <p:nvPr>
            <p:ph type="ftr" sz="quarter" idx="11"/>
          </p:nvPr>
        </p:nvSpPr>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extLst/>
          </a:lstStyle>
          <a:p>
            <a:fld id="{932ECAEA-F96D-4DDB-85A7-7866DE1AAA0D}"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solidFill>
                <a:srgbClr val="FFFFFF"/>
              </a:solidFill>
            </a:endParaRPr>
          </a:p>
        </p:txBody>
      </p:sp>
      <p:sp>
        <p:nvSpPr>
          <p:cNvPr id="8" name="Footer Placeholder 7"/>
          <p:cNvSpPr>
            <a:spLocks noGrp="1"/>
          </p:cNvSpPr>
          <p:nvPr>
            <p:ph type="ftr" sz="quarter" idx="11"/>
          </p:nvPr>
        </p:nvSpPr>
        <p:spPr/>
        <p:txBody>
          <a:bodyPr/>
          <a:lstStyle>
            <a:extLst/>
          </a:lstStyle>
          <a:p>
            <a:endParaRPr lang="en-US">
              <a:solidFill>
                <a:srgbClr val="FFFFFF"/>
              </a:solidFill>
            </a:endParaRPr>
          </a:p>
        </p:txBody>
      </p:sp>
      <p:sp>
        <p:nvSpPr>
          <p:cNvPr id="9" name="Slide Number Placeholder 8"/>
          <p:cNvSpPr>
            <a:spLocks noGrp="1"/>
          </p:cNvSpPr>
          <p:nvPr>
            <p:ph type="sldNum" sz="quarter" idx="12"/>
          </p:nvPr>
        </p:nvSpPr>
        <p:spPr/>
        <p:txBody>
          <a:bodyPr/>
          <a:lstStyle>
            <a:extLst/>
          </a:lstStyle>
          <a:p>
            <a:fld id="{9A8E623B-DA52-4B44-98D5-D816C76227D8}" type="slidenum">
              <a:rPr lang="ar-SA" smtClean="0">
                <a:solidFill>
                  <a:srgbClr val="FFFFFF"/>
                </a:solidFill>
              </a:rPr>
              <a:pPr/>
              <a:t>‹#›</a:t>
            </a:fld>
            <a:endParaRPr lang="en-US">
              <a:solidFill>
                <a:srgbClr val="FFFF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over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solidFill>
                <a:srgbClr val="FFFFFF"/>
              </a:solidFill>
            </a:endParaRPr>
          </a:p>
        </p:txBody>
      </p:sp>
      <p:sp>
        <p:nvSpPr>
          <p:cNvPr id="4" name="Footer Placeholder 3"/>
          <p:cNvSpPr>
            <a:spLocks noGrp="1"/>
          </p:cNvSpPr>
          <p:nvPr>
            <p:ph type="ftr" sz="quarter" idx="11"/>
          </p:nvPr>
        </p:nvSpPr>
        <p:spPr/>
        <p:txBody>
          <a:bodyPr/>
          <a:lstStyle>
            <a:extLst/>
          </a:lstStyle>
          <a:p>
            <a:endParaRPr lang="en-US">
              <a:solidFill>
                <a:srgbClr val="FFFFFF"/>
              </a:solidFill>
            </a:endParaRPr>
          </a:p>
        </p:txBody>
      </p:sp>
      <p:sp>
        <p:nvSpPr>
          <p:cNvPr id="5" name="Slide Number Placeholder 4"/>
          <p:cNvSpPr>
            <a:spLocks noGrp="1"/>
          </p:cNvSpPr>
          <p:nvPr>
            <p:ph type="sldNum" sz="quarter" idx="12"/>
          </p:nvPr>
        </p:nvSpPr>
        <p:spPr/>
        <p:txBody>
          <a:bodyPr/>
          <a:lstStyle>
            <a:extLst/>
          </a:lstStyle>
          <a:p>
            <a:fld id="{A6AE1335-833F-41FE-9E65-BBE90FE2DDDA}"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solidFill>
                <a:srgbClr val="FFFFFF"/>
              </a:solidFill>
            </a:endParaRPr>
          </a:p>
        </p:txBody>
      </p:sp>
      <p:sp>
        <p:nvSpPr>
          <p:cNvPr id="3" name="Footer Placeholder 2"/>
          <p:cNvSpPr>
            <a:spLocks noGrp="1"/>
          </p:cNvSpPr>
          <p:nvPr>
            <p:ph type="ftr" sz="quarter" idx="11"/>
          </p:nvPr>
        </p:nvSpPr>
        <p:spPr/>
        <p:txBody>
          <a:bodyPr/>
          <a:lstStyle>
            <a:extLst/>
          </a:lstStyle>
          <a:p>
            <a:endParaRPr lang="en-US">
              <a:solidFill>
                <a:srgbClr val="FFFFFF"/>
              </a:solidFill>
            </a:endParaRPr>
          </a:p>
        </p:txBody>
      </p:sp>
      <p:sp>
        <p:nvSpPr>
          <p:cNvPr id="4" name="Slide Number Placeholder 3"/>
          <p:cNvSpPr>
            <a:spLocks noGrp="1"/>
          </p:cNvSpPr>
          <p:nvPr>
            <p:ph type="sldNum" sz="quarter" idx="12"/>
          </p:nvPr>
        </p:nvSpPr>
        <p:spPr/>
        <p:txBody>
          <a:bodyPr/>
          <a:lstStyle>
            <a:extLst/>
          </a:lstStyle>
          <a:p>
            <a:fld id="{15CEE3D4-E238-479E-BE17-CFB9B65DF083}"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solidFill>
                <a:srgbClr val="FFFFFF"/>
              </a:solidFill>
            </a:endParaRPr>
          </a:p>
        </p:txBody>
      </p:sp>
      <p:sp>
        <p:nvSpPr>
          <p:cNvPr id="6" name="Footer Placeholder 5"/>
          <p:cNvSpPr>
            <a:spLocks noGrp="1"/>
          </p:cNvSpPr>
          <p:nvPr>
            <p:ph type="ftr" sz="quarter" idx="11"/>
          </p:nvPr>
        </p:nvSpPr>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extLst/>
          </a:lstStyle>
          <a:p>
            <a:fld id="{80A397E3-7516-4F52-8040-6006C3FA42D2}"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solidFill>
                <a:srgbClr val="FFFF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9B5CDC89-FBD1-47F6-BA93-DEE6EC3C1B2C}"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07C79477-7AA2-499C-AE05-BE04ACBFB724}"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AF2CAF1A-A81B-4D78-8538-FDC1CCE2AF3B}" type="slidenum">
              <a:rPr lang="ar-SA" smtClean="0">
                <a:solidFill>
                  <a:srgbClr val="FFFFFF"/>
                </a:solidFill>
              </a:rPr>
              <a:pPr/>
              <a:t>‹#›</a:t>
            </a:fld>
            <a:endParaRPr lang="en-US">
              <a:solidFill>
                <a:srgbClr val="FFFFFF"/>
              </a:solidFill>
            </a:endParaRPr>
          </a:p>
        </p:txBody>
      </p:sp>
    </p:spTree>
  </p:cSld>
  <p:clrMapOvr>
    <a:masterClrMapping/>
  </p:clrMapOvr>
  <p:transition>
    <p:cover dir="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7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3/16/2020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84" r:id="rId12"/>
  </p:sldLayoutIdLst>
  <p:transition>
    <p:cover dir="rd"/>
  </p:transition>
  <p:timing>
    <p:tnLst>
      <p:par>
        <p:cTn id="1" dur="indefinite" restart="never" nodeType="tmRoot"/>
      </p:par>
    </p:tnLst>
  </p:timing>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http://www.aawsat.com/2004/03/19/images/technology.223930.jpg" TargetMode="External"/><Relationship Id="rId2" Type="http://schemas.openxmlformats.org/officeDocument/2006/relationships/image" Target="../media/image59.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13.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image" Target="../media/image62.jpg"/></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1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3.xml.rels><?xml version="1.0" encoding="UTF-8" standalone="yes"?>
<Relationships xmlns="http://schemas.openxmlformats.org/package/2006/relationships"><Relationship Id="rId3" Type="http://schemas.openxmlformats.org/officeDocument/2006/relationships/image" Target="../media/image71.gif"/><Relationship Id="rId7" Type="http://schemas.openxmlformats.org/officeDocument/2006/relationships/image" Target="../media/image75.gi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4.gif"/><Relationship Id="rId5" Type="http://schemas.openxmlformats.org/officeDocument/2006/relationships/image" Target="../media/image73.gif"/><Relationship Id="rId4" Type="http://schemas.openxmlformats.org/officeDocument/2006/relationships/image" Target="../media/image72.gif"/></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slide" Target="slide1.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notesSlide" Target="../notesSlides/notesSlide3.xml"/><Relationship Id="rId21" Type="http://schemas.openxmlformats.org/officeDocument/2006/relationships/image" Target="../media/image19.jp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slideLayout" Target="../slideLayouts/slideLayout18.xml"/><Relationship Id="rId16" Type="http://schemas.openxmlformats.org/officeDocument/2006/relationships/image" Target="../media/image41.png"/><Relationship Id="rId20" Type="http://schemas.openxmlformats.org/officeDocument/2006/relationships/image" Target="../media/image45.jpeg"/><Relationship Id="rId1" Type="http://schemas.openxmlformats.org/officeDocument/2006/relationships/audio" Target="1.%20Kal%20Ho%20Naa%20Ho-%20Heartbeat%20(Instrumental).wav" TargetMode="Externa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23.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2.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9.jpeg"/><Relationship Id="rId3" Type="http://schemas.openxmlformats.org/officeDocument/2006/relationships/image" Target="../media/image2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19.jpg"/><Relationship Id="rId2" Type="http://schemas.openxmlformats.org/officeDocument/2006/relationships/notesSlide" Target="../notesSlides/notesSlide4.xml"/><Relationship Id="rId16" Type="http://schemas.openxmlformats.org/officeDocument/2006/relationships/image" Target="../media/image45.jpe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23.png"/><Relationship Id="rId9" Type="http://schemas.openxmlformats.org/officeDocument/2006/relationships/image" Target="../media/image48.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085" y="171450"/>
            <a:ext cx="1110059" cy="495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6" y="120040"/>
            <a:ext cx="1444457" cy="4959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TextBox 25"/>
          <p:cNvSpPr txBox="1"/>
          <p:nvPr/>
        </p:nvSpPr>
        <p:spPr>
          <a:xfrm>
            <a:off x="353864" y="425846"/>
            <a:ext cx="843280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u="sng">
                <a:solidFill>
                  <a:schemeClr val="tx1"/>
                </a:solidFill>
                <a:latin typeface="Times New Roman" pitchFamily="18" charset="0"/>
                <a:cs typeface="Arial" pitchFamily="34" charset="0"/>
              </a:defRPr>
            </a:lvl1pPr>
            <a:lvl2pPr marL="742950" indent="-285750" eaLnBrk="0" hangingPunct="0">
              <a:defRPr u="sng">
                <a:solidFill>
                  <a:schemeClr val="tx1"/>
                </a:solidFill>
                <a:latin typeface="Times New Roman" pitchFamily="18" charset="0"/>
                <a:cs typeface="Arial" pitchFamily="34" charset="0"/>
              </a:defRPr>
            </a:lvl2pPr>
            <a:lvl3pPr marL="1143000" indent="-228600" eaLnBrk="0" hangingPunct="0">
              <a:defRPr u="sng">
                <a:solidFill>
                  <a:schemeClr val="tx1"/>
                </a:solidFill>
                <a:latin typeface="Times New Roman" pitchFamily="18" charset="0"/>
                <a:cs typeface="Arial" pitchFamily="34" charset="0"/>
              </a:defRPr>
            </a:lvl3pPr>
            <a:lvl4pPr marL="1600200" indent="-228600" eaLnBrk="0" hangingPunct="0">
              <a:defRPr u="sng">
                <a:solidFill>
                  <a:schemeClr val="tx1"/>
                </a:solidFill>
                <a:latin typeface="Times New Roman" pitchFamily="18" charset="0"/>
                <a:cs typeface="Arial" pitchFamily="34" charset="0"/>
              </a:defRPr>
            </a:lvl4pPr>
            <a:lvl5pPr marL="2057400" indent="-228600" eaLnBrk="0" hangingPunct="0">
              <a:defRPr u="sng">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u="sng">
                <a:solidFill>
                  <a:schemeClr val="tx1"/>
                </a:solidFill>
                <a:latin typeface="Times New Roman" pitchFamily="18" charset="0"/>
                <a:cs typeface="Arial" pitchFamily="34" charset="0"/>
              </a:defRPr>
            </a:lvl9pPr>
          </a:lstStyle>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تطبيقات طرق تدريس الرياضات المائية</a:t>
            </a:r>
          </a:p>
          <a:p>
            <a:pPr algn="ctr" rtl="1" eaLnBrk="1" hangingPunct="1">
              <a:defRPr/>
            </a:pPr>
            <a:r>
              <a:rPr lang="ar-EG" sz="3200" b="1" u="none" kern="0" spc="50" dirty="0" smtClean="0">
                <a:ln w="11430"/>
                <a:solidFill>
                  <a:prstClr val="black"/>
                </a:solidFill>
                <a:effectLst>
                  <a:outerShdw blurRad="76200" dist="50800" dir="5400000" algn="tl" rotWithShape="0">
                    <a:srgbClr val="000000">
                      <a:alpha val="65000"/>
                    </a:srgbClr>
                  </a:outerShdw>
                </a:effectLst>
                <a:latin typeface="ZWAdobeF" pitchFamily="2" charset="0"/>
              </a:rPr>
              <a:t>(المحاضرة الثالثة)</a:t>
            </a:r>
            <a:endParaRPr lang="en-US" sz="3200" b="1" u="none" kern="0" spc="50" dirty="0">
              <a:ln w="11430"/>
              <a:solidFill>
                <a:prstClr val="black"/>
              </a:solidFill>
              <a:effectLst>
                <a:outerShdw blurRad="76200" dist="50800" dir="5400000" algn="tl" rotWithShape="0">
                  <a:srgbClr val="000000">
                    <a:alpha val="65000"/>
                  </a:srgbClr>
                </a:outerShdw>
              </a:effectLst>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510" y="1657350"/>
            <a:ext cx="5054604"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664" y="5233360"/>
            <a:ext cx="8713936" cy="1027974"/>
          </a:xfrm>
          <a:prstGeom prst="rect">
            <a:avLst/>
          </a:prstGeom>
          <a:solidFill>
            <a:schemeClr val="accent2"/>
          </a:solidFill>
        </p:spPr>
        <p:txBody>
          <a:bodyPr wrap="square">
            <a:spAutoFit/>
          </a:bodyPr>
          <a:lstStyle/>
          <a:p>
            <a:pPr algn="ctr" rtl="1" fontAlgn="base">
              <a:spcBef>
                <a:spcPct val="20000"/>
              </a:spcBef>
              <a:spcAft>
                <a:spcPct val="0"/>
              </a:spcAft>
              <a:defRPr/>
            </a:pPr>
            <a:r>
              <a:rPr lang="ar-EG" sz="3200" b="1" kern="0" dirty="0">
                <a:ln w="12700">
                  <a:solidFill>
                    <a:srgbClr val="002060"/>
                  </a:solidFill>
                  <a:prstDash val="solid"/>
                </a:ln>
                <a:solidFill>
                  <a:prstClr val="black">
                    <a:lumMod val="95000"/>
                    <a:lumOff val="5000"/>
                  </a:prstClr>
                </a:solidFill>
                <a:latin typeface="Arial"/>
                <a:cs typeface="MCS Jeddah S_U normal." pitchFamily="2" charset="-78"/>
              </a:rPr>
              <a:t>د/ هيثم محمد أحمد </a:t>
            </a:r>
            <a:r>
              <a:rPr lang="ar-EG" sz="3200" b="1" kern="0" dirty="0" smtClean="0">
                <a:ln w="12700">
                  <a:solidFill>
                    <a:srgbClr val="002060"/>
                  </a:solidFill>
                  <a:prstDash val="solid"/>
                </a:ln>
                <a:solidFill>
                  <a:prstClr val="black">
                    <a:lumMod val="95000"/>
                    <a:lumOff val="5000"/>
                  </a:prstClr>
                </a:solidFill>
                <a:latin typeface="Arial"/>
                <a:cs typeface="MCS Jeddah S_U normal." pitchFamily="2" charset="-78"/>
              </a:rPr>
              <a:t>حسنين</a:t>
            </a:r>
            <a:endParaRPr lang="en-US" sz="3200" b="1" kern="0" dirty="0">
              <a:ln w="12700">
                <a:solidFill>
                  <a:srgbClr val="002060"/>
                </a:solidFill>
                <a:prstDash val="solid"/>
              </a:ln>
              <a:solidFill>
                <a:prstClr val="black">
                  <a:lumMod val="95000"/>
                  <a:lumOff val="5000"/>
                </a:prstClr>
              </a:solidFill>
              <a:latin typeface="Arial"/>
              <a:cs typeface="MCS Jeddah S_U normal." pitchFamily="2" charset="-78"/>
            </a:endParaRPr>
          </a:p>
          <a:p>
            <a:pPr algn="ctr" rtl="1" fontAlgn="base">
              <a:spcBef>
                <a:spcPct val="20000"/>
              </a:spcBef>
              <a:spcAft>
                <a:spcPct val="0"/>
              </a:spcAft>
              <a:defRPr/>
            </a:pP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أستاذ مساعد بقسم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نظريات وتطبيقات الرياضات </a:t>
            </a:r>
            <a:r>
              <a:rPr lang="ar-EG" sz="2400" kern="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المائية, كلية </a:t>
            </a:r>
            <a:r>
              <a:rPr lang="ar-EG"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rPr>
              <a:t>التربية الرياضية للبنين – جامعة بنها</a:t>
            </a:r>
            <a:endParaRPr lang="en-US" sz="2400" kern="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a:cs typeface="AF_Najed" pitchFamily="2" charset="-78"/>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458" y="3657600"/>
            <a:ext cx="2530142"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D:\اعداد\الجميع سابقا\احمد عيد\هيثم\صور\IMG_13105164773370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458" y="1657350"/>
            <a:ext cx="2530142"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اعداد\الجميع سابقا\احمد عيد\هيثم\صور\.facebook_147079301704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4995" y="1657350"/>
            <a:ext cx="2514604"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1657350"/>
            <a:ext cx="2248443" cy="92314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 y="2580492"/>
            <a:ext cx="2248443" cy="1077108"/>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400" y="3657601"/>
            <a:ext cx="2248443" cy="1085852"/>
          </a:xfrm>
          <a:prstGeom prst="rect">
            <a:avLst/>
          </a:prstGeom>
        </p:spPr>
      </p:pic>
    </p:spTree>
    <p:extLst>
      <p:ext uri="{BB962C8B-B14F-4D97-AF65-F5344CB8AC3E}">
        <p14:creationId xmlns:p14="http://schemas.microsoft.com/office/powerpoint/2010/main" val="3409204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37AD00D-E70C-4BC5-8F8F-5C95302DD62E}" type="slidenum">
              <a:rPr lang="ar-EG" smtClean="0">
                <a:solidFill>
                  <a:srgbClr val="F0A22E">
                    <a:shade val="75000"/>
                  </a:srgbClr>
                </a:solidFill>
              </a:rPr>
              <a:pPr/>
              <a:t>10</a:t>
            </a:fld>
            <a:endParaRPr lang="ar-EG">
              <a:solidFill>
                <a:srgbClr val="F0A22E">
                  <a:shade val="75000"/>
                </a:srgbClr>
              </a:solidFill>
            </a:endParaRPr>
          </a:p>
        </p:txBody>
      </p:sp>
      <p:pic>
        <p:nvPicPr>
          <p:cNvPr id="7" name="Picture 7" descr="http://www.aawsat.com/2004/03/19/images/technology.223930.jpg"/>
          <p:cNvPicPr>
            <a:picLocks noChangeAspect="1" noChangeArrowheads="1"/>
          </p:cNvPicPr>
          <p:nvPr/>
        </p:nvPicPr>
        <p:blipFill>
          <a:blip r:embed="rId2" r:link="rId3" cstate="print"/>
          <a:srcRect/>
          <a:stretch>
            <a:fillRect/>
          </a:stretch>
        </p:blipFill>
        <p:spPr bwMode="auto">
          <a:xfrm>
            <a:off x="40658" y="1196753"/>
            <a:ext cx="5323431" cy="55711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5508104" y="1412777"/>
            <a:ext cx="3635896" cy="4031873"/>
          </a:xfrm>
          <a:prstGeom prst="rect">
            <a:avLst/>
          </a:prstGeom>
        </p:spPr>
        <p:txBody>
          <a:bodyPr wrap="square">
            <a:spAutoFit/>
          </a:bodyPr>
          <a:lstStyle/>
          <a:p>
            <a:pPr algn="just" rtl="1">
              <a:defRPr/>
            </a:pPr>
            <a:r>
              <a:rPr lang="ar-EG" sz="3200" b="1" dirty="0" smtClean="0">
                <a:solidFill>
                  <a:srgbClr val="0F6FC6">
                    <a:lumMod val="20000"/>
                    <a:lumOff val="80000"/>
                  </a:srgbClr>
                </a:solidFill>
                <a:ea typeface="Times New Roman"/>
                <a:cs typeface="Traditional Arabic"/>
              </a:rPr>
              <a:t>تصميم ملعب إفتراضي لإستاد فلادلفيا فيليس وقد </a:t>
            </a:r>
            <a:r>
              <a:rPr lang="ar-SA" sz="3200" b="1" dirty="0" smtClean="0">
                <a:solidFill>
                  <a:srgbClr val="0F6FC6">
                    <a:lumMod val="20000"/>
                    <a:lumOff val="80000"/>
                  </a:srgbClr>
                </a:solidFill>
                <a:ea typeface="Times New Roman"/>
                <a:cs typeface="Traditional Arabic"/>
              </a:rPr>
              <a:t>وفر </a:t>
            </a:r>
            <a:r>
              <a:rPr lang="ar-SA" sz="3200" b="1" dirty="0">
                <a:solidFill>
                  <a:srgbClr val="0F6FC6">
                    <a:lumMod val="20000"/>
                    <a:lumOff val="80000"/>
                  </a:srgbClr>
                </a:solidFill>
                <a:ea typeface="Times New Roman"/>
                <a:cs typeface="Traditional Arabic"/>
              </a:rPr>
              <a:t>التصميم المصور الذي وضعته الشركة عدة طرق لاختبار الملعب واجزائه، اذ امكن الحصول على صور متحركة رقمية واخرى ثابتة له, والتعرف على احجام الاجنحة الخاصة.</a:t>
            </a:r>
            <a:endParaRPr lang="ar-EG" sz="3200" b="1" dirty="0">
              <a:solidFill>
                <a:srgbClr val="0F6FC6">
                  <a:lumMod val="20000"/>
                  <a:lumOff val="80000"/>
                </a:srgbClr>
              </a:solidFill>
              <a:ea typeface="Times New Roman"/>
              <a:cs typeface="Traditional Arabic"/>
            </a:endParaRPr>
          </a:p>
        </p:txBody>
      </p:sp>
      <p:sp>
        <p:nvSpPr>
          <p:cNvPr id="9" name="Cloud Callout 8"/>
          <p:cNvSpPr/>
          <p:nvPr/>
        </p:nvSpPr>
        <p:spPr>
          <a:xfrm>
            <a:off x="1403648" y="162512"/>
            <a:ext cx="6640760" cy="746209"/>
          </a:xfrm>
          <a:prstGeom prst="cloudCallout">
            <a:avLst/>
          </a:prstGeom>
          <a: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tile tx="0" ty="0" sx="100000" sy="100000" flip="none" algn="tl"/>
          </a:blipFill>
          <a:scene3d>
            <a:camera prst="orthographicFront"/>
            <a:lightRig rig="balanced" dir="t">
              <a:rot lat="0" lon="0" rev="19200000"/>
            </a:lightRig>
          </a:scene3d>
          <a:sp3d contourW="12700" prstMaterial="matte">
            <a:bevelT w="60000" h="50800"/>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EG" sz="2400" b="1" dirty="0" smtClean="0">
                <a:solidFill>
                  <a:srgbClr val="C17529">
                    <a:lumMod val="50000"/>
                  </a:srgbClr>
                </a:solidFill>
                <a:latin typeface="Traditional Arabic"/>
                <a:ea typeface="Times New Roman"/>
                <a:cs typeface="AF_Diwani"/>
              </a:rPr>
              <a:t>من النماذج الرياضية الافتراضي</a:t>
            </a:r>
            <a:endParaRPr lang="en-US" sz="1100" b="1" dirty="0">
              <a:solidFill>
                <a:srgbClr val="C17529">
                  <a:lumMod val="50000"/>
                </a:srgbClr>
              </a:solidFill>
              <a:latin typeface="Calibri"/>
              <a:ea typeface="Times New Roman"/>
              <a:cs typeface="Arial"/>
            </a:endParaRPr>
          </a:p>
        </p:txBody>
      </p:sp>
    </p:spTree>
    <p:extLst>
      <p:ext uri="{BB962C8B-B14F-4D97-AF65-F5344CB8AC3E}">
        <p14:creationId xmlns:p14="http://schemas.microsoft.com/office/powerpoint/2010/main" val="3941394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37AD00D-E70C-4BC5-8F8F-5C95302DD62E}" type="slidenum">
              <a:rPr lang="ar-EG" smtClean="0">
                <a:solidFill>
                  <a:srgbClr val="F0A22E">
                    <a:shade val="75000"/>
                  </a:srgbClr>
                </a:solidFill>
              </a:rPr>
              <a:pPr/>
              <a:t>11</a:t>
            </a:fld>
            <a:endParaRPr lang="ar-EG">
              <a:solidFill>
                <a:srgbClr val="F0A22E">
                  <a:shade val="75000"/>
                </a:srgbClr>
              </a:solidFill>
            </a:endParaRPr>
          </a:p>
        </p:txBody>
      </p:sp>
      <p:sp>
        <p:nvSpPr>
          <p:cNvPr id="6" name="Rectangle 2"/>
          <p:cNvSpPr>
            <a:spLocks noChangeArrowheads="1"/>
          </p:cNvSpPr>
          <p:nvPr/>
        </p:nvSpPr>
        <p:spPr bwMode="auto">
          <a:xfrm>
            <a:off x="895927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endParaRPr lang="ar-EG">
              <a:solidFill>
                <a:prstClr val="black"/>
              </a:solidFill>
            </a:endParaRPr>
          </a:p>
        </p:txBody>
      </p:sp>
      <p:pic>
        <p:nvPicPr>
          <p:cNvPr id="1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076055" y="116633"/>
            <a:ext cx="4019427" cy="33843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16633"/>
            <a:ext cx="4860032" cy="33843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89838"/>
            <a:ext cx="4932040" cy="31235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076055" y="3689838"/>
            <a:ext cx="4019427" cy="31235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5-Point Star 12"/>
          <p:cNvSpPr/>
          <p:nvPr/>
        </p:nvSpPr>
        <p:spPr>
          <a:xfrm>
            <a:off x="2771800" y="1772816"/>
            <a:ext cx="4464497" cy="3456384"/>
          </a:xfrm>
          <a:prstGeom prst="star5">
            <a:avLst/>
          </a:prstGeom>
          <a:blipFill>
            <a:blip r:embed="rId6"/>
            <a:tile tx="0" ty="0" sx="100000" sy="100000" flip="none" algn="tl"/>
          </a:blipFill>
          <a:scene3d>
            <a:camera prst="perspectiveRelaxed"/>
            <a:lightRig rig="balanced" dir="t">
              <a:rot lat="0" lon="0" rev="19200000"/>
            </a:lightRig>
          </a:scene3d>
          <a:sp3d contourW="12700" prstMaterial="matte">
            <a:bevelT w="60000" h="50800"/>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ar-EG" sz="3600" b="1" dirty="0">
                <a:solidFill>
                  <a:prstClr val="black"/>
                </a:solidFill>
                <a:latin typeface="Traditional Arabic"/>
                <a:ea typeface="Times New Roman"/>
                <a:cs typeface="AF_Diwani"/>
              </a:rPr>
              <a:t>أدوات الواقع الافتراضي</a:t>
            </a:r>
            <a:endParaRPr lang="en-US" sz="1600" b="1" dirty="0">
              <a:solidFill>
                <a:prstClr val="black"/>
              </a:solidFill>
              <a:latin typeface="Calibri"/>
              <a:ea typeface="Times New Roman"/>
              <a:cs typeface="Arial"/>
            </a:endParaRPr>
          </a:p>
          <a:p>
            <a:pPr algn="ctr" rtl="1"/>
            <a:endParaRPr lang="ar-EG" sz="2800" b="1" dirty="0">
              <a:solidFill>
                <a:srgbClr val="FBEEC9">
                  <a:lumMod val="75000"/>
                </a:srgbClr>
              </a:solidFill>
              <a:latin typeface="Lucida Sans Unicode"/>
              <a:cs typeface="DecoType Thuluth" pitchFamily="2" charset="-78"/>
            </a:endParaRPr>
          </a:p>
        </p:txBody>
      </p:sp>
      <p:sp>
        <p:nvSpPr>
          <p:cNvPr id="2" name="TextBox 1"/>
          <p:cNvSpPr txBox="1"/>
          <p:nvPr/>
        </p:nvSpPr>
        <p:spPr>
          <a:xfrm>
            <a:off x="2465201" y="692698"/>
            <a:ext cx="2391152" cy="707886"/>
          </a:xfrm>
          <a:prstGeom prst="rect">
            <a:avLst/>
          </a:prstGeom>
          <a:noFill/>
        </p:spPr>
        <p:txBody>
          <a:bodyPr wrap="square" rtlCol="1">
            <a:spAutoFit/>
          </a:bodyPr>
          <a:lstStyle/>
          <a:p>
            <a:pPr algn="ctr" rtl="1"/>
            <a:r>
              <a:rPr lang="ar-EG" sz="2000" b="1" dirty="0" smtClean="0">
                <a:solidFill>
                  <a:prstClr val="white"/>
                </a:solidFill>
              </a:rPr>
              <a:t>وحدة العرض المحمول على الرأس</a:t>
            </a:r>
            <a:endParaRPr lang="ar-EG" sz="2000" b="1" dirty="0">
              <a:solidFill>
                <a:prstClr val="white"/>
              </a:solidFill>
            </a:endParaRPr>
          </a:p>
        </p:txBody>
      </p:sp>
      <p:sp>
        <p:nvSpPr>
          <p:cNvPr id="10" name="TextBox 9"/>
          <p:cNvSpPr txBox="1"/>
          <p:nvPr/>
        </p:nvSpPr>
        <p:spPr>
          <a:xfrm>
            <a:off x="2542808" y="5842339"/>
            <a:ext cx="2391152" cy="707886"/>
          </a:xfrm>
          <a:prstGeom prst="rect">
            <a:avLst/>
          </a:prstGeom>
          <a:noFill/>
        </p:spPr>
        <p:txBody>
          <a:bodyPr wrap="square" rtlCol="1">
            <a:spAutoFit/>
          </a:bodyPr>
          <a:lstStyle/>
          <a:p>
            <a:pPr algn="ctr" rtl="1"/>
            <a:r>
              <a:rPr lang="ar-EG" sz="2000" b="1" dirty="0" smtClean="0">
                <a:solidFill>
                  <a:srgbClr val="663300"/>
                </a:solidFill>
              </a:rPr>
              <a:t>المنظار المتكامل ذو العدستين وسماعات الأذن</a:t>
            </a:r>
            <a:endParaRPr lang="ar-EG" sz="2000" b="1" dirty="0">
              <a:solidFill>
                <a:srgbClr val="663300"/>
              </a:solidFill>
            </a:endParaRPr>
          </a:p>
        </p:txBody>
      </p:sp>
      <p:sp>
        <p:nvSpPr>
          <p:cNvPr id="11" name="TextBox 10"/>
          <p:cNvSpPr txBox="1"/>
          <p:nvPr/>
        </p:nvSpPr>
        <p:spPr>
          <a:xfrm>
            <a:off x="7136477" y="2793122"/>
            <a:ext cx="2005563" cy="400110"/>
          </a:xfrm>
          <a:prstGeom prst="rect">
            <a:avLst/>
          </a:prstGeom>
          <a:noFill/>
        </p:spPr>
        <p:txBody>
          <a:bodyPr wrap="square" rtlCol="1">
            <a:spAutoFit/>
          </a:bodyPr>
          <a:lstStyle/>
          <a:p>
            <a:pPr algn="ctr" rtl="1"/>
            <a:r>
              <a:rPr lang="ar-EG" sz="2000" b="1" dirty="0" smtClean="0">
                <a:solidFill>
                  <a:prstClr val="white"/>
                </a:solidFill>
              </a:rPr>
              <a:t>القفاز بالتوصيلات</a:t>
            </a:r>
            <a:endParaRPr lang="ar-EG" sz="2000" b="1" dirty="0">
              <a:solidFill>
                <a:prstClr val="white"/>
              </a:solidFill>
            </a:endParaRPr>
          </a:p>
        </p:txBody>
      </p:sp>
    </p:spTree>
    <p:extLst>
      <p:ext uri="{BB962C8B-B14F-4D97-AF65-F5344CB8AC3E}">
        <p14:creationId xmlns:p14="http://schemas.microsoft.com/office/powerpoint/2010/main" val="25971144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 calcmode="lin" valueType="num">
                                      <p:cBhvr>
                                        <p:cTn id="9" dur="250" fill="hold"/>
                                        <p:tgtEl>
                                          <p:spTgt spid="13"/>
                                        </p:tgtEl>
                                        <p:attrNameLst>
                                          <p:attrName>style.rotation</p:attrName>
                                        </p:attrNameLst>
                                      </p:cBhvr>
                                      <p:tavLst>
                                        <p:tav tm="0">
                                          <p:val>
                                            <p:fltVal val="90"/>
                                          </p:val>
                                        </p:tav>
                                        <p:tav tm="100000">
                                          <p:val>
                                            <p:fltVal val="0"/>
                                          </p:val>
                                        </p:tav>
                                      </p:tavLst>
                                    </p:anim>
                                    <p:animEffect transition="in" filter="fade">
                                      <p:cBhvr>
                                        <p:cTn id="10" dur="250"/>
                                        <p:tgtEl>
                                          <p:spTgt spid="13"/>
                                        </p:tgtEl>
                                      </p:cBhvr>
                                    </p:animEffect>
                                  </p:childTnLst>
                                </p:cTn>
                              </p:par>
                            </p:childTnLst>
                          </p:cTn>
                        </p:par>
                        <p:par>
                          <p:cTn id="11" fill="hold">
                            <p:stCondLst>
                              <p:cond delay="250"/>
                            </p:stCondLst>
                            <p:childTnLst>
                              <p:par>
                                <p:cTn id="12" presetID="8" presetClass="emph" presetSubtype="0" fill="hold" grpId="1" nodeType="afterEffect">
                                  <p:stCondLst>
                                    <p:cond delay="0"/>
                                  </p:stCondLst>
                                  <p:childTnLst>
                                    <p:animRot by="21600000">
                                      <p:cBhvr>
                                        <p:cTn id="13" dur="250" fill="hold"/>
                                        <p:tgtEl>
                                          <p:spTgt spid="13"/>
                                        </p:tgtEl>
                                        <p:attrNameLst>
                                          <p:attrName>r</p:attrName>
                                        </p:attrNameLst>
                                      </p:cBhvr>
                                    </p:animRot>
                                  </p:childTnLst>
                                </p:cTn>
                              </p:par>
                            </p:childTnLst>
                          </p:cTn>
                        </p:par>
                        <p:par>
                          <p:cTn id="14" fill="hold">
                            <p:stCondLst>
                              <p:cond delay="500"/>
                            </p:stCondLst>
                            <p:childTnLst>
                              <p:par>
                                <p:cTn id="15" presetID="2" presetClass="entr" presetSubtype="3"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50" fill="hold"/>
                                        <p:tgtEl>
                                          <p:spTgt spid="15"/>
                                        </p:tgtEl>
                                        <p:attrNameLst>
                                          <p:attrName>ppt_x</p:attrName>
                                        </p:attrNameLst>
                                      </p:cBhvr>
                                      <p:tavLst>
                                        <p:tav tm="0">
                                          <p:val>
                                            <p:strVal val="1+#ppt_w/2"/>
                                          </p:val>
                                        </p:tav>
                                        <p:tav tm="100000">
                                          <p:val>
                                            <p:strVal val="#ppt_x"/>
                                          </p:val>
                                        </p:tav>
                                      </p:tavLst>
                                    </p:anim>
                                    <p:anim calcmode="lin" valueType="num">
                                      <p:cBhvr additive="base">
                                        <p:cTn id="18" dur="250" fill="hold"/>
                                        <p:tgtEl>
                                          <p:spTgt spid="15"/>
                                        </p:tgtEl>
                                        <p:attrNameLst>
                                          <p:attrName>ppt_y</p:attrName>
                                        </p:attrNameLst>
                                      </p:cBhvr>
                                      <p:tavLst>
                                        <p:tav tm="0">
                                          <p:val>
                                            <p:strVal val="0-#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250" fill="hold"/>
                                        <p:tgtEl>
                                          <p:spTgt spid="17"/>
                                        </p:tgtEl>
                                        <p:attrNameLst>
                                          <p:attrName>ppt_x</p:attrName>
                                        </p:attrNameLst>
                                      </p:cBhvr>
                                      <p:tavLst>
                                        <p:tav tm="0">
                                          <p:val>
                                            <p:strVal val="0-#ppt_w/2"/>
                                          </p:val>
                                        </p:tav>
                                        <p:tav tm="100000">
                                          <p:val>
                                            <p:strVal val="#ppt_x"/>
                                          </p:val>
                                        </p:tav>
                                      </p:tavLst>
                                    </p:anim>
                                    <p:anim calcmode="lin" valueType="num">
                                      <p:cBhvr additive="base">
                                        <p:cTn id="22" dur="250" fill="hold"/>
                                        <p:tgtEl>
                                          <p:spTgt spid="17"/>
                                        </p:tgtEl>
                                        <p:attrNameLst>
                                          <p:attrName>ppt_y</p:attrName>
                                        </p:attrNameLst>
                                      </p:cBhvr>
                                      <p:tavLst>
                                        <p:tav tm="0">
                                          <p:val>
                                            <p:strVal val="0-#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fill="hold"/>
                                        <p:tgtEl>
                                          <p:spTgt spid="18"/>
                                        </p:tgtEl>
                                        <p:attrNameLst>
                                          <p:attrName>ppt_x</p:attrName>
                                        </p:attrNameLst>
                                      </p:cBhvr>
                                      <p:tavLst>
                                        <p:tav tm="0">
                                          <p:val>
                                            <p:strVal val="0-#ppt_w/2"/>
                                          </p:val>
                                        </p:tav>
                                        <p:tav tm="100000">
                                          <p:val>
                                            <p:strVal val="#ppt_x"/>
                                          </p:val>
                                        </p:tav>
                                      </p:tavLst>
                                    </p:anim>
                                    <p:anim calcmode="lin" valueType="num">
                                      <p:cBhvr additive="base">
                                        <p:cTn id="26" dur="25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250" fill="hold"/>
                                        <p:tgtEl>
                                          <p:spTgt spid="19"/>
                                        </p:tgtEl>
                                        <p:attrNameLst>
                                          <p:attrName>ppt_x</p:attrName>
                                        </p:attrNameLst>
                                      </p:cBhvr>
                                      <p:tavLst>
                                        <p:tav tm="0">
                                          <p:val>
                                            <p:strVal val="1+#ppt_w/2"/>
                                          </p:val>
                                        </p:tav>
                                        <p:tav tm="100000">
                                          <p:val>
                                            <p:strVal val="#ppt_x"/>
                                          </p:val>
                                        </p:tav>
                                      </p:tavLst>
                                    </p:anim>
                                    <p:anim calcmode="lin" valueType="num">
                                      <p:cBhvr additive="base">
                                        <p:cTn id="30" dur="250" fill="hold"/>
                                        <p:tgtEl>
                                          <p:spTgt spid="19"/>
                                        </p:tgtEl>
                                        <p:attrNameLst>
                                          <p:attrName>ppt_y</p:attrName>
                                        </p:attrNameLst>
                                      </p:cBhvr>
                                      <p:tavLst>
                                        <p:tav tm="0">
                                          <p:val>
                                            <p:strVal val="1+#ppt_h/2"/>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in)">
                                      <p:cBhvr>
                                        <p:cTn id="33" dur="250"/>
                                        <p:tgtEl>
                                          <p:spTgt spid="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50"/>
                                        <p:tgtEl>
                                          <p:spTgt spid="1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5881599-ACD7-4675-9C25-1DF2EBDD9A8D}" type="slidenum">
              <a:rPr lang="en-US" smtClean="0">
                <a:solidFill>
                  <a:srgbClr val="DBF5F9">
                    <a:shade val="90000"/>
                  </a:srgbClr>
                </a:solidFill>
              </a:rPr>
              <a:pPr>
                <a:defRPr/>
              </a:pPr>
              <a:t>12</a:t>
            </a:fld>
            <a:endParaRPr lang="en-US">
              <a:solidFill>
                <a:srgbClr val="DBF5F9">
                  <a:shade val="90000"/>
                </a:srgbClr>
              </a:solidFill>
            </a:endParaRPr>
          </a:p>
        </p:txBody>
      </p:sp>
      <p:pic>
        <p:nvPicPr>
          <p:cNvPr id="77828" name="Picture 2" descr="http://media.al.com/mobile-press-register/photo/2013/09/13396227-stand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2400"/>
            <a:ext cx="266699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descr="St. Paul's Virtual Learning Sept. 10,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0"/>
            <a:ext cx="27844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St. Paul's Virtual Learning Sept. 10, 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10001"/>
            <a:ext cx="2514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8" descr="St. Paul's Virtual Learning Sept. 10, 2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10001"/>
            <a:ext cx="2438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2" descr="St. Paul's Virtual Learning Sept. 10, 2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1" y="3810001"/>
            <a:ext cx="25558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6400800" y="304800"/>
            <a:ext cx="2514600" cy="3124200"/>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EG" sz="3600" b="1" dirty="0">
                <a:solidFill>
                  <a:prstClr val="white"/>
                </a:solidFill>
              </a:rPr>
              <a:t>نموذج للتعلم الافتراضي في مرحلة رياض الأطفال</a:t>
            </a:r>
            <a:endParaRPr lang="en-US" sz="3600" b="1" dirty="0">
              <a:solidFill>
                <a:prstClr val="white"/>
              </a:solidFill>
            </a:endParaRPr>
          </a:p>
        </p:txBody>
      </p:sp>
    </p:spTree>
    <p:extLst>
      <p:ext uri="{BB962C8B-B14F-4D97-AF65-F5344CB8AC3E}">
        <p14:creationId xmlns:p14="http://schemas.microsoft.com/office/powerpoint/2010/main" val="4060211759"/>
      </p:ext>
    </p:extLst>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2411413" y="1485900"/>
            <a:ext cx="4176712"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outerShdw dist="35921" dir="2700000" algn="ctr" rotWithShape="0">
                    <a:srgbClr val="000000">
                      <a:alpha val="79999"/>
                    </a:srgbClr>
                  </a:outerShdw>
                </a:effectLst>
                <a:latin typeface="Impact"/>
              </a:rPr>
              <a:t>Thank You</a:t>
            </a:r>
          </a:p>
        </p:txBody>
      </p:sp>
      <p:pic>
        <p:nvPicPr>
          <p:cNvPr id="87043" name="Picture 3" descr="ros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6" y="4076701"/>
            <a:ext cx="18510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descr="ros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006851"/>
            <a:ext cx="1900239"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WordArt 5"/>
          <p:cNvSpPr>
            <a:spLocks noChangeArrowheads="1" noChangeShapeType="1" noTextEdit="1"/>
          </p:cNvSpPr>
          <p:nvPr/>
        </p:nvSpPr>
        <p:spPr bwMode="auto">
          <a:xfrm>
            <a:off x="3419477" y="404814"/>
            <a:ext cx="2232025"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fontAlgn="base">
              <a:spcBef>
                <a:spcPct val="0"/>
              </a:spcBef>
              <a:spcAft>
                <a:spcPct val="0"/>
              </a:spcAft>
              <a:defRPr/>
            </a:pPr>
            <a:r>
              <a:rPr lang="ar-EG" sz="3600" u="sng" kern="10">
                <a:gradFill rotWithShape="1">
                  <a:gsLst>
                    <a:gs pos="0">
                      <a:srgbClr val="FFE701"/>
                    </a:gs>
                    <a:gs pos="100000">
                      <a:srgbClr val="FE3E02"/>
                    </a:gs>
                  </a:gsLst>
                  <a:lin ang="5400000" scaled="1"/>
                </a:gradFill>
                <a:effectLst>
                  <a:prstShdw prst="shdw17" dist="17961" dir="2700000">
                    <a:srgbClr val="000000"/>
                  </a:prstShdw>
                </a:effectLst>
                <a:ea typeface="+mn-cs"/>
              </a:rPr>
              <a:t>شكرا</a:t>
            </a:r>
            <a:endParaRPr lang="en-US" sz="3600" u="sng" kern="10">
              <a:gradFill rotWithShape="1">
                <a:gsLst>
                  <a:gs pos="0">
                    <a:srgbClr val="FFE701"/>
                  </a:gs>
                  <a:gs pos="100000">
                    <a:srgbClr val="FE3E02"/>
                  </a:gs>
                </a:gsLst>
                <a:lin ang="5400000" scaled="1"/>
              </a:gradFill>
              <a:effectLst>
                <a:prstShdw prst="shdw17" dist="17961" dir="2700000">
                  <a:srgbClr val="000000"/>
                </a:prstShdw>
              </a:effectLst>
            </a:endParaRPr>
          </a:p>
        </p:txBody>
      </p:sp>
      <p:sp>
        <p:nvSpPr>
          <p:cNvPr id="87046" name="WordArt 6"/>
          <p:cNvSpPr>
            <a:spLocks noChangeArrowheads="1" noChangeShapeType="1" noTextEdit="1"/>
          </p:cNvSpPr>
          <p:nvPr/>
        </p:nvSpPr>
        <p:spPr bwMode="auto">
          <a:xfrm>
            <a:off x="2411413" y="6094413"/>
            <a:ext cx="4176712" cy="4302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defRPr/>
            </a:pPr>
            <a:r>
              <a:rPr lang="en-US" sz="3600" u="sng" kern="10" dirty="0">
                <a:gradFill rotWithShape="1">
                  <a:gsLst>
                    <a:gs pos="0">
                      <a:srgbClr val="FFFF00"/>
                    </a:gs>
                    <a:gs pos="100000">
                      <a:srgbClr val="FF9933"/>
                    </a:gs>
                  </a:gsLst>
                  <a:path path="rect">
                    <a:fillToRect l="50000" t="50000" r="50000" b="50000"/>
                  </a:path>
                </a:gradFill>
                <a:effectLst>
                  <a:prstShdw prst="shdw17" dist="17961" dir="2700000">
                    <a:srgbClr val="999900"/>
                  </a:prstShdw>
                </a:effectLst>
                <a:latin typeface="Impact"/>
              </a:rPr>
              <a:t>Thank  You</a:t>
            </a:r>
          </a:p>
        </p:txBody>
      </p:sp>
      <p:sp>
        <p:nvSpPr>
          <p:cNvPr id="117767" name="Text Box 7"/>
          <p:cNvSpPr txBox="1">
            <a:spLocks noChangeArrowheads="1"/>
          </p:cNvSpPr>
          <p:nvPr/>
        </p:nvSpPr>
        <p:spPr bwMode="auto">
          <a:xfrm>
            <a:off x="1476377" y="2436813"/>
            <a:ext cx="6048375" cy="3277820"/>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المادة العلمية على مسؤلية استاذ المقرر دون ادن مسؤولية على الجامعة والكليىة</a:t>
            </a:r>
          </a:p>
          <a:p>
            <a:pPr algn="ctr" rtl="1" fontAlgn="base">
              <a:spcBef>
                <a:spcPct val="50000"/>
              </a:spcBef>
              <a:spcAft>
                <a:spcPct val="0"/>
              </a:spcAft>
            </a:pPr>
            <a:r>
              <a:rPr lang="ar-EG" altLang="en-US" sz="2400" b="1" dirty="0" smtClean="0">
                <a:solidFill>
                  <a:srgbClr val="FFFFFF"/>
                </a:solidFill>
                <a:latin typeface="Verdana" pitchFamily="34" charset="0"/>
                <a:ea typeface="PT Bold Heading"/>
                <a:cs typeface="PT Bold Heading"/>
              </a:rPr>
              <a:t>مع تحياتى</a:t>
            </a:r>
          </a:p>
          <a:p>
            <a:pPr algn="ctr" rtl="1" fontAlgn="base">
              <a:spcBef>
                <a:spcPct val="50000"/>
              </a:spcBef>
              <a:spcAft>
                <a:spcPct val="0"/>
              </a:spcAft>
            </a:pPr>
            <a:r>
              <a:rPr lang="ar-EG" altLang="en-US" sz="2400" b="1" dirty="0" smtClean="0">
                <a:solidFill>
                  <a:prstClr val="black"/>
                </a:solidFill>
                <a:latin typeface="Verdana" pitchFamily="34" charset="0"/>
                <a:ea typeface="PT Bold Heading"/>
                <a:cs typeface="PT Bold Heading"/>
              </a:rPr>
              <a:t>دكتور</a:t>
            </a:r>
          </a:p>
          <a:p>
            <a:pPr algn="ctr" rtl="1" fontAlgn="base">
              <a:spcBef>
                <a:spcPct val="50000"/>
              </a:spcBef>
              <a:spcAft>
                <a:spcPct val="0"/>
              </a:spcAft>
            </a:pPr>
            <a:r>
              <a:rPr lang="ar-EG" altLang="en-US" sz="4000" b="1" dirty="0" smtClean="0">
                <a:solidFill>
                  <a:prstClr val="black"/>
                </a:solidFill>
                <a:latin typeface="Sakkal Majalla" pitchFamily="2" charset="-78"/>
                <a:ea typeface="PT Bold Heading"/>
                <a:cs typeface="Sakkal Majalla" pitchFamily="2" charset="-78"/>
              </a:rPr>
              <a:t>هيثم محمد </a:t>
            </a:r>
            <a:r>
              <a:rPr lang="ar-EG" altLang="en-US" sz="4000" b="1" dirty="0">
                <a:solidFill>
                  <a:prstClr val="black"/>
                </a:solidFill>
                <a:latin typeface="Sakkal Majalla" pitchFamily="2" charset="-78"/>
                <a:ea typeface="PT Bold Heading"/>
                <a:cs typeface="Sakkal Majalla" pitchFamily="2" charset="-78"/>
              </a:rPr>
              <a:t>أ</a:t>
            </a:r>
            <a:r>
              <a:rPr lang="ar-EG" altLang="en-US" sz="4000" b="1" dirty="0" smtClean="0">
                <a:solidFill>
                  <a:prstClr val="black"/>
                </a:solidFill>
                <a:latin typeface="Sakkal Majalla" pitchFamily="2" charset="-78"/>
                <a:ea typeface="PT Bold Heading"/>
                <a:cs typeface="Sakkal Majalla" pitchFamily="2" charset="-78"/>
              </a:rPr>
              <a:t>حمد حسنين</a:t>
            </a:r>
          </a:p>
          <a:p>
            <a:pPr algn="ctr" rtl="1" fontAlgn="base">
              <a:spcBef>
                <a:spcPct val="50000"/>
              </a:spcBef>
              <a:spcAft>
                <a:spcPct val="0"/>
              </a:spcAft>
            </a:pPr>
            <a:r>
              <a:rPr lang="en-US" altLang="en-US" sz="1800" b="1" dirty="0" smtClean="0">
                <a:solidFill>
                  <a:srgbClr val="FFFFFF"/>
                </a:solidFill>
              </a:rPr>
              <a:t>Hh_hhsh@yahoo.com</a:t>
            </a:r>
          </a:p>
        </p:txBody>
      </p:sp>
      <p:pic>
        <p:nvPicPr>
          <p:cNvPr id="117768" name="Picture 8" descr="h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9" descr="h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3709988"/>
            <a:ext cx="127635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0" name="Picture 1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8366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1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22764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1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43672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3" name="Picture 1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245476" y="5807075"/>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Picture 1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1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1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1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8" name="Picture 1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9" name="Picture 1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115889"/>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0" name="Picture 20"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1" name="Picture 21"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2" name="Picture 22"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2101"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3" name="Picture 23"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22439"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4" name="Picture 24"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5" name="Picture 25"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21564" y="6670676"/>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6" name="Picture 26"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9080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7" name="Picture 27"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2347913"/>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Picture 28"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4438651"/>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9" name="Picture 29" descr="lig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68312" y="5878514"/>
            <a:ext cx="14382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DD8BE72-50D3-4637-A454-3596203D9F5E}" type="slidenum">
              <a:rPr lang="ar-SA" altLang="en-US" sz="1400" smtClean="0">
                <a:solidFill>
                  <a:srgbClr val="000000"/>
                </a:solidFill>
              </a:rPr>
              <a:pPr/>
              <a:t>13</a:t>
            </a:fld>
            <a:endParaRPr lang="en-US" altLang="en-US" sz="1400" smtClean="0">
              <a:solidFill>
                <a:srgbClr val="000000"/>
              </a:solidFill>
            </a:endParaRPr>
          </a:p>
        </p:txBody>
      </p:sp>
    </p:spTree>
    <p:extLst>
      <p:ext uri="{BB962C8B-B14F-4D97-AF65-F5344CB8AC3E}">
        <p14:creationId xmlns:p14="http://schemas.microsoft.com/office/powerpoint/2010/main" val="273782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2000"/>
                                        <p:tgtEl>
                                          <p:spTgt spid="87045"/>
                                        </p:tgtEl>
                                      </p:cBhvr>
                                    </p:animEffect>
                                    <p:anim calcmode="lin" valueType="num">
                                      <p:cBhvr>
                                        <p:cTn id="8" dur="2000" fill="hold"/>
                                        <p:tgtEl>
                                          <p:spTgt spid="87045"/>
                                        </p:tgtEl>
                                        <p:attrNameLst>
                                          <p:attrName>style.rotation</p:attrName>
                                        </p:attrNameLst>
                                      </p:cBhvr>
                                      <p:tavLst>
                                        <p:tav tm="0">
                                          <p:val>
                                            <p:fltVal val="720"/>
                                          </p:val>
                                        </p:tav>
                                        <p:tav tm="100000">
                                          <p:val>
                                            <p:fltVal val="0"/>
                                          </p:val>
                                        </p:tav>
                                      </p:tavLst>
                                    </p:anim>
                                    <p:anim calcmode="lin" valueType="num">
                                      <p:cBhvr>
                                        <p:cTn id="9" dur="2000" fill="hold"/>
                                        <p:tgtEl>
                                          <p:spTgt spid="87045"/>
                                        </p:tgtEl>
                                        <p:attrNameLst>
                                          <p:attrName>ppt_h</p:attrName>
                                        </p:attrNameLst>
                                      </p:cBhvr>
                                      <p:tavLst>
                                        <p:tav tm="0">
                                          <p:val>
                                            <p:fltVal val="0"/>
                                          </p:val>
                                        </p:tav>
                                        <p:tav tm="100000">
                                          <p:val>
                                            <p:strVal val="#ppt_h"/>
                                          </p:val>
                                        </p:tav>
                                      </p:tavLst>
                                    </p:anim>
                                    <p:anim calcmode="lin" valueType="num">
                                      <p:cBhvr>
                                        <p:cTn id="10" dur="2000" fill="hold"/>
                                        <p:tgtEl>
                                          <p:spTgt spid="87045"/>
                                        </p:tgtEl>
                                        <p:attrNameLst>
                                          <p:attrName>ppt_w</p:attrName>
                                        </p:attrNameLst>
                                      </p:cBhvr>
                                      <p:tavLst>
                                        <p:tav tm="0">
                                          <p:val>
                                            <p:fltVal val="0"/>
                                          </p:val>
                                        </p:tav>
                                        <p:tav tm="100000">
                                          <p:val>
                                            <p:strVal val="#ppt_w"/>
                                          </p:val>
                                        </p:tav>
                                      </p:tavLst>
                                    </p:anim>
                                  </p:childTnLst>
                                </p:cTn>
                              </p:par>
                              <p:par>
                                <p:cTn id="11" presetID="48" presetClass="entr" presetSubtype="0" accel="50000" fill="hold" nodeType="withEffect">
                                  <p:stCondLst>
                                    <p:cond delay="0"/>
                                  </p:stCondLst>
                                  <p:childTnLst>
                                    <p:set>
                                      <p:cBhvr>
                                        <p:cTn id="12" dur="1" fill="hold">
                                          <p:stCondLst>
                                            <p:cond delay="0"/>
                                          </p:stCondLst>
                                        </p:cTn>
                                        <p:tgtEl>
                                          <p:spTgt spid="87042"/>
                                        </p:tgtEl>
                                        <p:attrNameLst>
                                          <p:attrName>style.visibility</p:attrName>
                                        </p:attrNameLst>
                                      </p:cBhvr>
                                      <p:to>
                                        <p:strVal val="visible"/>
                                      </p:to>
                                    </p:set>
                                    <p:anim calcmode="lin" valueType="num">
                                      <p:cBhvr>
                                        <p:cTn id="13" dur="2000" fill="hold"/>
                                        <p:tgtEl>
                                          <p:spTgt spid="870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8704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87042"/>
                                        </p:tgtEl>
                                        <p:attrNameLst>
                                          <p:attrName>ppt_y</p:attrName>
                                        </p:attrNameLst>
                                      </p:cBhvr>
                                      <p:tavLst>
                                        <p:tav tm="0">
                                          <p:val>
                                            <p:strVal val="#ppt_y"/>
                                          </p:val>
                                        </p:tav>
                                        <p:tav tm="100000">
                                          <p:val>
                                            <p:strVal val="#ppt_y"/>
                                          </p:val>
                                        </p:tav>
                                      </p:tavLst>
                                    </p:anim>
                                    <p:animEffect transition="in" filter="fade">
                                      <p:cBhvr>
                                        <p:cTn id="16" dur="2000"/>
                                        <p:tgtEl>
                                          <p:spTgt spid="87042"/>
                                        </p:tgtEl>
                                      </p:cBhvr>
                                    </p:animEffect>
                                  </p:childTnLst>
                                </p:cTn>
                              </p:par>
                            </p:childTnLst>
                          </p:cTn>
                        </p:par>
                        <p:par>
                          <p:cTn id="17" fill="hold" nodeType="afterGroup">
                            <p:stCondLst>
                              <p:cond delay="2000"/>
                            </p:stCondLst>
                            <p:childTnLst>
                              <p:par>
                                <p:cTn id="18" presetID="2" presetClass="entr" presetSubtype="9" fill="hold" nodeType="afterEffect">
                                  <p:stCondLst>
                                    <p:cond delay="0"/>
                                  </p:stCondLst>
                                  <p:childTnLst>
                                    <p:set>
                                      <p:cBhvr>
                                        <p:cTn id="19" dur="1" fill="hold">
                                          <p:stCondLst>
                                            <p:cond delay="0"/>
                                          </p:stCondLst>
                                        </p:cTn>
                                        <p:tgtEl>
                                          <p:spTgt spid="87043"/>
                                        </p:tgtEl>
                                        <p:attrNameLst>
                                          <p:attrName>style.visibility</p:attrName>
                                        </p:attrNameLst>
                                      </p:cBhvr>
                                      <p:to>
                                        <p:strVal val="visible"/>
                                      </p:to>
                                    </p:set>
                                    <p:anim calcmode="lin" valueType="num">
                                      <p:cBhvr additive="base">
                                        <p:cTn id="20" dur="2000" fill="hold"/>
                                        <p:tgtEl>
                                          <p:spTgt spid="87043"/>
                                        </p:tgtEl>
                                        <p:attrNameLst>
                                          <p:attrName>ppt_x</p:attrName>
                                        </p:attrNameLst>
                                      </p:cBhvr>
                                      <p:tavLst>
                                        <p:tav tm="0">
                                          <p:val>
                                            <p:strVal val="0-#ppt_w/2"/>
                                          </p:val>
                                        </p:tav>
                                        <p:tav tm="100000">
                                          <p:val>
                                            <p:strVal val="#ppt_x"/>
                                          </p:val>
                                        </p:tav>
                                      </p:tavLst>
                                    </p:anim>
                                    <p:anim calcmode="lin" valueType="num">
                                      <p:cBhvr additive="base">
                                        <p:cTn id="21" dur="2000" fill="hold"/>
                                        <p:tgtEl>
                                          <p:spTgt spid="87043"/>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87044"/>
                                        </p:tgtEl>
                                        <p:attrNameLst>
                                          <p:attrName>style.visibility</p:attrName>
                                        </p:attrNameLst>
                                      </p:cBhvr>
                                      <p:to>
                                        <p:strVal val="visible"/>
                                      </p:to>
                                    </p:set>
                                    <p:anim calcmode="lin" valueType="num">
                                      <p:cBhvr additive="base">
                                        <p:cTn id="24" dur="2000" fill="hold"/>
                                        <p:tgtEl>
                                          <p:spTgt spid="87044"/>
                                        </p:tgtEl>
                                        <p:attrNameLst>
                                          <p:attrName>ppt_x</p:attrName>
                                        </p:attrNameLst>
                                      </p:cBhvr>
                                      <p:tavLst>
                                        <p:tav tm="0">
                                          <p:val>
                                            <p:strVal val="1+#ppt_w/2"/>
                                          </p:val>
                                        </p:tav>
                                        <p:tav tm="100000">
                                          <p:val>
                                            <p:strVal val="#ppt_x"/>
                                          </p:val>
                                        </p:tav>
                                      </p:tavLst>
                                    </p:anim>
                                    <p:anim calcmode="lin" valueType="num">
                                      <p:cBhvr additive="base">
                                        <p:cTn id="25" dur="2000" fill="hold"/>
                                        <p:tgtEl>
                                          <p:spTgt spid="87044"/>
                                        </p:tgtEl>
                                        <p:attrNameLst>
                                          <p:attrName>ppt_y</p:attrName>
                                        </p:attrNameLst>
                                      </p:cBhvr>
                                      <p:tavLst>
                                        <p:tav tm="0">
                                          <p:val>
                                            <p:strVal val="0-#ppt_h/2"/>
                                          </p:val>
                                        </p:tav>
                                        <p:tav tm="100000">
                                          <p:val>
                                            <p:strVal val="#ppt_y"/>
                                          </p:val>
                                        </p:tav>
                                      </p:tavLst>
                                    </p:anim>
                                  </p:childTnLst>
                                </p:cTn>
                              </p:par>
                              <p:par>
                                <p:cTn id="26" presetID="48" presetClass="entr" presetSubtype="0" accel="50000" fill="hold" nodeType="with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2000" fill="hold"/>
                                        <p:tgtEl>
                                          <p:spTgt spid="870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87046"/>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87046"/>
                                        </p:tgtEl>
                                        <p:attrNameLst>
                                          <p:attrName>ppt_y</p:attrName>
                                        </p:attrNameLst>
                                      </p:cBhvr>
                                      <p:tavLst>
                                        <p:tav tm="0">
                                          <p:val>
                                            <p:strVal val="#ppt_y"/>
                                          </p:val>
                                        </p:tav>
                                        <p:tav tm="100000">
                                          <p:val>
                                            <p:strVal val="#ppt_y"/>
                                          </p:val>
                                        </p:tav>
                                      </p:tavLst>
                                    </p:anim>
                                    <p:animEffect transition="in" filter="fade">
                                      <p:cBhvr>
                                        <p:cTn id="31"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486400" y="0"/>
            <a:ext cx="0" cy="685800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13" descr="C:\Documents and Settings\Administrator\Desktop\New Folder (3)\Untitl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668" y="1823230"/>
            <a:ext cx="3087533" cy="2672570"/>
          </a:xfrm>
          <a:prstGeom prst="rect">
            <a:avLst/>
          </a:prstGeom>
        </p:spPr>
      </p:pic>
      <p:pic>
        <p:nvPicPr>
          <p:cNvPr id="12"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4">
            <a:lum contrast="40000"/>
            <a:extLst>
              <a:ext uri="{28A0092B-C50C-407E-A947-70E740481C1C}">
                <a14:useLocalDpi xmlns:a14="http://schemas.microsoft.com/office/drawing/2010/main"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3" y="37465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extLst>
      <p:ext uri="{BB962C8B-B14F-4D97-AF65-F5344CB8AC3E}">
        <p14:creationId xmlns:p14="http://schemas.microsoft.com/office/powerpoint/2010/main" val="32915685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2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228600"/>
            <a:ext cx="7848600" cy="63246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ar-SA" sz="2400" b="1" dirty="0" smtClean="0">
                <a:solidFill>
                  <a:prstClr val="black"/>
                </a:solidFill>
                <a:cs typeface="Times New Roman"/>
              </a:rPr>
              <a:t>أود </a:t>
            </a:r>
            <a:r>
              <a:rPr lang="ar-SA" sz="2400" b="1" dirty="0">
                <a:solidFill>
                  <a:prstClr val="black"/>
                </a:solidFill>
                <a:cs typeface="Times New Roman"/>
              </a:rPr>
              <a:t>أن أعبر بخالص شكري وتقدير إلى أستاذتنا ومعلمينا فكان عطاؤهم غير محدود مما كان له أكبر الأثر على هذا العمل ، فتعجز الكلمات عن شكرهم ولا أملك إلا أن أبشرهم بحديث سيدنا محمد </a:t>
            </a:r>
            <a:r>
              <a:rPr lang="ar-SA" sz="2400" b="1" dirty="0" smtClean="0">
                <a:solidFill>
                  <a:prstClr val="black"/>
                </a:solidFill>
                <a:cs typeface="Times New Roman"/>
              </a:rPr>
              <a:t>صل الله </a:t>
            </a:r>
            <a:r>
              <a:rPr lang="ar-SA" sz="2400" b="1" dirty="0">
                <a:solidFill>
                  <a:prstClr val="black"/>
                </a:solidFill>
                <a:cs typeface="Times New Roman"/>
              </a:rPr>
              <a:t>عليه وسلم “يحشر قوم من أمتي على منابر من النور، يمرون على الصراط كالبرق الخاطف، تخشع له الأبصار، ما هم بالأنبياء، وما هم بالصديقين، وما هم </a:t>
            </a:r>
            <a:r>
              <a:rPr lang="ar-SA" sz="2400" b="1" dirty="0" smtClean="0">
                <a:solidFill>
                  <a:prstClr val="black"/>
                </a:solidFill>
                <a:cs typeface="Times New Roman"/>
              </a:rPr>
              <a:t>بالشهداء، إنهم </a:t>
            </a:r>
            <a:r>
              <a:rPr lang="ar-SA" sz="2400" b="1" dirty="0">
                <a:solidFill>
                  <a:prstClr val="black"/>
                </a:solidFill>
                <a:cs typeface="Times New Roman"/>
              </a:rPr>
              <a:t>قوم تقضى على أيديهم حوائج الناس</a:t>
            </a:r>
            <a:r>
              <a:rPr lang="ar-SA" sz="2400" b="1" dirty="0" smtClean="0">
                <a:solidFill>
                  <a:prstClr val="black"/>
                </a:solidFill>
                <a:cs typeface="Times New Roman"/>
              </a:rPr>
              <a:t>”</a:t>
            </a:r>
            <a:r>
              <a:rPr lang="ar-EG" sz="2400" b="1" dirty="0">
                <a:solidFill>
                  <a:prstClr val="black"/>
                </a:solidFill>
                <a:cs typeface="Times New Roman"/>
              </a:rPr>
              <a:t>,</a:t>
            </a:r>
            <a:r>
              <a:rPr lang="ar-SA" sz="2400" b="1" dirty="0" smtClean="0">
                <a:solidFill>
                  <a:prstClr val="black"/>
                </a:solidFill>
                <a:cs typeface="Times New Roman"/>
              </a:rPr>
              <a:t> فبارك </a:t>
            </a:r>
            <a:r>
              <a:rPr lang="ar-SA" sz="2400" b="1" dirty="0">
                <a:solidFill>
                  <a:prstClr val="black"/>
                </a:solidFill>
                <a:cs typeface="Times New Roman"/>
              </a:rPr>
              <a:t>الله فيهم وجزاهم عني خير الجزاء.</a:t>
            </a:r>
            <a:endParaRPr lang="en-US" sz="2400" b="1" dirty="0">
              <a:solidFill>
                <a:prstClr val="black"/>
              </a:solidFill>
            </a:endParaRPr>
          </a:p>
          <a:p>
            <a:pPr algn="ctr">
              <a:lnSpc>
                <a:spcPct val="150000"/>
              </a:lnSpc>
            </a:pPr>
            <a:endParaRPr lang="ar-EG" sz="2400" b="1" dirty="0">
              <a:solidFill>
                <a:prstClr val="white"/>
              </a:solidFill>
              <a:cs typeface="Times New Roman"/>
            </a:endParaRPr>
          </a:p>
        </p:txBody>
      </p:sp>
      <p:pic>
        <p:nvPicPr>
          <p:cNvPr id="3" name="Picture 10" descr="D:\الكلية\صور\10751730_299663633567558_18769780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5334000"/>
            <a:ext cx="9096375" cy="1524000"/>
          </a:xfrm>
          <a:prstGeom prst="rect">
            <a:avLst/>
          </a:prstGeom>
          <a:solidFill>
            <a:schemeClr val="accent4">
              <a:lumMod val="40000"/>
              <a:lumOff val="60000"/>
            </a:schemeClr>
          </a:solidFill>
          <a:extLst/>
        </p:spPr>
      </p:pic>
    </p:spTree>
    <p:extLst>
      <p:ext uri="{BB962C8B-B14F-4D97-AF65-F5344CB8AC3E}">
        <p14:creationId xmlns:p14="http://schemas.microsoft.com/office/powerpoint/2010/main" val="1014331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772400" y="0"/>
            <a:ext cx="0" cy="6781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a:off x="0" y="61722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29" name="Oval 28">
            <a:hlinkClick r:id="" action="ppaction://hlinkshowjump?jump=previousslide"/>
          </p:cNvPr>
          <p:cNvSpPr/>
          <p:nvPr/>
        </p:nvSpPr>
        <p:spPr>
          <a:xfrm>
            <a:off x="571500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السابق</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31" name="Oval 30">
            <a:hlinkClick r:id="" action="ppaction://hlinkshowjump?jump=nextslide"/>
          </p:cNvPr>
          <p:cNvSpPr/>
          <p:nvPr/>
        </p:nvSpPr>
        <p:spPr>
          <a:xfrm>
            <a:off x="0"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التالي</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925" y="104776"/>
            <a:ext cx="1309328" cy="1876425"/>
          </a:xfrm>
          <a:prstGeom prst="rect">
            <a:avLst/>
          </a:prstGeom>
        </p:spPr>
      </p:pic>
      <p:sp>
        <p:nvSpPr>
          <p:cNvPr id="34" name="Flowchart: Preparation 33"/>
          <p:cNvSpPr/>
          <p:nvPr/>
        </p:nvSpPr>
        <p:spPr>
          <a:xfrm>
            <a:off x="8001000" y="6324600"/>
            <a:ext cx="990600" cy="381000"/>
          </a:xfrm>
          <a:prstGeom prst="flowChartPreparati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ar-EG" sz="1600" dirty="0" smtClean="0">
                <a:solidFill>
                  <a:prstClr val="white"/>
                </a:solidFill>
              </a:rPr>
              <a:t>خروج</a:t>
            </a:r>
            <a:endParaRPr lang="en-US" sz="1600" dirty="0">
              <a:solidFill>
                <a:prstClr val="white"/>
              </a:solidFill>
            </a:endParaRPr>
          </a:p>
        </p:txBody>
      </p:sp>
      <p:sp>
        <p:nvSpPr>
          <p:cNvPr id="2" name="Rectangle 1"/>
          <p:cNvSpPr/>
          <p:nvPr/>
        </p:nvSpPr>
        <p:spPr>
          <a:xfrm>
            <a:off x="457200" y="152401"/>
            <a:ext cx="6705600" cy="1272143"/>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1950" algn="ctr" rtl="1" fontAlgn="base">
              <a:lnSpc>
                <a:spcPts val="2250"/>
              </a:lnSpc>
            </a:pPr>
            <a:endParaRPr lang="ar-EG" sz="2800" b="1" dirty="0" smtClean="0">
              <a:ln w="11430"/>
              <a:solidFill>
                <a:prstClr val="white"/>
              </a:solidFill>
              <a:latin typeface="Times New Roman"/>
              <a:ea typeface="Times New Roman"/>
              <a:cs typeface="Al-Hadith1"/>
            </a:endParaRPr>
          </a:p>
          <a:p>
            <a:pPr marL="361950" algn="ctr" rtl="1" fontAlgn="base">
              <a:lnSpc>
                <a:spcPts val="2250"/>
              </a:lnSpc>
            </a:pPr>
            <a:r>
              <a:rPr lang="ar-EG" sz="2800" b="1" dirty="0" smtClean="0">
                <a:ln w="11430"/>
                <a:solidFill>
                  <a:prstClr val="white"/>
                </a:solidFill>
                <a:latin typeface="Times New Roman"/>
                <a:ea typeface="Times New Roman"/>
                <a:cs typeface="Al-Hadith1"/>
              </a:rPr>
              <a:t>الفصول </a:t>
            </a:r>
            <a:r>
              <a:rPr lang="ar-EG" sz="2800" b="1" dirty="0">
                <a:ln w="11430"/>
                <a:solidFill>
                  <a:prstClr val="white"/>
                </a:solidFill>
                <a:latin typeface="Times New Roman"/>
                <a:ea typeface="Times New Roman"/>
                <a:cs typeface="Al-Hadith1"/>
              </a:rPr>
              <a:t>والمعامل </a:t>
            </a:r>
            <a:r>
              <a:rPr lang="ar-EG" sz="2800" b="1" dirty="0" smtClean="0">
                <a:ln w="11430"/>
                <a:solidFill>
                  <a:prstClr val="white"/>
                </a:solidFill>
                <a:latin typeface="Times New Roman"/>
                <a:ea typeface="Times New Roman"/>
                <a:cs typeface="Al-Hadith1"/>
              </a:rPr>
              <a:t>الافتراضية</a:t>
            </a:r>
          </a:p>
          <a:p>
            <a:pPr marL="361950" algn="ctr" rtl="1" fontAlgn="base">
              <a:lnSpc>
                <a:spcPts val="2250"/>
              </a:lnSpc>
            </a:pPr>
            <a:r>
              <a:rPr lang="en-US" sz="2800" b="1" dirty="0" smtClean="0">
                <a:ln w="11430"/>
                <a:solidFill>
                  <a:prstClr val="white"/>
                </a:solidFill>
                <a:latin typeface="Times New Roman"/>
                <a:ea typeface="Times New Roman"/>
                <a:cs typeface="Al-Hadith1"/>
              </a:rPr>
              <a:t> </a:t>
            </a:r>
            <a:r>
              <a:rPr lang="en-US" sz="2800" b="1" dirty="0">
                <a:ln w="11430"/>
                <a:solidFill>
                  <a:prstClr val="white"/>
                </a:solidFill>
                <a:latin typeface="Times New Roman"/>
                <a:ea typeface="Times New Roman"/>
                <a:cs typeface="Al-Hadith1"/>
              </a:rPr>
              <a:t>virtual reality </a:t>
            </a:r>
            <a:r>
              <a:rPr lang="en-US" sz="2800" b="1" dirty="0" smtClean="0">
                <a:ln w="11430"/>
                <a:solidFill>
                  <a:prstClr val="white"/>
                </a:solidFill>
                <a:latin typeface="Times New Roman"/>
                <a:ea typeface="Times New Roman"/>
                <a:cs typeface="Al-Hadith1"/>
              </a:rPr>
              <a:t>classrooms </a:t>
            </a:r>
          </a:p>
          <a:p>
            <a:pPr marL="361950" algn="ctr" rtl="1" fontAlgn="base">
              <a:lnSpc>
                <a:spcPts val="2250"/>
              </a:lnSpc>
            </a:pPr>
            <a:r>
              <a:rPr lang="en-US" sz="2800" b="1" dirty="0" smtClean="0">
                <a:ln w="11430"/>
                <a:solidFill>
                  <a:prstClr val="white"/>
                </a:solidFill>
                <a:latin typeface="Times New Roman"/>
                <a:ea typeface="Times New Roman"/>
                <a:cs typeface="Al-Hadith1"/>
              </a:rPr>
              <a:t> </a:t>
            </a:r>
            <a:endParaRPr lang="en-US" b="1" dirty="0">
              <a:ln w="11430"/>
              <a:solidFill>
                <a:prstClr val="white"/>
              </a:solidFill>
              <a:ea typeface="Calibri"/>
              <a:cs typeface="Arial"/>
            </a:endParaRPr>
          </a:p>
        </p:txBody>
      </p:sp>
      <p:sp>
        <p:nvSpPr>
          <p:cNvPr id="3" name="Rectangle 2"/>
          <p:cNvSpPr/>
          <p:nvPr/>
        </p:nvSpPr>
        <p:spPr>
          <a:xfrm>
            <a:off x="152400" y="1602939"/>
            <a:ext cx="7391400" cy="260840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rtl="1"/>
            <a:r>
              <a:rPr lang="ar-SA" sz="2000" dirty="0">
                <a:solidFill>
                  <a:prstClr val="black"/>
                </a:solidFill>
                <a:ea typeface="Calibri"/>
                <a:cs typeface="Simplified Arabic"/>
              </a:rPr>
              <a:t>هي أنظمة إلكترونية تتيح التفاعل مع المعلم بالصوت و الصورة من خلال عرض كامل للمحتوى التعليمي للفصل التخيلي على الهواء مباشرة من خلال الشبكة الداخلية الخاصة بوزارة التربية والتعليم أو الشبكة العالمية للمعلومات من خلال مناقشات تفاعلية بين الطلبة والمعلم وبين الطلبة بعضهم بعض و بين المدارس المختلفة ، وهو ما يعرف بالتعلم والتفاعل التزامني وهي عبارة عن غرفة قد تكون إحدى الوحدات التي يتكون منها مركز مصادر التعلم في المدرسة ويتم تجهيز الغرفة بوصلات وأسلاك أو باستخدام موجات قصيرة عالية التردد ترتبط عادة بالقمر الاصطناعي أو بوسائل اتصال أخرى بحيث يتمكن المتعلمون المتواجدون في الصف الافتراضي من التواصل مع معلم أو متعلمين آخرين في مناطق جغرافية متعددة </a:t>
            </a:r>
            <a:endParaRPr lang="ar-EG" sz="2000" dirty="0">
              <a:solidFill>
                <a:prstClr val="black"/>
              </a:solidFill>
            </a:endParaRPr>
          </a:p>
        </p:txBody>
      </p:sp>
      <p:pic>
        <p:nvPicPr>
          <p:cNvPr id="17" name="Picture 16"/>
          <p:cNvPicPr/>
          <p:nvPr/>
        </p:nvPicPr>
        <p:blipFill>
          <a:blip r:embed="rId3"/>
          <a:stretch>
            <a:fillRect/>
          </a:stretch>
        </p:blipFill>
        <p:spPr>
          <a:xfrm>
            <a:off x="1028700" y="4191000"/>
            <a:ext cx="5638800" cy="1981200"/>
          </a:xfrm>
          <a:prstGeom prst="rect">
            <a:avLst/>
          </a:prstGeom>
          <a:ln>
            <a:noFill/>
          </a:ln>
          <a:effectLst>
            <a:outerShdw blurRad="292100" dist="139700" dir="2700000" algn="tl" rotWithShape="0">
              <a:srgbClr val="333333">
                <a:alpha val="65000"/>
              </a:srgbClr>
            </a:outerShdw>
          </a:effectLst>
        </p:spPr>
      </p:pic>
      <p:sp>
        <p:nvSpPr>
          <p:cNvPr id="18" name="Flowchart: Alternate Process 17">
            <a:hlinkClick r:id="rId4" action="ppaction://hlinksldjump"/>
          </p:cNvPr>
          <p:cNvSpPr/>
          <p:nvPr/>
        </p:nvSpPr>
        <p:spPr>
          <a:xfrm>
            <a:off x="7781925" y="2209801"/>
            <a:ext cx="1371600" cy="428625"/>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smtClean="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التقديم</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sp>
        <p:nvSpPr>
          <p:cNvPr id="36" name="Oval 35">
            <a:hlinkClick r:id="rId5" action="ppaction://hlinksldjump"/>
          </p:cNvPr>
          <p:cNvSpPr/>
          <p:nvPr/>
        </p:nvSpPr>
        <p:spPr>
          <a:xfrm>
            <a:off x="2838451" y="6219825"/>
            <a:ext cx="1905000" cy="60960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rPr>
              <a:t>الرئيسية</a:t>
            </a:r>
            <a:endParaRPr lang="en-US" b="1" spc="50" dirty="0">
              <a:ln w="11430"/>
              <a:gradFill>
                <a:gsLst>
                  <a:gs pos="25000">
                    <a:srgbClr val="009DD9">
                      <a:satMod val="155000"/>
                    </a:srgbClr>
                  </a:gs>
                  <a:gs pos="100000">
                    <a:srgbClr val="009DD9">
                      <a:shade val="45000"/>
                      <a:satMod val="165000"/>
                    </a:srgbClr>
                  </a:gs>
                </a:gsLst>
                <a:lin ang="5400000"/>
              </a:gradFill>
              <a:effectLst>
                <a:outerShdw blurRad="76200" dist="50800" dir="5400000" algn="tl" rotWithShape="0">
                  <a:srgbClr val="000000">
                    <a:alpha val="65000"/>
                  </a:srgbClr>
                </a:outerShdw>
              </a:effectLst>
            </a:endParaRPr>
          </a:p>
        </p:txBody>
      </p:sp>
      <p:pic>
        <p:nvPicPr>
          <p:cNvPr id="24" name="Picture 8" descr="D:\اعداد\الجميع سابقا\احمد عيد\هيثم\صور\.facebook_14707930170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1925" y="2895600"/>
            <a:ext cx="1309328" cy="15989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1" y="4724401"/>
            <a:ext cx="1318855"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612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80">
                                          <p:stCondLst>
                                            <p:cond delay="0"/>
                                          </p:stCondLst>
                                        </p:cTn>
                                        <p:tgtEl>
                                          <p:spTgt spid="17"/>
                                        </p:tgtEl>
                                      </p:cBhvr>
                                    </p:animEffect>
                                    <p:anim calcmode="lin" valueType="num">
                                      <p:cBhvr>
                                        <p:cTn id="4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7" dur="26">
                                          <p:stCondLst>
                                            <p:cond delay="650"/>
                                          </p:stCondLst>
                                        </p:cTn>
                                        <p:tgtEl>
                                          <p:spTgt spid="17"/>
                                        </p:tgtEl>
                                      </p:cBhvr>
                                      <p:to x="100000" y="60000"/>
                                    </p:animScale>
                                    <p:animScale>
                                      <p:cBhvr>
                                        <p:cTn id="48" dur="166" decel="50000">
                                          <p:stCondLst>
                                            <p:cond delay="676"/>
                                          </p:stCondLst>
                                        </p:cTn>
                                        <p:tgtEl>
                                          <p:spTgt spid="17"/>
                                        </p:tgtEl>
                                      </p:cBhvr>
                                      <p:to x="100000" y="100000"/>
                                    </p:animScale>
                                    <p:animScale>
                                      <p:cBhvr>
                                        <p:cTn id="49" dur="26">
                                          <p:stCondLst>
                                            <p:cond delay="1312"/>
                                          </p:stCondLst>
                                        </p:cTn>
                                        <p:tgtEl>
                                          <p:spTgt spid="17"/>
                                        </p:tgtEl>
                                      </p:cBhvr>
                                      <p:to x="100000" y="80000"/>
                                    </p:animScale>
                                    <p:animScale>
                                      <p:cBhvr>
                                        <p:cTn id="50" dur="166" decel="50000">
                                          <p:stCondLst>
                                            <p:cond delay="1338"/>
                                          </p:stCondLst>
                                        </p:cTn>
                                        <p:tgtEl>
                                          <p:spTgt spid="17"/>
                                        </p:tgtEl>
                                      </p:cBhvr>
                                      <p:to x="100000" y="100000"/>
                                    </p:animScale>
                                    <p:animScale>
                                      <p:cBhvr>
                                        <p:cTn id="51" dur="26">
                                          <p:stCondLst>
                                            <p:cond delay="1642"/>
                                          </p:stCondLst>
                                        </p:cTn>
                                        <p:tgtEl>
                                          <p:spTgt spid="17"/>
                                        </p:tgtEl>
                                      </p:cBhvr>
                                      <p:to x="100000" y="90000"/>
                                    </p:animScale>
                                    <p:animScale>
                                      <p:cBhvr>
                                        <p:cTn id="52" dur="166" decel="50000">
                                          <p:stCondLst>
                                            <p:cond delay="1668"/>
                                          </p:stCondLst>
                                        </p:cTn>
                                        <p:tgtEl>
                                          <p:spTgt spid="17"/>
                                        </p:tgtEl>
                                      </p:cBhvr>
                                      <p:to x="100000" y="100000"/>
                                    </p:animScale>
                                    <p:animScale>
                                      <p:cBhvr>
                                        <p:cTn id="53" dur="26">
                                          <p:stCondLst>
                                            <p:cond delay="1808"/>
                                          </p:stCondLst>
                                        </p:cTn>
                                        <p:tgtEl>
                                          <p:spTgt spid="17"/>
                                        </p:tgtEl>
                                      </p:cBhvr>
                                      <p:to x="100000" y="95000"/>
                                    </p:animScale>
                                    <p:animScale>
                                      <p:cBhvr>
                                        <p:cTn id="5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solidFill>
                <a:prstClr val="white"/>
              </a:solidFill>
              <a:latin typeface="Calibri" pitchFamily="34" charset="0"/>
            </a:endParaRPr>
          </a:p>
        </p:txBody>
      </p:sp>
      <p:pic>
        <p:nvPicPr>
          <p:cNvPr id="26" name="Picture 10" descr="C:\Documents and Settings\Administrator\Desktop\DIAA Flash\PPT\p1\New Folder\5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4150"/>
            <a:ext cx="10937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C:\Documents and Settings\Administrator\Desktop\DIAA Flash\background\Untitl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143000"/>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Documents and Settings\Administrator\Desktop\7777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143000"/>
            <a:ext cx="2438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Documents and Settings\Administrator\Desktop\+6+6.png"/>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2328863" y="2438400"/>
            <a:ext cx="4757737"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Documents and Settings\Administrator\Desktop\5ق.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8175" y="2503488"/>
            <a:ext cx="18256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Documents and Settings\Administrator\Desktop\r4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419600"/>
            <a:ext cx="18272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Documents and Settings\Administrator\Desktop\a44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452938"/>
            <a:ext cx="1722438"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Documents and Settings\Administrator\Desktop\7777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2471738"/>
            <a:ext cx="19018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C:\Documents and Settings\Administrator\Desktop\6656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2895600"/>
            <a:ext cx="1676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410" y="0"/>
            <a:ext cx="1309328" cy="1876425"/>
          </a:xfrm>
          <a:prstGeom prst="rect">
            <a:avLst/>
          </a:prstGeom>
        </p:spPr>
      </p:pic>
      <p:pic>
        <p:nvPicPr>
          <p:cNvPr id="32" name="Picture 8" descr="D:\اعداد\الجميع سابقا\احمد عيد\هيثم\صور\.facebook_147079301704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 y="5289512"/>
            <a:ext cx="1309328" cy="159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5270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randombar(horizontal)">
                                      <p:cBhvr>
                                        <p:cTn id="15" dur="500"/>
                                        <p:tgtEl>
                                          <p:spTgt spid="7170"/>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slide(fromBottom)">
                                      <p:cBhvr>
                                        <p:cTn id="19" dur="500"/>
                                        <p:tgtEl>
                                          <p:spTgt spid="7171"/>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anim calcmode="lin" valueType="num">
                                      <p:cBhvr>
                                        <p:cTn id="22" dur="500" fill="hold"/>
                                        <p:tgtEl>
                                          <p:spTgt spid="7176"/>
                                        </p:tgtEl>
                                        <p:attrNameLst>
                                          <p:attrName>ppt_w</p:attrName>
                                        </p:attrNameLst>
                                      </p:cBhvr>
                                      <p:tavLst>
                                        <p:tav tm="0">
                                          <p:val>
                                            <p:fltVal val="0"/>
                                          </p:val>
                                        </p:tav>
                                        <p:tav tm="100000">
                                          <p:val>
                                            <p:strVal val="#ppt_w"/>
                                          </p:val>
                                        </p:tav>
                                      </p:tavLst>
                                    </p:anim>
                                    <p:anim calcmode="lin" valueType="num">
                                      <p:cBhvr>
                                        <p:cTn id="23" dur="500" fill="hold"/>
                                        <p:tgtEl>
                                          <p:spTgt spid="7176"/>
                                        </p:tgtEl>
                                        <p:attrNameLst>
                                          <p:attrName>ppt_h</p:attrName>
                                        </p:attrNameLst>
                                      </p:cBhvr>
                                      <p:tavLst>
                                        <p:tav tm="0">
                                          <p:val>
                                            <p:fltVal val="0"/>
                                          </p:val>
                                        </p:tav>
                                        <p:tav tm="100000">
                                          <p:val>
                                            <p:strVal val="#ppt_h"/>
                                          </p:val>
                                        </p:tav>
                                      </p:tavLst>
                                    </p:anim>
                                    <p:anim calcmode="lin" valueType="num">
                                      <p:cBhvr>
                                        <p:cTn id="24" dur="500" fill="hold"/>
                                        <p:tgtEl>
                                          <p:spTgt spid="7176"/>
                                        </p:tgtEl>
                                        <p:attrNameLst>
                                          <p:attrName>style.rotation</p:attrName>
                                        </p:attrNameLst>
                                      </p:cBhvr>
                                      <p:tavLst>
                                        <p:tav tm="0">
                                          <p:val>
                                            <p:fltVal val="360"/>
                                          </p:val>
                                        </p:tav>
                                        <p:tav tm="100000">
                                          <p:val>
                                            <p:fltVal val="0"/>
                                          </p:val>
                                        </p:tav>
                                      </p:tavLst>
                                    </p:anim>
                                    <p:animEffect transition="in" filter="fade">
                                      <p:cBhvr>
                                        <p:cTn id="25" dur="500"/>
                                        <p:tgtEl>
                                          <p:spTgt spid="7176"/>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wipe(up)">
                                      <p:cBhvr>
                                        <p:cTn id="29" dur="500"/>
                                        <p:tgtEl>
                                          <p:spTgt spid="7172"/>
                                        </p:tgtEl>
                                      </p:cBhvr>
                                    </p:animEffect>
                                  </p:childTnLst>
                                </p:cTn>
                              </p:par>
                              <p:par>
                                <p:cTn id="30" presetID="22" presetClass="entr" presetSubtype="1" fill="hold" nodeType="with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wipe(up)">
                                      <p:cBhvr>
                                        <p:cTn id="32" dur="500"/>
                                        <p:tgtEl>
                                          <p:spTgt spid="7175"/>
                                        </p:tgtEl>
                                      </p:cBhvr>
                                    </p:animEffect>
                                  </p:childTnLst>
                                </p:cTn>
                              </p:par>
                            </p:childTnLst>
                          </p:cTn>
                        </p:par>
                        <p:par>
                          <p:cTn id="33" fill="hold" nodeType="afterGroup">
                            <p:stCondLst>
                              <p:cond delay="2500"/>
                            </p:stCondLst>
                            <p:childTnLst>
                              <p:par>
                                <p:cTn id="34" presetID="22" presetClass="entr" presetSubtype="1" fill="hold" nodeType="afterEffect">
                                  <p:stCondLst>
                                    <p:cond delay="0"/>
                                  </p:stCondLst>
                                  <p:childTnLst>
                                    <p:set>
                                      <p:cBhvr>
                                        <p:cTn id="35" dur="1" fill="hold">
                                          <p:stCondLst>
                                            <p:cond delay="0"/>
                                          </p:stCondLst>
                                        </p:cTn>
                                        <p:tgtEl>
                                          <p:spTgt spid="7173"/>
                                        </p:tgtEl>
                                        <p:attrNameLst>
                                          <p:attrName>style.visibility</p:attrName>
                                        </p:attrNameLst>
                                      </p:cBhvr>
                                      <p:to>
                                        <p:strVal val="visible"/>
                                      </p:to>
                                    </p:set>
                                    <p:animEffect transition="in" filter="wipe(up)">
                                      <p:cBhvr>
                                        <p:cTn id="36" dur="500"/>
                                        <p:tgtEl>
                                          <p:spTgt spid="7173"/>
                                        </p:tgtEl>
                                      </p:cBhvr>
                                    </p:animEffect>
                                  </p:childTnLst>
                                </p:cTn>
                              </p:par>
                              <p:par>
                                <p:cTn id="37" presetID="22" presetClass="entr" presetSubtype="1"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Effect transition="in" filter="wipe(up)">
                                      <p:cBhvr>
                                        <p:cTn id="3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solidFill>
                <a:prstClr val="white"/>
              </a:solidFill>
              <a:latin typeface="Calibri" pitchFamily="34" charset="0"/>
            </a:endParaRPr>
          </a:p>
        </p:txBody>
      </p:sp>
      <p:pic>
        <p:nvPicPr>
          <p:cNvPr id="26" name="Picture 10" descr="C:\Documents and Settings\Administrator\Desktop\DIAA Flash\PPT\p1\New Folder\5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4150"/>
            <a:ext cx="10937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C:\Documents and Settings\Administrator\Desktop\DIAA Flash\background\Untitle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143000"/>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Documents and Settings\Administrator\Desktop\556656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143000"/>
            <a:ext cx="2743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5562600" y="2286000"/>
            <a:ext cx="304800" cy="304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solidFill>
                <a:prstClr val="white"/>
              </a:solidFill>
            </a:endParaRPr>
          </a:p>
        </p:txBody>
      </p:sp>
      <p:pic>
        <p:nvPicPr>
          <p:cNvPr id="29" name="Picture 4" descr="C:\Documents and Settings\Administrator\Desktop\right-clipart-biyE7z65T.png"/>
          <p:cNvPicPr>
            <a:picLocks noChangeAspect="1" noChangeArrowheads="1"/>
          </p:cNvPicPr>
          <p:nvPr/>
        </p:nvPicPr>
        <p:blipFill>
          <a:blip r:embed="rId7" cstate="print">
            <a:duotone>
              <a:schemeClr val="accent6">
                <a:shade val="45000"/>
                <a:satMod val="135000"/>
              </a:schemeClr>
              <a:prstClr val="white"/>
            </a:duotone>
          </a:blip>
          <a:srcRect/>
          <a:stretch>
            <a:fillRect/>
          </a:stretch>
        </p:blipFill>
        <p:spPr bwMode="auto">
          <a:xfrm>
            <a:off x="5562600" y="2209800"/>
            <a:ext cx="428625" cy="369192"/>
          </a:xfrm>
          <a:prstGeom prst="rect">
            <a:avLst/>
          </a:prstGeom>
          <a:noFill/>
        </p:spPr>
      </p:pic>
      <p:pic>
        <p:nvPicPr>
          <p:cNvPr id="2050" name="Picture 2" descr="C:\Documents and Settings\Administrator\Desktop\3232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133600"/>
            <a:ext cx="420211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rot="10800000">
            <a:off x="1447800" y="2743200"/>
            <a:ext cx="3962400" cy="0"/>
          </a:xfrm>
          <a:prstGeom prst="line">
            <a:avLst/>
          </a:prstGeom>
        </p:spPr>
        <p:style>
          <a:lnRef idx="3">
            <a:schemeClr val="accent1"/>
          </a:lnRef>
          <a:fillRef idx="0">
            <a:schemeClr val="accent1"/>
          </a:fillRef>
          <a:effectRef idx="2">
            <a:schemeClr val="accent1"/>
          </a:effectRef>
          <a:fontRef idx="minor">
            <a:schemeClr val="tx1"/>
          </a:fontRef>
        </p:style>
      </p:cxnSp>
      <p:pic>
        <p:nvPicPr>
          <p:cNvPr id="2052" name="Picture 4" descr="C:\Documents and Settings\Administrator\Desktop\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9000" y="2971799"/>
            <a:ext cx="24130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Documents and Settings\Administrator\Desktop\2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971800"/>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Documents and Settings\Administrator\Desktop\3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3581400"/>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C:\Documents and Settings\Administrator\Desktop\4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3581400"/>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Documents and Settings\Administrator\Desktop\5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191000"/>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Documents and Settings\Administrator\Desktop\66.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4191000"/>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Documents and Settings\Administrator\Desktop\77.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9000" y="4772025"/>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C:\Documents and Settings\Administrator\Desktop\88.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4772025"/>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C:\Documents and Settings\Administrator\Desktop\99.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000" y="5381625"/>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C:\Documents and Settings\Administrator\Desktop\1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5381625"/>
            <a:ext cx="243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1. Kal Ho Naa Ho- Heartbeat (Instrumental).wav">
            <a:hlinkClick r:id="" action="ppaction://media"/>
          </p:cNvPr>
          <p:cNvPicPr>
            <a:picLocks noRot="1" noChangeAspect="1"/>
          </p:cNvPicPr>
          <p:nvPr>
            <a:audioFile r:link="rId1"/>
          </p:nvPr>
        </p:nvPicPr>
        <p:blipFill>
          <a:blip r:embed="rId19">
            <a:extLst>
              <a:ext uri="{28A0092B-C50C-407E-A947-70E740481C1C}">
                <a14:useLocalDpi xmlns:a14="http://schemas.microsoft.com/office/drawing/2010/main" val="0"/>
              </a:ext>
            </a:extLst>
          </a:blip>
          <a:srcRect/>
          <a:stretch>
            <a:fillRect/>
          </a:stretch>
        </p:blipFill>
        <p:spPr bwMode="auto">
          <a:xfrm>
            <a:off x="0" y="739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 descr="C:\Documents and Settings\Administrator\Desktop\images.jpeg"/>
          <p:cNvPicPr>
            <a:picLocks noChangeAspect="1" noChangeArrowheads="1"/>
          </p:cNvPicPr>
          <p:nvPr/>
        </p:nvPicPr>
        <p:blipFill>
          <a:blip r:embed="rId20">
            <a:lum contrast="20000"/>
            <a:extLst>
              <a:ext uri="{28A0092B-C50C-407E-A947-70E740481C1C}">
                <a14:useLocalDpi xmlns:a14="http://schemas.microsoft.com/office/drawing/2010/main" val="0"/>
              </a:ext>
            </a:extLst>
          </a:blip>
          <a:srcRect/>
          <a:stretch>
            <a:fillRect/>
          </a:stretch>
        </p:blipFill>
        <p:spPr bwMode="auto">
          <a:xfrm>
            <a:off x="6637020" y="2830591"/>
            <a:ext cx="2476500" cy="320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81925" y="104776"/>
            <a:ext cx="1309328" cy="1952624"/>
          </a:xfrm>
          <a:prstGeom prst="rect">
            <a:avLst/>
          </a:prstGeom>
        </p:spPr>
      </p:pic>
      <p:pic>
        <p:nvPicPr>
          <p:cNvPr id="45" name="Picture 8" descr="D:\اعداد\الجميع سابقا\احمد عيد\هيثم\صور\.facebook_1470793017049.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472597" y="104776"/>
            <a:ext cx="1309328" cy="202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3009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49"/>
                                        </p:tgtEl>
                                      </p:cBhvr>
                                    </p:cmd>
                                  </p:childTnLst>
                                </p:cTn>
                              </p:par>
                              <p:par>
                                <p:cTn id="7" presetID="22" presetClass="entr" presetSubtype="4"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down)">
                                      <p:cBhvr>
                                        <p:cTn id="9" dur="500"/>
                                        <p:tgtEl>
                                          <p:spTgt spid="26"/>
                                        </p:tgtEl>
                                      </p:cBhvr>
                                    </p:animEffect>
                                  </p:childTnLst>
                                </p:cTn>
                              </p:par>
                            </p:childTnLst>
                          </p:cTn>
                        </p:par>
                        <p:par>
                          <p:cTn id="10" fill="hold" nodeType="afterGroup">
                            <p:stCondLst>
                              <p:cond delay="5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par>
                          <p:cTn id="14" fill="hold" nodeType="afterGroup">
                            <p:stCondLst>
                              <p:cond delay="1000"/>
                            </p:stCondLst>
                            <p:childTnLst>
                              <p:par>
                                <p:cTn id="15" presetID="14" presetClass="entr" presetSubtype="5"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randombar(vertical)">
                                      <p:cBhvr>
                                        <p:cTn id="17" dur="500"/>
                                        <p:tgtEl>
                                          <p:spTgt spid="8194"/>
                                        </p:tgtEl>
                                      </p:cBhvr>
                                    </p:animEffect>
                                  </p:childTnLst>
                                </p:cTn>
                              </p:par>
                            </p:childTnLst>
                          </p:cTn>
                        </p:par>
                        <p:par>
                          <p:cTn id="18" fill="hold" nodeType="afterGroup">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 calcmode="lin" valueType="num">
                                      <p:cBhvr>
                                        <p:cTn id="23" dur="500" fill="hold"/>
                                        <p:tgtEl>
                                          <p:spTgt spid="28"/>
                                        </p:tgtEl>
                                        <p:attrNameLst>
                                          <p:attrName>style.rotation</p:attrName>
                                        </p:attrNameLst>
                                      </p:cBhvr>
                                      <p:tavLst>
                                        <p:tav tm="0">
                                          <p:val>
                                            <p:fltVal val="360"/>
                                          </p:val>
                                        </p:tav>
                                        <p:tav tm="100000">
                                          <p:val>
                                            <p:fltVal val="0"/>
                                          </p:val>
                                        </p:tav>
                                      </p:tavLst>
                                    </p:anim>
                                    <p:animEffect transition="in" filter="fade">
                                      <p:cBhvr>
                                        <p:cTn id="24" dur="500"/>
                                        <p:tgtEl>
                                          <p:spTgt spid="28"/>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par>
                          <p:cTn id="29" fill="hold" nodeType="afterGroup">
                            <p:stCondLst>
                              <p:cond delay="2500"/>
                            </p:stCondLst>
                            <p:childTnLst>
                              <p:par>
                                <p:cTn id="30" presetID="14" presetClass="entr" presetSubtype="10" fill="hold" nodeType="after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randombar(horizontal)">
                                      <p:cBhvr>
                                        <p:cTn id="32" dur="500"/>
                                        <p:tgtEl>
                                          <p:spTgt spid="2050"/>
                                        </p:tgtEl>
                                      </p:cBhvr>
                                    </p:animEffect>
                                  </p:childTnLst>
                                </p:cTn>
                              </p:par>
                            </p:childTnLst>
                          </p:cTn>
                        </p:par>
                        <p:par>
                          <p:cTn id="33" fill="hold" nodeType="afterGroup">
                            <p:stCondLst>
                              <p:cond delay="3000"/>
                            </p:stCondLst>
                            <p:childTnLst>
                              <p:par>
                                <p:cTn id="34" presetID="12" presetClass="entr" presetSubtype="2"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lide(fromRight)">
                                      <p:cBhvr>
                                        <p:cTn id="36" dur="500"/>
                                        <p:tgtEl>
                                          <p:spTgt spid="31"/>
                                        </p:tgtEl>
                                      </p:cBhvr>
                                    </p:animEffect>
                                  </p:childTnLst>
                                </p:cTn>
                              </p:par>
                            </p:childTnLst>
                          </p:cTn>
                        </p:par>
                        <p:par>
                          <p:cTn id="37" fill="hold" nodeType="afterGroup">
                            <p:stCondLst>
                              <p:cond delay="3500"/>
                            </p:stCondLst>
                            <p:childTnLst>
                              <p:par>
                                <p:cTn id="38" presetID="29" presetClass="entr" presetSubtype="0" fill="hold" nodeType="afterEffect">
                                  <p:stCondLst>
                                    <p:cond delay="0"/>
                                  </p:stCondLst>
                                  <p:childTnLst>
                                    <p:set>
                                      <p:cBhvr>
                                        <p:cTn id="39" dur="1" fill="hold">
                                          <p:stCondLst>
                                            <p:cond delay="0"/>
                                          </p:stCondLst>
                                        </p:cTn>
                                        <p:tgtEl>
                                          <p:spTgt spid="2052"/>
                                        </p:tgtEl>
                                        <p:attrNameLst>
                                          <p:attrName>style.visibility</p:attrName>
                                        </p:attrNameLst>
                                      </p:cBhvr>
                                      <p:to>
                                        <p:strVal val="visible"/>
                                      </p:to>
                                    </p:set>
                                    <p:anim calcmode="lin" valueType="num">
                                      <p:cBhvr>
                                        <p:cTn id="40" dur="500" fill="hold"/>
                                        <p:tgtEl>
                                          <p:spTgt spid="2052"/>
                                        </p:tgtEl>
                                        <p:attrNameLst>
                                          <p:attrName>ppt_x</p:attrName>
                                        </p:attrNameLst>
                                      </p:cBhvr>
                                      <p:tavLst>
                                        <p:tav tm="0">
                                          <p:val>
                                            <p:strVal val="#ppt_x-.2"/>
                                          </p:val>
                                        </p:tav>
                                        <p:tav tm="100000">
                                          <p:val>
                                            <p:strVal val="#ppt_x"/>
                                          </p:val>
                                        </p:tav>
                                      </p:tavLst>
                                    </p:anim>
                                    <p:anim calcmode="lin" valueType="num">
                                      <p:cBhvr>
                                        <p:cTn id="41" dur="5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42" dur="500"/>
                                        <p:tgtEl>
                                          <p:spTgt spid="2052"/>
                                        </p:tgtEl>
                                      </p:cBhvr>
                                    </p:animEffect>
                                  </p:childTnLst>
                                </p:cTn>
                              </p:par>
                            </p:childTnLst>
                          </p:cTn>
                        </p:par>
                        <p:par>
                          <p:cTn id="43" fill="hold" nodeType="afterGroup">
                            <p:stCondLst>
                              <p:cond delay="4000"/>
                            </p:stCondLst>
                            <p:childTnLst>
                              <p:par>
                                <p:cTn id="44" presetID="29" presetClass="entr" presetSubtype="0" fill="hold" nodeType="afterEffect">
                                  <p:stCondLst>
                                    <p:cond delay="0"/>
                                  </p:stCondLst>
                                  <p:childTnLst>
                                    <p:set>
                                      <p:cBhvr>
                                        <p:cTn id="45" dur="1" fill="hold">
                                          <p:stCondLst>
                                            <p:cond delay="0"/>
                                          </p:stCondLst>
                                        </p:cTn>
                                        <p:tgtEl>
                                          <p:spTgt spid="2053"/>
                                        </p:tgtEl>
                                        <p:attrNameLst>
                                          <p:attrName>style.visibility</p:attrName>
                                        </p:attrNameLst>
                                      </p:cBhvr>
                                      <p:to>
                                        <p:strVal val="visible"/>
                                      </p:to>
                                    </p:set>
                                    <p:anim calcmode="lin" valueType="num">
                                      <p:cBhvr>
                                        <p:cTn id="46" dur="500" fill="hold"/>
                                        <p:tgtEl>
                                          <p:spTgt spid="2053"/>
                                        </p:tgtEl>
                                        <p:attrNameLst>
                                          <p:attrName>ppt_x</p:attrName>
                                        </p:attrNameLst>
                                      </p:cBhvr>
                                      <p:tavLst>
                                        <p:tav tm="0">
                                          <p:val>
                                            <p:strVal val="#ppt_x-.2"/>
                                          </p:val>
                                        </p:tav>
                                        <p:tav tm="100000">
                                          <p:val>
                                            <p:strVal val="#ppt_x"/>
                                          </p:val>
                                        </p:tav>
                                      </p:tavLst>
                                    </p:anim>
                                    <p:anim calcmode="lin" valueType="num">
                                      <p:cBhvr>
                                        <p:cTn id="47" dur="5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48" dur="500"/>
                                        <p:tgtEl>
                                          <p:spTgt spid="2053"/>
                                        </p:tgtEl>
                                      </p:cBhvr>
                                    </p:animEffect>
                                  </p:childTnLst>
                                </p:cTn>
                              </p:par>
                            </p:childTnLst>
                          </p:cTn>
                        </p:par>
                        <p:par>
                          <p:cTn id="49" fill="hold" nodeType="afterGroup">
                            <p:stCondLst>
                              <p:cond delay="4500"/>
                            </p:stCondLst>
                            <p:childTnLst>
                              <p:par>
                                <p:cTn id="50" presetID="29" presetClass="entr" presetSubtype="0" fill="hold" nodeType="afterEffect">
                                  <p:stCondLst>
                                    <p:cond delay="0"/>
                                  </p:stCondLst>
                                  <p:childTnLst>
                                    <p:set>
                                      <p:cBhvr>
                                        <p:cTn id="51" dur="1" fill="hold">
                                          <p:stCondLst>
                                            <p:cond delay="0"/>
                                          </p:stCondLst>
                                        </p:cTn>
                                        <p:tgtEl>
                                          <p:spTgt spid="2054"/>
                                        </p:tgtEl>
                                        <p:attrNameLst>
                                          <p:attrName>style.visibility</p:attrName>
                                        </p:attrNameLst>
                                      </p:cBhvr>
                                      <p:to>
                                        <p:strVal val="visible"/>
                                      </p:to>
                                    </p:set>
                                    <p:anim calcmode="lin" valueType="num">
                                      <p:cBhvr>
                                        <p:cTn id="52" dur="500" fill="hold"/>
                                        <p:tgtEl>
                                          <p:spTgt spid="2054"/>
                                        </p:tgtEl>
                                        <p:attrNameLst>
                                          <p:attrName>ppt_x</p:attrName>
                                        </p:attrNameLst>
                                      </p:cBhvr>
                                      <p:tavLst>
                                        <p:tav tm="0">
                                          <p:val>
                                            <p:strVal val="#ppt_x-.2"/>
                                          </p:val>
                                        </p:tav>
                                        <p:tav tm="100000">
                                          <p:val>
                                            <p:strVal val="#ppt_x"/>
                                          </p:val>
                                        </p:tav>
                                      </p:tavLst>
                                    </p:anim>
                                    <p:anim calcmode="lin" valueType="num">
                                      <p:cBhvr>
                                        <p:cTn id="53" dur="5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54" dur="500"/>
                                        <p:tgtEl>
                                          <p:spTgt spid="2054"/>
                                        </p:tgtEl>
                                      </p:cBhvr>
                                    </p:animEffect>
                                  </p:childTnLst>
                                </p:cTn>
                              </p:par>
                            </p:childTnLst>
                          </p:cTn>
                        </p:par>
                        <p:par>
                          <p:cTn id="55" fill="hold" nodeType="afterGroup">
                            <p:stCondLst>
                              <p:cond delay="5000"/>
                            </p:stCondLst>
                            <p:childTnLst>
                              <p:par>
                                <p:cTn id="56" presetID="29" presetClass="entr" presetSubtype="0" fill="hold" nodeType="afterEffect">
                                  <p:stCondLst>
                                    <p:cond delay="0"/>
                                  </p:stCondLst>
                                  <p:childTnLst>
                                    <p:set>
                                      <p:cBhvr>
                                        <p:cTn id="57" dur="1" fill="hold">
                                          <p:stCondLst>
                                            <p:cond delay="0"/>
                                          </p:stCondLst>
                                        </p:cTn>
                                        <p:tgtEl>
                                          <p:spTgt spid="2055"/>
                                        </p:tgtEl>
                                        <p:attrNameLst>
                                          <p:attrName>style.visibility</p:attrName>
                                        </p:attrNameLst>
                                      </p:cBhvr>
                                      <p:to>
                                        <p:strVal val="visible"/>
                                      </p:to>
                                    </p:set>
                                    <p:anim calcmode="lin" valueType="num">
                                      <p:cBhvr>
                                        <p:cTn id="58" dur="500" fill="hold"/>
                                        <p:tgtEl>
                                          <p:spTgt spid="2055"/>
                                        </p:tgtEl>
                                        <p:attrNameLst>
                                          <p:attrName>ppt_x</p:attrName>
                                        </p:attrNameLst>
                                      </p:cBhvr>
                                      <p:tavLst>
                                        <p:tav tm="0">
                                          <p:val>
                                            <p:strVal val="#ppt_x-.2"/>
                                          </p:val>
                                        </p:tav>
                                        <p:tav tm="100000">
                                          <p:val>
                                            <p:strVal val="#ppt_x"/>
                                          </p:val>
                                        </p:tav>
                                      </p:tavLst>
                                    </p:anim>
                                    <p:anim calcmode="lin" valueType="num">
                                      <p:cBhvr>
                                        <p:cTn id="59" dur="5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60" dur="500"/>
                                        <p:tgtEl>
                                          <p:spTgt spid="2055"/>
                                        </p:tgtEl>
                                      </p:cBhvr>
                                    </p:animEffect>
                                  </p:childTnLst>
                                </p:cTn>
                              </p:par>
                            </p:childTnLst>
                          </p:cTn>
                        </p:par>
                        <p:par>
                          <p:cTn id="61" fill="hold" nodeType="afterGroup">
                            <p:stCondLst>
                              <p:cond delay="5500"/>
                            </p:stCondLst>
                            <p:childTnLst>
                              <p:par>
                                <p:cTn id="62" presetID="29" presetClass="entr" presetSubtype="0" fill="hold" nodeType="afterEffect">
                                  <p:stCondLst>
                                    <p:cond delay="0"/>
                                  </p:stCondLst>
                                  <p:childTnLst>
                                    <p:set>
                                      <p:cBhvr>
                                        <p:cTn id="63" dur="1" fill="hold">
                                          <p:stCondLst>
                                            <p:cond delay="0"/>
                                          </p:stCondLst>
                                        </p:cTn>
                                        <p:tgtEl>
                                          <p:spTgt spid="2056"/>
                                        </p:tgtEl>
                                        <p:attrNameLst>
                                          <p:attrName>style.visibility</p:attrName>
                                        </p:attrNameLst>
                                      </p:cBhvr>
                                      <p:to>
                                        <p:strVal val="visible"/>
                                      </p:to>
                                    </p:set>
                                    <p:anim calcmode="lin" valueType="num">
                                      <p:cBhvr>
                                        <p:cTn id="64" dur="500" fill="hold"/>
                                        <p:tgtEl>
                                          <p:spTgt spid="2056"/>
                                        </p:tgtEl>
                                        <p:attrNameLst>
                                          <p:attrName>ppt_x</p:attrName>
                                        </p:attrNameLst>
                                      </p:cBhvr>
                                      <p:tavLst>
                                        <p:tav tm="0">
                                          <p:val>
                                            <p:strVal val="#ppt_x-.2"/>
                                          </p:val>
                                        </p:tav>
                                        <p:tav tm="100000">
                                          <p:val>
                                            <p:strVal val="#ppt_x"/>
                                          </p:val>
                                        </p:tav>
                                      </p:tavLst>
                                    </p:anim>
                                    <p:anim calcmode="lin" valueType="num">
                                      <p:cBhvr>
                                        <p:cTn id="65" dur="500" fill="hold"/>
                                        <p:tgtEl>
                                          <p:spTgt spid="2056"/>
                                        </p:tgtEl>
                                        <p:attrNameLst>
                                          <p:attrName>ppt_y</p:attrName>
                                        </p:attrNameLst>
                                      </p:cBhvr>
                                      <p:tavLst>
                                        <p:tav tm="0">
                                          <p:val>
                                            <p:strVal val="#ppt_y"/>
                                          </p:val>
                                        </p:tav>
                                        <p:tav tm="100000">
                                          <p:val>
                                            <p:strVal val="#ppt_y"/>
                                          </p:val>
                                        </p:tav>
                                      </p:tavLst>
                                    </p:anim>
                                    <p:animEffect transition="in" filter="wipe(right)" prLst="gradientSize: 0.1">
                                      <p:cBhvr>
                                        <p:cTn id="66" dur="500"/>
                                        <p:tgtEl>
                                          <p:spTgt spid="2056"/>
                                        </p:tgtEl>
                                      </p:cBhvr>
                                    </p:animEffect>
                                  </p:childTnLst>
                                </p:cTn>
                              </p:par>
                            </p:childTnLst>
                          </p:cTn>
                        </p:par>
                        <p:par>
                          <p:cTn id="67" fill="hold" nodeType="afterGroup">
                            <p:stCondLst>
                              <p:cond delay="6000"/>
                            </p:stCondLst>
                            <p:childTnLst>
                              <p:par>
                                <p:cTn id="68" presetID="29" presetClass="entr" presetSubtype="0" fill="hold" nodeType="afterEffect">
                                  <p:stCondLst>
                                    <p:cond delay="0"/>
                                  </p:stCondLst>
                                  <p:childTnLst>
                                    <p:set>
                                      <p:cBhvr>
                                        <p:cTn id="69" dur="1" fill="hold">
                                          <p:stCondLst>
                                            <p:cond delay="0"/>
                                          </p:stCondLst>
                                        </p:cTn>
                                        <p:tgtEl>
                                          <p:spTgt spid="2057"/>
                                        </p:tgtEl>
                                        <p:attrNameLst>
                                          <p:attrName>style.visibility</p:attrName>
                                        </p:attrNameLst>
                                      </p:cBhvr>
                                      <p:to>
                                        <p:strVal val="visible"/>
                                      </p:to>
                                    </p:set>
                                    <p:anim calcmode="lin" valueType="num">
                                      <p:cBhvr>
                                        <p:cTn id="70" dur="500" fill="hold"/>
                                        <p:tgtEl>
                                          <p:spTgt spid="2057"/>
                                        </p:tgtEl>
                                        <p:attrNameLst>
                                          <p:attrName>ppt_x</p:attrName>
                                        </p:attrNameLst>
                                      </p:cBhvr>
                                      <p:tavLst>
                                        <p:tav tm="0">
                                          <p:val>
                                            <p:strVal val="#ppt_x-.2"/>
                                          </p:val>
                                        </p:tav>
                                        <p:tav tm="100000">
                                          <p:val>
                                            <p:strVal val="#ppt_x"/>
                                          </p:val>
                                        </p:tav>
                                      </p:tavLst>
                                    </p:anim>
                                    <p:anim calcmode="lin" valueType="num">
                                      <p:cBhvr>
                                        <p:cTn id="71" dur="500" fill="hold"/>
                                        <p:tgtEl>
                                          <p:spTgt spid="2057"/>
                                        </p:tgtEl>
                                        <p:attrNameLst>
                                          <p:attrName>ppt_y</p:attrName>
                                        </p:attrNameLst>
                                      </p:cBhvr>
                                      <p:tavLst>
                                        <p:tav tm="0">
                                          <p:val>
                                            <p:strVal val="#ppt_y"/>
                                          </p:val>
                                        </p:tav>
                                        <p:tav tm="100000">
                                          <p:val>
                                            <p:strVal val="#ppt_y"/>
                                          </p:val>
                                        </p:tav>
                                      </p:tavLst>
                                    </p:anim>
                                    <p:animEffect transition="in" filter="wipe(right)" prLst="gradientSize: 0.1">
                                      <p:cBhvr>
                                        <p:cTn id="72" dur="500"/>
                                        <p:tgtEl>
                                          <p:spTgt spid="2057"/>
                                        </p:tgtEl>
                                      </p:cBhvr>
                                    </p:animEffect>
                                  </p:childTnLst>
                                </p:cTn>
                              </p:par>
                            </p:childTnLst>
                          </p:cTn>
                        </p:par>
                        <p:par>
                          <p:cTn id="73" fill="hold" nodeType="afterGroup">
                            <p:stCondLst>
                              <p:cond delay="6500"/>
                            </p:stCondLst>
                            <p:childTnLst>
                              <p:par>
                                <p:cTn id="74" presetID="29" presetClass="entr" presetSubtype="0" fill="hold" nodeType="afterEffect">
                                  <p:stCondLst>
                                    <p:cond delay="0"/>
                                  </p:stCondLst>
                                  <p:childTnLst>
                                    <p:set>
                                      <p:cBhvr>
                                        <p:cTn id="75" dur="1" fill="hold">
                                          <p:stCondLst>
                                            <p:cond delay="0"/>
                                          </p:stCondLst>
                                        </p:cTn>
                                        <p:tgtEl>
                                          <p:spTgt spid="2058"/>
                                        </p:tgtEl>
                                        <p:attrNameLst>
                                          <p:attrName>style.visibility</p:attrName>
                                        </p:attrNameLst>
                                      </p:cBhvr>
                                      <p:to>
                                        <p:strVal val="visible"/>
                                      </p:to>
                                    </p:set>
                                    <p:anim calcmode="lin" valueType="num">
                                      <p:cBhvr>
                                        <p:cTn id="76" dur="500" fill="hold"/>
                                        <p:tgtEl>
                                          <p:spTgt spid="2058"/>
                                        </p:tgtEl>
                                        <p:attrNameLst>
                                          <p:attrName>ppt_x</p:attrName>
                                        </p:attrNameLst>
                                      </p:cBhvr>
                                      <p:tavLst>
                                        <p:tav tm="0">
                                          <p:val>
                                            <p:strVal val="#ppt_x-.2"/>
                                          </p:val>
                                        </p:tav>
                                        <p:tav tm="100000">
                                          <p:val>
                                            <p:strVal val="#ppt_x"/>
                                          </p:val>
                                        </p:tav>
                                      </p:tavLst>
                                    </p:anim>
                                    <p:anim calcmode="lin" valueType="num">
                                      <p:cBhvr>
                                        <p:cTn id="77" dur="5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78" dur="500"/>
                                        <p:tgtEl>
                                          <p:spTgt spid="2058"/>
                                        </p:tgtEl>
                                      </p:cBhvr>
                                    </p:animEffect>
                                  </p:childTnLst>
                                </p:cTn>
                              </p:par>
                            </p:childTnLst>
                          </p:cTn>
                        </p:par>
                        <p:par>
                          <p:cTn id="79" fill="hold" nodeType="afterGroup">
                            <p:stCondLst>
                              <p:cond delay="7000"/>
                            </p:stCondLst>
                            <p:childTnLst>
                              <p:par>
                                <p:cTn id="80" presetID="29" presetClass="entr" presetSubtype="0" fill="hold" nodeType="afterEffect">
                                  <p:stCondLst>
                                    <p:cond delay="0"/>
                                  </p:stCondLst>
                                  <p:childTnLst>
                                    <p:set>
                                      <p:cBhvr>
                                        <p:cTn id="81" dur="1" fill="hold">
                                          <p:stCondLst>
                                            <p:cond delay="0"/>
                                          </p:stCondLst>
                                        </p:cTn>
                                        <p:tgtEl>
                                          <p:spTgt spid="2059"/>
                                        </p:tgtEl>
                                        <p:attrNameLst>
                                          <p:attrName>style.visibility</p:attrName>
                                        </p:attrNameLst>
                                      </p:cBhvr>
                                      <p:to>
                                        <p:strVal val="visible"/>
                                      </p:to>
                                    </p:set>
                                    <p:anim calcmode="lin" valueType="num">
                                      <p:cBhvr>
                                        <p:cTn id="82" dur="500" fill="hold"/>
                                        <p:tgtEl>
                                          <p:spTgt spid="2059"/>
                                        </p:tgtEl>
                                        <p:attrNameLst>
                                          <p:attrName>ppt_x</p:attrName>
                                        </p:attrNameLst>
                                      </p:cBhvr>
                                      <p:tavLst>
                                        <p:tav tm="0">
                                          <p:val>
                                            <p:strVal val="#ppt_x-.2"/>
                                          </p:val>
                                        </p:tav>
                                        <p:tav tm="100000">
                                          <p:val>
                                            <p:strVal val="#ppt_x"/>
                                          </p:val>
                                        </p:tav>
                                      </p:tavLst>
                                    </p:anim>
                                    <p:anim calcmode="lin" valueType="num">
                                      <p:cBhvr>
                                        <p:cTn id="83" dur="5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84" dur="500"/>
                                        <p:tgtEl>
                                          <p:spTgt spid="2059"/>
                                        </p:tgtEl>
                                      </p:cBhvr>
                                    </p:animEffect>
                                  </p:childTnLst>
                                </p:cTn>
                              </p:par>
                            </p:childTnLst>
                          </p:cTn>
                        </p:par>
                        <p:par>
                          <p:cTn id="85" fill="hold" nodeType="afterGroup">
                            <p:stCondLst>
                              <p:cond delay="7500"/>
                            </p:stCondLst>
                            <p:childTnLst>
                              <p:par>
                                <p:cTn id="86" presetID="29" presetClass="entr" presetSubtype="0" fill="hold" nodeType="afterEffect">
                                  <p:stCondLst>
                                    <p:cond delay="0"/>
                                  </p:stCondLst>
                                  <p:childTnLst>
                                    <p:set>
                                      <p:cBhvr>
                                        <p:cTn id="87" dur="1" fill="hold">
                                          <p:stCondLst>
                                            <p:cond delay="0"/>
                                          </p:stCondLst>
                                        </p:cTn>
                                        <p:tgtEl>
                                          <p:spTgt spid="2060"/>
                                        </p:tgtEl>
                                        <p:attrNameLst>
                                          <p:attrName>style.visibility</p:attrName>
                                        </p:attrNameLst>
                                      </p:cBhvr>
                                      <p:to>
                                        <p:strVal val="visible"/>
                                      </p:to>
                                    </p:set>
                                    <p:anim calcmode="lin" valueType="num">
                                      <p:cBhvr>
                                        <p:cTn id="88" dur="500" fill="hold"/>
                                        <p:tgtEl>
                                          <p:spTgt spid="2060"/>
                                        </p:tgtEl>
                                        <p:attrNameLst>
                                          <p:attrName>ppt_x</p:attrName>
                                        </p:attrNameLst>
                                      </p:cBhvr>
                                      <p:tavLst>
                                        <p:tav tm="0">
                                          <p:val>
                                            <p:strVal val="#ppt_x-.2"/>
                                          </p:val>
                                        </p:tav>
                                        <p:tav tm="100000">
                                          <p:val>
                                            <p:strVal val="#ppt_x"/>
                                          </p:val>
                                        </p:tav>
                                      </p:tavLst>
                                    </p:anim>
                                    <p:anim calcmode="lin" valueType="num">
                                      <p:cBhvr>
                                        <p:cTn id="89" dur="500" fill="hold"/>
                                        <p:tgtEl>
                                          <p:spTgt spid="2060"/>
                                        </p:tgtEl>
                                        <p:attrNameLst>
                                          <p:attrName>ppt_y</p:attrName>
                                        </p:attrNameLst>
                                      </p:cBhvr>
                                      <p:tavLst>
                                        <p:tav tm="0">
                                          <p:val>
                                            <p:strVal val="#ppt_y"/>
                                          </p:val>
                                        </p:tav>
                                        <p:tav tm="100000">
                                          <p:val>
                                            <p:strVal val="#ppt_y"/>
                                          </p:val>
                                        </p:tav>
                                      </p:tavLst>
                                    </p:anim>
                                    <p:animEffect transition="in" filter="wipe(right)" prLst="gradientSize: 0.1">
                                      <p:cBhvr>
                                        <p:cTn id="90" dur="500"/>
                                        <p:tgtEl>
                                          <p:spTgt spid="2060"/>
                                        </p:tgtEl>
                                      </p:cBhvr>
                                    </p:animEffect>
                                  </p:childTnLst>
                                </p:cTn>
                              </p:par>
                            </p:childTnLst>
                          </p:cTn>
                        </p:par>
                        <p:par>
                          <p:cTn id="91" fill="hold" nodeType="afterGroup">
                            <p:stCondLst>
                              <p:cond delay="8000"/>
                            </p:stCondLst>
                            <p:childTnLst>
                              <p:par>
                                <p:cTn id="92" presetID="29" presetClass="entr" presetSubtype="0" fill="hold" nodeType="afterEffect">
                                  <p:stCondLst>
                                    <p:cond delay="0"/>
                                  </p:stCondLst>
                                  <p:childTnLst>
                                    <p:set>
                                      <p:cBhvr>
                                        <p:cTn id="93" dur="1" fill="hold">
                                          <p:stCondLst>
                                            <p:cond delay="0"/>
                                          </p:stCondLst>
                                        </p:cTn>
                                        <p:tgtEl>
                                          <p:spTgt spid="2061"/>
                                        </p:tgtEl>
                                        <p:attrNameLst>
                                          <p:attrName>style.visibility</p:attrName>
                                        </p:attrNameLst>
                                      </p:cBhvr>
                                      <p:to>
                                        <p:strVal val="visible"/>
                                      </p:to>
                                    </p:set>
                                    <p:anim calcmode="lin" valueType="num">
                                      <p:cBhvr>
                                        <p:cTn id="94" dur="500" fill="hold"/>
                                        <p:tgtEl>
                                          <p:spTgt spid="2061"/>
                                        </p:tgtEl>
                                        <p:attrNameLst>
                                          <p:attrName>ppt_x</p:attrName>
                                        </p:attrNameLst>
                                      </p:cBhvr>
                                      <p:tavLst>
                                        <p:tav tm="0">
                                          <p:val>
                                            <p:strVal val="#ppt_x-.2"/>
                                          </p:val>
                                        </p:tav>
                                        <p:tav tm="100000">
                                          <p:val>
                                            <p:strVal val="#ppt_x"/>
                                          </p:val>
                                        </p:tav>
                                      </p:tavLst>
                                    </p:anim>
                                    <p:anim calcmode="lin" valueType="num">
                                      <p:cBhvr>
                                        <p:cTn id="95" dur="5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96" dur="500"/>
                                        <p:tgtEl>
                                          <p:spTgt spid="2061"/>
                                        </p:tgtEl>
                                      </p:cBhvr>
                                    </p:animEffect>
                                  </p:childTnLst>
                                </p:cTn>
                              </p:par>
                            </p:childTnLst>
                          </p:cTn>
                        </p:par>
                        <p:par>
                          <p:cTn id="97" fill="hold">
                            <p:stCondLst>
                              <p:cond delay="8500"/>
                            </p:stCondLst>
                            <p:childTnLst>
                              <p:par>
                                <p:cTn id="98" presetID="49" presetClass="entr" presetSubtype="0" decel="100000" fill="hold" nodeType="after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 calcmode="lin" valueType="num">
                                      <p:cBhvr>
                                        <p:cTn id="102" dur="500" fill="hold"/>
                                        <p:tgtEl>
                                          <p:spTgt spid="43"/>
                                        </p:tgtEl>
                                        <p:attrNameLst>
                                          <p:attrName>style.rotation</p:attrName>
                                        </p:attrNameLst>
                                      </p:cBhvr>
                                      <p:tavLst>
                                        <p:tav tm="0">
                                          <p:val>
                                            <p:fltVal val="360"/>
                                          </p:val>
                                        </p:tav>
                                        <p:tav tm="100000">
                                          <p:val>
                                            <p:fltVal val="0"/>
                                          </p:val>
                                        </p:tav>
                                      </p:tavLst>
                                    </p:anim>
                                    <p:animEffect transition="in" filter="fade">
                                      <p:cBhvr>
                                        <p:cTn id="10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3" showWhenStopped="0">
                <p:cTn id="104" repeatCount="2000" fill="hold" display="0">
                  <p:stCondLst>
                    <p:cond delay="indefinite"/>
                  </p:stCondLst>
                  <p:endCondLst>
                    <p:cond evt="onPrev" delay="0">
                      <p:tgtEl>
                        <p:sldTgt/>
                      </p:tgtEl>
                    </p:cond>
                    <p:cond evt="onStopAudio" delay="0">
                      <p:tgtEl>
                        <p:sldTgt/>
                      </p:tgtEl>
                    </p:cond>
                  </p:endCondLst>
                </p:cTn>
                <p:tgtEl>
                  <p:spTgt spid="49"/>
                </p:tgtEl>
              </p:cMediaNode>
            </p:audio>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solidFill>
                <a:prstClr val="white"/>
              </a:solidFill>
              <a:latin typeface="Calibri" pitchFamily="34" charset="0"/>
            </a:endParaRPr>
          </a:p>
        </p:txBody>
      </p:sp>
      <p:pic>
        <p:nvPicPr>
          <p:cNvPr id="26" name="Picture 10" descr="C:\Documents and Settings\Administrator\Desktop\DIAA Flash\PPT\p1\New Folder\5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4150"/>
            <a:ext cx="10937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C:\Documents and Settings\Administrator\Desktop\DIAA Flash\background\Untitl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143000"/>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Documents and Settings\Administrator\Desktop\55665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143000"/>
            <a:ext cx="2743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C:\Documents and Settings\Administrator\Desktop\right-clipart-biyE7z65T.png"/>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6934200" y="2221608"/>
            <a:ext cx="428625" cy="369192"/>
          </a:xfrm>
          <a:prstGeom prst="rect">
            <a:avLst/>
          </a:prstGeom>
          <a:noFill/>
        </p:spPr>
      </p:pic>
      <p:pic>
        <p:nvPicPr>
          <p:cNvPr id="30" name="Picture 3" descr="C:\Documents and Settings\Administrator\Desktop\4343434343434.png"/>
          <p:cNvPicPr>
            <a:picLocks noChangeAspect="1" noChangeArrowheads="1"/>
          </p:cNvPicPr>
          <p:nvPr/>
        </p:nvPicPr>
        <p:blipFill>
          <a:blip r:embed="rId7">
            <a:lum bright="10000" contrast="40000"/>
            <a:extLst>
              <a:ext uri="{28A0092B-C50C-407E-A947-70E740481C1C}">
                <a14:useLocalDpi xmlns:a14="http://schemas.microsoft.com/office/drawing/2010/main" val="0"/>
              </a:ext>
            </a:extLst>
          </a:blip>
          <a:srcRect/>
          <a:stretch>
            <a:fillRect/>
          </a:stretch>
        </p:blipFill>
        <p:spPr bwMode="auto">
          <a:xfrm>
            <a:off x="3454400" y="2171700"/>
            <a:ext cx="3403600" cy="647700"/>
          </a:xfrm>
          <a:prstGeom prst="rect">
            <a:avLst/>
          </a:prstGeom>
          <a:solidFill>
            <a:schemeClr val="tx1">
              <a:lumMod val="85000"/>
            </a:schemeClr>
          </a:solidFill>
          <a:ln>
            <a:noFill/>
          </a:ln>
        </p:spPr>
      </p:pic>
      <p:pic>
        <p:nvPicPr>
          <p:cNvPr id="8196" name="Picture 4" descr="C:\Documents and Settings\Administrator\Desktop\54545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124200"/>
            <a:ext cx="25304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Documents and Settings\Administrator\Desktop\22222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3124200"/>
            <a:ext cx="2514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C:\Documents and Settings\Administrator\Desktop\32323232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821113"/>
            <a:ext cx="2514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C:\Documents and Settings\Administrator\Desktop\44545455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3821113"/>
            <a:ext cx="2514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C:\Documents and Settings\Administrator\Desktop\قثقثقث.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8200" y="4572000"/>
            <a:ext cx="25019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C:\Documents and Settings\Administrator\Desktop\3434343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4583113"/>
            <a:ext cx="2514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C:\Documents and Settings\Administrator\Desktop\45544545545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5345113"/>
            <a:ext cx="2514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C:\Documents and Settings\Administrator\Desktop\34343434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5345113"/>
            <a:ext cx="2514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C:\Documents and Settings\Administrator\Desktop\images.jpeg"/>
          <p:cNvPicPr>
            <a:picLocks noChangeAspect="1" noChangeArrowheads="1"/>
          </p:cNvPicPr>
          <p:nvPr/>
        </p:nvPicPr>
        <p:blipFill>
          <a:blip r:embed="rId16">
            <a:lum contrast="20000"/>
            <a:extLst>
              <a:ext uri="{28A0092B-C50C-407E-A947-70E740481C1C}">
                <a14:useLocalDpi xmlns:a14="http://schemas.microsoft.com/office/drawing/2010/main" val="0"/>
              </a:ext>
            </a:extLst>
          </a:blip>
          <a:srcRect/>
          <a:stretch>
            <a:fillRect/>
          </a:stretch>
        </p:blipFill>
        <p:spPr bwMode="auto">
          <a:xfrm>
            <a:off x="0" y="1752600"/>
            <a:ext cx="1752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04192" y="0"/>
            <a:ext cx="1309328" cy="1876425"/>
          </a:xfrm>
          <a:prstGeom prst="rect">
            <a:avLst/>
          </a:prstGeom>
        </p:spPr>
      </p:pic>
      <p:pic>
        <p:nvPicPr>
          <p:cNvPr id="39" name="Picture 8" descr="D:\اعداد\الجميع سابقا\احمد عيد\هيثم\صور\.facebook_1470793017049.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04192" y="4793456"/>
            <a:ext cx="1309328" cy="183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3134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14" presetClass="entr" presetSubtype="5"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randombar(vertical)">
                                      <p:cBhvr>
                                        <p:cTn id="15" dur="500"/>
                                        <p:tgtEl>
                                          <p:spTgt spid="819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par>
                          <p:cTn id="20" fill="hold" nodeType="afterGroup">
                            <p:stCondLst>
                              <p:cond delay="2000"/>
                            </p:stCondLst>
                            <p:childTnLst>
                              <p:par>
                                <p:cTn id="21" presetID="53"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nodeType="afterGroup">
                            <p:stCondLst>
                              <p:cond delay="2500"/>
                            </p:stCondLst>
                            <p:childTnLst>
                              <p:par>
                                <p:cTn id="27" presetID="53" presetClass="entr" presetSubtype="0" fill="hold" nodeType="afterEffect">
                                  <p:stCondLst>
                                    <p:cond delay="0"/>
                                  </p:stCondLst>
                                  <p:childTnLst>
                                    <p:set>
                                      <p:cBhvr>
                                        <p:cTn id="28" dur="1" fill="hold">
                                          <p:stCondLst>
                                            <p:cond delay="0"/>
                                          </p:stCondLst>
                                        </p:cTn>
                                        <p:tgtEl>
                                          <p:spTgt spid="8196"/>
                                        </p:tgtEl>
                                        <p:attrNameLst>
                                          <p:attrName>style.visibility</p:attrName>
                                        </p:attrNameLst>
                                      </p:cBhvr>
                                      <p:to>
                                        <p:strVal val="visible"/>
                                      </p:to>
                                    </p:set>
                                    <p:anim calcmode="lin" valueType="num">
                                      <p:cBhvr>
                                        <p:cTn id="29" dur="500" fill="hold"/>
                                        <p:tgtEl>
                                          <p:spTgt spid="8196"/>
                                        </p:tgtEl>
                                        <p:attrNameLst>
                                          <p:attrName>ppt_w</p:attrName>
                                        </p:attrNameLst>
                                      </p:cBhvr>
                                      <p:tavLst>
                                        <p:tav tm="0">
                                          <p:val>
                                            <p:fltVal val="0"/>
                                          </p:val>
                                        </p:tav>
                                        <p:tav tm="100000">
                                          <p:val>
                                            <p:strVal val="#ppt_w"/>
                                          </p:val>
                                        </p:tav>
                                      </p:tavLst>
                                    </p:anim>
                                    <p:anim calcmode="lin" valueType="num">
                                      <p:cBhvr>
                                        <p:cTn id="30" dur="500" fill="hold"/>
                                        <p:tgtEl>
                                          <p:spTgt spid="8196"/>
                                        </p:tgtEl>
                                        <p:attrNameLst>
                                          <p:attrName>ppt_h</p:attrName>
                                        </p:attrNameLst>
                                      </p:cBhvr>
                                      <p:tavLst>
                                        <p:tav tm="0">
                                          <p:val>
                                            <p:fltVal val="0"/>
                                          </p:val>
                                        </p:tav>
                                        <p:tav tm="100000">
                                          <p:val>
                                            <p:strVal val="#ppt_h"/>
                                          </p:val>
                                        </p:tav>
                                      </p:tavLst>
                                    </p:anim>
                                    <p:animEffect transition="in" filter="fade">
                                      <p:cBhvr>
                                        <p:cTn id="31" dur="500"/>
                                        <p:tgtEl>
                                          <p:spTgt spid="8196"/>
                                        </p:tgtEl>
                                      </p:cBhvr>
                                    </p:animEffect>
                                  </p:childTnLst>
                                </p:cTn>
                              </p:par>
                            </p:childTnLst>
                          </p:cTn>
                        </p:par>
                        <p:par>
                          <p:cTn id="32" fill="hold" nodeType="afterGroup">
                            <p:stCondLst>
                              <p:cond delay="3000"/>
                            </p:stCondLst>
                            <p:childTnLst>
                              <p:par>
                                <p:cTn id="33" presetID="53" presetClass="entr" presetSubtype="0" fill="hold" nodeType="afterEffect">
                                  <p:stCondLst>
                                    <p:cond delay="0"/>
                                  </p:stCondLst>
                                  <p:childTnLst>
                                    <p:set>
                                      <p:cBhvr>
                                        <p:cTn id="34" dur="1" fill="hold">
                                          <p:stCondLst>
                                            <p:cond delay="0"/>
                                          </p:stCondLst>
                                        </p:cTn>
                                        <p:tgtEl>
                                          <p:spTgt spid="8197"/>
                                        </p:tgtEl>
                                        <p:attrNameLst>
                                          <p:attrName>style.visibility</p:attrName>
                                        </p:attrNameLst>
                                      </p:cBhvr>
                                      <p:to>
                                        <p:strVal val="visible"/>
                                      </p:to>
                                    </p:set>
                                    <p:anim calcmode="lin" valueType="num">
                                      <p:cBhvr>
                                        <p:cTn id="35" dur="500" fill="hold"/>
                                        <p:tgtEl>
                                          <p:spTgt spid="8197"/>
                                        </p:tgtEl>
                                        <p:attrNameLst>
                                          <p:attrName>ppt_w</p:attrName>
                                        </p:attrNameLst>
                                      </p:cBhvr>
                                      <p:tavLst>
                                        <p:tav tm="0">
                                          <p:val>
                                            <p:fltVal val="0"/>
                                          </p:val>
                                        </p:tav>
                                        <p:tav tm="100000">
                                          <p:val>
                                            <p:strVal val="#ppt_w"/>
                                          </p:val>
                                        </p:tav>
                                      </p:tavLst>
                                    </p:anim>
                                    <p:anim calcmode="lin" valueType="num">
                                      <p:cBhvr>
                                        <p:cTn id="36" dur="500" fill="hold"/>
                                        <p:tgtEl>
                                          <p:spTgt spid="8197"/>
                                        </p:tgtEl>
                                        <p:attrNameLst>
                                          <p:attrName>ppt_h</p:attrName>
                                        </p:attrNameLst>
                                      </p:cBhvr>
                                      <p:tavLst>
                                        <p:tav tm="0">
                                          <p:val>
                                            <p:fltVal val="0"/>
                                          </p:val>
                                        </p:tav>
                                        <p:tav tm="100000">
                                          <p:val>
                                            <p:strVal val="#ppt_h"/>
                                          </p:val>
                                        </p:tav>
                                      </p:tavLst>
                                    </p:anim>
                                    <p:animEffect transition="in" filter="fade">
                                      <p:cBhvr>
                                        <p:cTn id="37" dur="500"/>
                                        <p:tgtEl>
                                          <p:spTgt spid="8197"/>
                                        </p:tgtEl>
                                      </p:cBhvr>
                                    </p:animEffect>
                                  </p:childTnLst>
                                </p:cTn>
                              </p:par>
                            </p:childTnLst>
                          </p:cTn>
                        </p:par>
                        <p:par>
                          <p:cTn id="38" fill="hold" nodeType="afterGroup">
                            <p:stCondLst>
                              <p:cond delay="3500"/>
                            </p:stCondLst>
                            <p:childTnLst>
                              <p:par>
                                <p:cTn id="39" presetID="53" presetClass="entr" presetSubtype="0" fill="hold" nodeType="afterEffect">
                                  <p:stCondLst>
                                    <p:cond delay="0"/>
                                  </p:stCondLst>
                                  <p:childTnLst>
                                    <p:set>
                                      <p:cBhvr>
                                        <p:cTn id="40" dur="1" fill="hold">
                                          <p:stCondLst>
                                            <p:cond delay="0"/>
                                          </p:stCondLst>
                                        </p:cTn>
                                        <p:tgtEl>
                                          <p:spTgt spid="8198"/>
                                        </p:tgtEl>
                                        <p:attrNameLst>
                                          <p:attrName>style.visibility</p:attrName>
                                        </p:attrNameLst>
                                      </p:cBhvr>
                                      <p:to>
                                        <p:strVal val="visible"/>
                                      </p:to>
                                    </p:set>
                                    <p:anim calcmode="lin" valueType="num">
                                      <p:cBhvr>
                                        <p:cTn id="41" dur="500" fill="hold"/>
                                        <p:tgtEl>
                                          <p:spTgt spid="8198"/>
                                        </p:tgtEl>
                                        <p:attrNameLst>
                                          <p:attrName>ppt_w</p:attrName>
                                        </p:attrNameLst>
                                      </p:cBhvr>
                                      <p:tavLst>
                                        <p:tav tm="0">
                                          <p:val>
                                            <p:fltVal val="0"/>
                                          </p:val>
                                        </p:tav>
                                        <p:tav tm="100000">
                                          <p:val>
                                            <p:strVal val="#ppt_w"/>
                                          </p:val>
                                        </p:tav>
                                      </p:tavLst>
                                    </p:anim>
                                    <p:anim calcmode="lin" valueType="num">
                                      <p:cBhvr>
                                        <p:cTn id="42" dur="500" fill="hold"/>
                                        <p:tgtEl>
                                          <p:spTgt spid="8198"/>
                                        </p:tgtEl>
                                        <p:attrNameLst>
                                          <p:attrName>ppt_h</p:attrName>
                                        </p:attrNameLst>
                                      </p:cBhvr>
                                      <p:tavLst>
                                        <p:tav tm="0">
                                          <p:val>
                                            <p:fltVal val="0"/>
                                          </p:val>
                                        </p:tav>
                                        <p:tav tm="100000">
                                          <p:val>
                                            <p:strVal val="#ppt_h"/>
                                          </p:val>
                                        </p:tav>
                                      </p:tavLst>
                                    </p:anim>
                                    <p:animEffect transition="in" filter="fade">
                                      <p:cBhvr>
                                        <p:cTn id="43" dur="500"/>
                                        <p:tgtEl>
                                          <p:spTgt spid="8198"/>
                                        </p:tgtEl>
                                      </p:cBhvr>
                                    </p:animEffect>
                                  </p:childTnLst>
                                </p:cTn>
                              </p:par>
                            </p:childTnLst>
                          </p:cTn>
                        </p:par>
                        <p:par>
                          <p:cTn id="44" fill="hold" nodeType="afterGroup">
                            <p:stCondLst>
                              <p:cond delay="4000"/>
                            </p:stCondLst>
                            <p:childTnLst>
                              <p:par>
                                <p:cTn id="45" presetID="53" presetClass="entr" presetSubtype="0" fill="hold" nodeType="afterEffect">
                                  <p:stCondLst>
                                    <p:cond delay="0"/>
                                  </p:stCondLst>
                                  <p:childTnLst>
                                    <p:set>
                                      <p:cBhvr>
                                        <p:cTn id="46" dur="1" fill="hold">
                                          <p:stCondLst>
                                            <p:cond delay="0"/>
                                          </p:stCondLst>
                                        </p:cTn>
                                        <p:tgtEl>
                                          <p:spTgt spid="8199"/>
                                        </p:tgtEl>
                                        <p:attrNameLst>
                                          <p:attrName>style.visibility</p:attrName>
                                        </p:attrNameLst>
                                      </p:cBhvr>
                                      <p:to>
                                        <p:strVal val="visible"/>
                                      </p:to>
                                    </p:set>
                                    <p:anim calcmode="lin" valueType="num">
                                      <p:cBhvr>
                                        <p:cTn id="47" dur="500" fill="hold"/>
                                        <p:tgtEl>
                                          <p:spTgt spid="8199"/>
                                        </p:tgtEl>
                                        <p:attrNameLst>
                                          <p:attrName>ppt_w</p:attrName>
                                        </p:attrNameLst>
                                      </p:cBhvr>
                                      <p:tavLst>
                                        <p:tav tm="0">
                                          <p:val>
                                            <p:fltVal val="0"/>
                                          </p:val>
                                        </p:tav>
                                        <p:tav tm="100000">
                                          <p:val>
                                            <p:strVal val="#ppt_w"/>
                                          </p:val>
                                        </p:tav>
                                      </p:tavLst>
                                    </p:anim>
                                    <p:anim calcmode="lin" valueType="num">
                                      <p:cBhvr>
                                        <p:cTn id="48" dur="500" fill="hold"/>
                                        <p:tgtEl>
                                          <p:spTgt spid="8199"/>
                                        </p:tgtEl>
                                        <p:attrNameLst>
                                          <p:attrName>ppt_h</p:attrName>
                                        </p:attrNameLst>
                                      </p:cBhvr>
                                      <p:tavLst>
                                        <p:tav tm="0">
                                          <p:val>
                                            <p:fltVal val="0"/>
                                          </p:val>
                                        </p:tav>
                                        <p:tav tm="100000">
                                          <p:val>
                                            <p:strVal val="#ppt_h"/>
                                          </p:val>
                                        </p:tav>
                                      </p:tavLst>
                                    </p:anim>
                                    <p:animEffect transition="in" filter="fade">
                                      <p:cBhvr>
                                        <p:cTn id="49" dur="500"/>
                                        <p:tgtEl>
                                          <p:spTgt spid="8199"/>
                                        </p:tgtEl>
                                      </p:cBhvr>
                                    </p:animEffect>
                                  </p:childTnLst>
                                </p:cTn>
                              </p:par>
                            </p:childTnLst>
                          </p:cTn>
                        </p:par>
                        <p:par>
                          <p:cTn id="50" fill="hold" nodeType="afterGroup">
                            <p:stCondLst>
                              <p:cond delay="4500"/>
                            </p:stCondLst>
                            <p:childTnLst>
                              <p:par>
                                <p:cTn id="51" presetID="53" presetClass="entr" presetSubtype="0" fill="hold" nodeType="afterEffect">
                                  <p:stCondLst>
                                    <p:cond delay="0"/>
                                  </p:stCondLst>
                                  <p:childTnLst>
                                    <p:set>
                                      <p:cBhvr>
                                        <p:cTn id="52" dur="1" fill="hold">
                                          <p:stCondLst>
                                            <p:cond delay="0"/>
                                          </p:stCondLst>
                                        </p:cTn>
                                        <p:tgtEl>
                                          <p:spTgt spid="8200"/>
                                        </p:tgtEl>
                                        <p:attrNameLst>
                                          <p:attrName>style.visibility</p:attrName>
                                        </p:attrNameLst>
                                      </p:cBhvr>
                                      <p:to>
                                        <p:strVal val="visible"/>
                                      </p:to>
                                    </p:set>
                                    <p:anim calcmode="lin" valueType="num">
                                      <p:cBhvr>
                                        <p:cTn id="53" dur="500" fill="hold"/>
                                        <p:tgtEl>
                                          <p:spTgt spid="8200"/>
                                        </p:tgtEl>
                                        <p:attrNameLst>
                                          <p:attrName>ppt_w</p:attrName>
                                        </p:attrNameLst>
                                      </p:cBhvr>
                                      <p:tavLst>
                                        <p:tav tm="0">
                                          <p:val>
                                            <p:fltVal val="0"/>
                                          </p:val>
                                        </p:tav>
                                        <p:tav tm="100000">
                                          <p:val>
                                            <p:strVal val="#ppt_w"/>
                                          </p:val>
                                        </p:tav>
                                      </p:tavLst>
                                    </p:anim>
                                    <p:anim calcmode="lin" valueType="num">
                                      <p:cBhvr>
                                        <p:cTn id="54" dur="500" fill="hold"/>
                                        <p:tgtEl>
                                          <p:spTgt spid="8200"/>
                                        </p:tgtEl>
                                        <p:attrNameLst>
                                          <p:attrName>ppt_h</p:attrName>
                                        </p:attrNameLst>
                                      </p:cBhvr>
                                      <p:tavLst>
                                        <p:tav tm="0">
                                          <p:val>
                                            <p:fltVal val="0"/>
                                          </p:val>
                                        </p:tav>
                                        <p:tav tm="100000">
                                          <p:val>
                                            <p:strVal val="#ppt_h"/>
                                          </p:val>
                                        </p:tav>
                                      </p:tavLst>
                                    </p:anim>
                                    <p:animEffect transition="in" filter="fade">
                                      <p:cBhvr>
                                        <p:cTn id="55" dur="500"/>
                                        <p:tgtEl>
                                          <p:spTgt spid="8200"/>
                                        </p:tgtEl>
                                      </p:cBhvr>
                                    </p:animEffect>
                                  </p:childTnLst>
                                </p:cTn>
                              </p:par>
                            </p:childTnLst>
                          </p:cTn>
                        </p:par>
                        <p:par>
                          <p:cTn id="56" fill="hold" nodeType="afterGroup">
                            <p:stCondLst>
                              <p:cond delay="5000"/>
                            </p:stCondLst>
                            <p:childTnLst>
                              <p:par>
                                <p:cTn id="57" presetID="53" presetClass="entr" presetSubtype="0" fill="hold" nodeType="afterEffect">
                                  <p:stCondLst>
                                    <p:cond delay="0"/>
                                  </p:stCondLst>
                                  <p:childTnLst>
                                    <p:set>
                                      <p:cBhvr>
                                        <p:cTn id="58" dur="1" fill="hold">
                                          <p:stCondLst>
                                            <p:cond delay="0"/>
                                          </p:stCondLst>
                                        </p:cTn>
                                        <p:tgtEl>
                                          <p:spTgt spid="8201"/>
                                        </p:tgtEl>
                                        <p:attrNameLst>
                                          <p:attrName>style.visibility</p:attrName>
                                        </p:attrNameLst>
                                      </p:cBhvr>
                                      <p:to>
                                        <p:strVal val="visible"/>
                                      </p:to>
                                    </p:set>
                                    <p:anim calcmode="lin" valueType="num">
                                      <p:cBhvr>
                                        <p:cTn id="59" dur="500" fill="hold"/>
                                        <p:tgtEl>
                                          <p:spTgt spid="8201"/>
                                        </p:tgtEl>
                                        <p:attrNameLst>
                                          <p:attrName>ppt_w</p:attrName>
                                        </p:attrNameLst>
                                      </p:cBhvr>
                                      <p:tavLst>
                                        <p:tav tm="0">
                                          <p:val>
                                            <p:fltVal val="0"/>
                                          </p:val>
                                        </p:tav>
                                        <p:tav tm="100000">
                                          <p:val>
                                            <p:strVal val="#ppt_w"/>
                                          </p:val>
                                        </p:tav>
                                      </p:tavLst>
                                    </p:anim>
                                    <p:anim calcmode="lin" valueType="num">
                                      <p:cBhvr>
                                        <p:cTn id="60" dur="500" fill="hold"/>
                                        <p:tgtEl>
                                          <p:spTgt spid="8201"/>
                                        </p:tgtEl>
                                        <p:attrNameLst>
                                          <p:attrName>ppt_h</p:attrName>
                                        </p:attrNameLst>
                                      </p:cBhvr>
                                      <p:tavLst>
                                        <p:tav tm="0">
                                          <p:val>
                                            <p:fltVal val="0"/>
                                          </p:val>
                                        </p:tav>
                                        <p:tav tm="100000">
                                          <p:val>
                                            <p:strVal val="#ppt_h"/>
                                          </p:val>
                                        </p:tav>
                                      </p:tavLst>
                                    </p:anim>
                                    <p:animEffect transition="in" filter="fade">
                                      <p:cBhvr>
                                        <p:cTn id="61" dur="500"/>
                                        <p:tgtEl>
                                          <p:spTgt spid="8201"/>
                                        </p:tgtEl>
                                      </p:cBhvr>
                                    </p:animEffect>
                                  </p:childTnLst>
                                </p:cTn>
                              </p:par>
                            </p:childTnLst>
                          </p:cTn>
                        </p:par>
                        <p:par>
                          <p:cTn id="62" fill="hold" nodeType="afterGroup">
                            <p:stCondLst>
                              <p:cond delay="5500"/>
                            </p:stCondLst>
                            <p:childTnLst>
                              <p:par>
                                <p:cTn id="63" presetID="53" presetClass="entr" presetSubtype="0" fill="hold" nodeType="afterEffect">
                                  <p:stCondLst>
                                    <p:cond delay="0"/>
                                  </p:stCondLst>
                                  <p:childTnLst>
                                    <p:set>
                                      <p:cBhvr>
                                        <p:cTn id="64" dur="1" fill="hold">
                                          <p:stCondLst>
                                            <p:cond delay="0"/>
                                          </p:stCondLst>
                                        </p:cTn>
                                        <p:tgtEl>
                                          <p:spTgt spid="8202"/>
                                        </p:tgtEl>
                                        <p:attrNameLst>
                                          <p:attrName>style.visibility</p:attrName>
                                        </p:attrNameLst>
                                      </p:cBhvr>
                                      <p:to>
                                        <p:strVal val="visible"/>
                                      </p:to>
                                    </p:set>
                                    <p:anim calcmode="lin" valueType="num">
                                      <p:cBhvr>
                                        <p:cTn id="65" dur="500" fill="hold"/>
                                        <p:tgtEl>
                                          <p:spTgt spid="8202"/>
                                        </p:tgtEl>
                                        <p:attrNameLst>
                                          <p:attrName>ppt_w</p:attrName>
                                        </p:attrNameLst>
                                      </p:cBhvr>
                                      <p:tavLst>
                                        <p:tav tm="0">
                                          <p:val>
                                            <p:fltVal val="0"/>
                                          </p:val>
                                        </p:tav>
                                        <p:tav tm="100000">
                                          <p:val>
                                            <p:strVal val="#ppt_w"/>
                                          </p:val>
                                        </p:tav>
                                      </p:tavLst>
                                    </p:anim>
                                    <p:anim calcmode="lin" valueType="num">
                                      <p:cBhvr>
                                        <p:cTn id="66" dur="500" fill="hold"/>
                                        <p:tgtEl>
                                          <p:spTgt spid="8202"/>
                                        </p:tgtEl>
                                        <p:attrNameLst>
                                          <p:attrName>ppt_h</p:attrName>
                                        </p:attrNameLst>
                                      </p:cBhvr>
                                      <p:tavLst>
                                        <p:tav tm="0">
                                          <p:val>
                                            <p:fltVal val="0"/>
                                          </p:val>
                                        </p:tav>
                                        <p:tav tm="100000">
                                          <p:val>
                                            <p:strVal val="#ppt_h"/>
                                          </p:val>
                                        </p:tav>
                                      </p:tavLst>
                                    </p:anim>
                                    <p:animEffect transition="in" filter="fade">
                                      <p:cBhvr>
                                        <p:cTn id="67" dur="500"/>
                                        <p:tgtEl>
                                          <p:spTgt spid="8202"/>
                                        </p:tgtEl>
                                      </p:cBhvr>
                                    </p:animEffect>
                                  </p:childTnLst>
                                </p:cTn>
                              </p:par>
                            </p:childTnLst>
                          </p:cTn>
                        </p:par>
                        <p:par>
                          <p:cTn id="68" fill="hold" nodeType="afterGroup">
                            <p:stCondLst>
                              <p:cond delay="6000"/>
                            </p:stCondLst>
                            <p:childTnLst>
                              <p:par>
                                <p:cTn id="69" presetID="53" presetClass="entr" presetSubtype="0" fill="hold" nodeType="afterEffect">
                                  <p:stCondLst>
                                    <p:cond delay="0"/>
                                  </p:stCondLst>
                                  <p:childTnLst>
                                    <p:set>
                                      <p:cBhvr>
                                        <p:cTn id="70" dur="1" fill="hold">
                                          <p:stCondLst>
                                            <p:cond delay="0"/>
                                          </p:stCondLst>
                                        </p:cTn>
                                        <p:tgtEl>
                                          <p:spTgt spid="8203"/>
                                        </p:tgtEl>
                                        <p:attrNameLst>
                                          <p:attrName>style.visibility</p:attrName>
                                        </p:attrNameLst>
                                      </p:cBhvr>
                                      <p:to>
                                        <p:strVal val="visible"/>
                                      </p:to>
                                    </p:set>
                                    <p:anim calcmode="lin" valueType="num">
                                      <p:cBhvr>
                                        <p:cTn id="71" dur="500" fill="hold"/>
                                        <p:tgtEl>
                                          <p:spTgt spid="8203"/>
                                        </p:tgtEl>
                                        <p:attrNameLst>
                                          <p:attrName>ppt_w</p:attrName>
                                        </p:attrNameLst>
                                      </p:cBhvr>
                                      <p:tavLst>
                                        <p:tav tm="0">
                                          <p:val>
                                            <p:fltVal val="0"/>
                                          </p:val>
                                        </p:tav>
                                        <p:tav tm="100000">
                                          <p:val>
                                            <p:strVal val="#ppt_w"/>
                                          </p:val>
                                        </p:tav>
                                      </p:tavLst>
                                    </p:anim>
                                    <p:anim calcmode="lin" valueType="num">
                                      <p:cBhvr>
                                        <p:cTn id="72" dur="500" fill="hold"/>
                                        <p:tgtEl>
                                          <p:spTgt spid="8203"/>
                                        </p:tgtEl>
                                        <p:attrNameLst>
                                          <p:attrName>ppt_h</p:attrName>
                                        </p:attrNameLst>
                                      </p:cBhvr>
                                      <p:tavLst>
                                        <p:tav tm="0">
                                          <p:val>
                                            <p:fltVal val="0"/>
                                          </p:val>
                                        </p:tav>
                                        <p:tav tm="100000">
                                          <p:val>
                                            <p:strVal val="#ppt_h"/>
                                          </p:val>
                                        </p:tav>
                                      </p:tavLst>
                                    </p:anim>
                                    <p:animEffect transition="in" filter="fade">
                                      <p:cBhvr>
                                        <p:cTn id="73" dur="500"/>
                                        <p:tgtEl>
                                          <p:spTgt spid="8203"/>
                                        </p:tgtEl>
                                      </p:cBhvr>
                                    </p:animEffect>
                                  </p:childTnLst>
                                </p:cTn>
                              </p:par>
                            </p:childTnLst>
                          </p:cTn>
                        </p:par>
                        <p:par>
                          <p:cTn id="74" fill="hold">
                            <p:stCondLst>
                              <p:cond delay="6500"/>
                            </p:stCondLst>
                            <p:childTnLst>
                              <p:par>
                                <p:cTn id="75" presetID="49" presetClass="entr" presetSubtype="0" decel="10000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ppt_w</p:attrName>
                                        </p:attrNameLst>
                                      </p:cBhvr>
                                      <p:tavLst>
                                        <p:tav tm="0">
                                          <p:val>
                                            <p:fltVal val="0"/>
                                          </p:val>
                                        </p:tav>
                                        <p:tav tm="100000">
                                          <p:val>
                                            <p:strVal val="#ppt_w"/>
                                          </p:val>
                                        </p:tav>
                                      </p:tavLst>
                                    </p:anim>
                                    <p:anim calcmode="lin" valueType="num">
                                      <p:cBhvr>
                                        <p:cTn id="78" dur="500" fill="hold"/>
                                        <p:tgtEl>
                                          <p:spTgt spid="37"/>
                                        </p:tgtEl>
                                        <p:attrNameLst>
                                          <p:attrName>ppt_h</p:attrName>
                                        </p:attrNameLst>
                                      </p:cBhvr>
                                      <p:tavLst>
                                        <p:tav tm="0">
                                          <p:val>
                                            <p:fltVal val="0"/>
                                          </p:val>
                                        </p:tav>
                                        <p:tav tm="100000">
                                          <p:val>
                                            <p:strVal val="#ppt_h"/>
                                          </p:val>
                                        </p:tav>
                                      </p:tavLst>
                                    </p:anim>
                                    <p:anim calcmode="lin" valueType="num">
                                      <p:cBhvr>
                                        <p:cTn id="79" dur="500" fill="hold"/>
                                        <p:tgtEl>
                                          <p:spTgt spid="37"/>
                                        </p:tgtEl>
                                        <p:attrNameLst>
                                          <p:attrName>style.rotation</p:attrName>
                                        </p:attrNameLst>
                                      </p:cBhvr>
                                      <p:tavLst>
                                        <p:tav tm="0">
                                          <p:val>
                                            <p:fltVal val="360"/>
                                          </p:val>
                                        </p:tav>
                                        <p:tav tm="100000">
                                          <p:val>
                                            <p:fltVal val="0"/>
                                          </p:val>
                                        </p:tav>
                                      </p:tavLst>
                                    </p:anim>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A0AFAF-2B8A-4EBD-920B-DF815EAE2899}" type="slidenum">
              <a:rPr lang="en-US" smtClean="0">
                <a:solidFill>
                  <a:srgbClr val="DBF5F9">
                    <a:shade val="90000"/>
                  </a:srgbClr>
                </a:solidFill>
              </a:rPr>
              <a:pPr>
                <a:defRPr/>
              </a:pPr>
              <a:t>8</a:t>
            </a:fld>
            <a:endParaRPr lang="en-US">
              <a:solidFill>
                <a:srgbClr val="DBF5F9">
                  <a:shade val="90000"/>
                </a:srgbClr>
              </a:solidFill>
            </a:endParaRPr>
          </a:p>
        </p:txBody>
      </p:sp>
      <p:pic>
        <p:nvPicPr>
          <p:cNvPr id="76804" name="Picture 2" descr="http://wp.streetwise.co/wp-content/uploads/2012/06/GatherEd-screenshot-1024x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5143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57200" y="133350"/>
            <a:ext cx="5334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prstClr val="white"/>
                </a:solidFill>
              </a:rPr>
              <a:t>نموذج للتعلم الافتراضي</a:t>
            </a:r>
          </a:p>
        </p:txBody>
      </p:sp>
    </p:spTree>
    <p:extLst>
      <p:ext uri="{BB962C8B-B14F-4D97-AF65-F5344CB8AC3E}">
        <p14:creationId xmlns:p14="http://schemas.microsoft.com/office/powerpoint/2010/main" val="4034905934"/>
      </p:ext>
    </p:extLst>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37AD00D-E70C-4BC5-8F8F-5C95302DD62E}" type="slidenum">
              <a:rPr lang="ar-EG" smtClean="0">
                <a:solidFill>
                  <a:srgbClr val="F0A22E">
                    <a:shade val="75000"/>
                  </a:srgbClr>
                </a:solidFill>
              </a:rPr>
              <a:pPr/>
              <a:t>9</a:t>
            </a:fld>
            <a:endParaRPr lang="ar-EG">
              <a:solidFill>
                <a:srgbClr val="F0A22E">
                  <a:shade val="75000"/>
                </a:srgbClr>
              </a:solidFill>
            </a:endParaRPr>
          </a:p>
        </p:txBody>
      </p:sp>
      <p:sp>
        <p:nvSpPr>
          <p:cNvPr id="9" name="Cloud Callout 8"/>
          <p:cNvSpPr/>
          <p:nvPr/>
        </p:nvSpPr>
        <p:spPr>
          <a:xfrm>
            <a:off x="4716016" y="116633"/>
            <a:ext cx="4408512" cy="746209"/>
          </a:xfrm>
          <a:prstGeom prst="cloudCallout">
            <a:avLst/>
          </a:prstGeom>
          <a: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tile tx="0" ty="0" sx="100000" sy="100000" flip="none" algn="tl"/>
          </a:blipFill>
          <a:scene3d>
            <a:camera prst="orthographicFront"/>
            <a:lightRig rig="balanced" dir="t">
              <a:rot lat="0" lon="0" rev="19200000"/>
            </a:lightRig>
          </a:scene3d>
          <a:sp3d contourW="12700" prstMaterial="matte">
            <a:bevelT w="60000" h="50800"/>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EG" sz="2800" b="1" dirty="0" smtClean="0">
                <a:solidFill>
                  <a:prstClr val="black"/>
                </a:solidFill>
                <a:latin typeface="Traditional Arabic"/>
                <a:ea typeface="Times New Roman"/>
                <a:cs typeface="AF_Diwani"/>
              </a:rPr>
              <a:t>الفصول الافتراضية</a:t>
            </a:r>
            <a:endParaRPr lang="en-US" sz="1200" b="1" dirty="0">
              <a:solidFill>
                <a:prstClr val="black"/>
              </a:solidFill>
              <a:latin typeface="Calibri"/>
              <a:ea typeface="Times New Roman"/>
              <a:cs typeface="Arial"/>
            </a:endParaRPr>
          </a:p>
        </p:txBody>
      </p:sp>
      <p:sp>
        <p:nvSpPr>
          <p:cNvPr id="4" name="TextBox 3"/>
          <p:cNvSpPr txBox="1"/>
          <p:nvPr/>
        </p:nvSpPr>
        <p:spPr>
          <a:xfrm>
            <a:off x="3635897" y="1052736"/>
            <a:ext cx="5494659" cy="5755422"/>
          </a:xfrm>
          <a:prstGeom prst="rect">
            <a:avLst/>
          </a:prstGeom>
          <a:noFill/>
        </p:spPr>
        <p:txBody>
          <a:bodyPr wrap="square" rtlCol="1">
            <a:spAutoFit/>
          </a:bodyPr>
          <a:lstStyle/>
          <a:p>
            <a:pPr algn="just" rtl="1">
              <a:lnSpc>
                <a:spcPct val="115000"/>
              </a:lnSpc>
              <a:spcAft>
                <a:spcPts val="1000"/>
              </a:spcAft>
            </a:pPr>
            <a:r>
              <a:rPr lang="ar-SA" sz="3200" b="1" dirty="0">
                <a:solidFill>
                  <a:srgbClr val="0F6FC6">
                    <a:lumMod val="20000"/>
                    <a:lumOff val="80000"/>
                  </a:srgbClr>
                </a:solidFill>
                <a:ea typeface="Times New Roman"/>
                <a:cs typeface="Times New Roman"/>
              </a:rPr>
              <a:t>هي فصول شبيهه بالفصول التقليديه من حيث وجود المعلم والطلاب , ولكنها على الشبكه العالميه (الانترنت) </a:t>
            </a:r>
            <a:r>
              <a:rPr lang="ar-EG" sz="3200" b="1" dirty="0" smtClean="0">
                <a:solidFill>
                  <a:srgbClr val="0F6FC6">
                    <a:lumMod val="20000"/>
                    <a:lumOff val="80000"/>
                  </a:srgbClr>
                </a:solidFill>
                <a:latin typeface="Calibri"/>
                <a:ea typeface="Times New Roman"/>
                <a:cs typeface="Times New Roman"/>
              </a:rPr>
              <a:t>ف</a:t>
            </a:r>
            <a:r>
              <a:rPr lang="ar-SA" sz="3200" b="1" dirty="0" smtClean="0">
                <a:solidFill>
                  <a:srgbClr val="0F6FC6">
                    <a:lumMod val="20000"/>
                    <a:lumOff val="80000"/>
                  </a:srgbClr>
                </a:solidFill>
                <a:latin typeface="Calibri"/>
                <a:ea typeface="Times New Roman"/>
                <a:cs typeface="Times New Roman"/>
              </a:rPr>
              <a:t>تتيح </a:t>
            </a:r>
            <a:r>
              <a:rPr lang="ar-SA" sz="3200" b="1" dirty="0">
                <a:solidFill>
                  <a:srgbClr val="0F6FC6">
                    <a:lumMod val="20000"/>
                    <a:lumOff val="80000"/>
                  </a:srgbClr>
                </a:solidFill>
                <a:latin typeface="Calibri"/>
                <a:ea typeface="Times New Roman"/>
                <a:cs typeface="Times New Roman"/>
              </a:rPr>
              <a:t>التفاعل </a:t>
            </a:r>
            <a:r>
              <a:rPr lang="ar-EG" sz="3200" b="1" dirty="0" smtClean="0">
                <a:solidFill>
                  <a:srgbClr val="0F6FC6">
                    <a:lumMod val="20000"/>
                    <a:lumOff val="80000"/>
                  </a:srgbClr>
                </a:solidFill>
                <a:latin typeface="Calibri"/>
                <a:ea typeface="Times New Roman"/>
                <a:cs typeface="Times New Roman"/>
              </a:rPr>
              <a:t>بينهم</a:t>
            </a:r>
            <a:r>
              <a:rPr lang="ar-SA" sz="3200" b="1" dirty="0" smtClean="0">
                <a:solidFill>
                  <a:srgbClr val="0F6FC6">
                    <a:lumMod val="20000"/>
                    <a:lumOff val="80000"/>
                  </a:srgbClr>
                </a:solidFill>
                <a:latin typeface="Calibri"/>
                <a:ea typeface="Times New Roman"/>
                <a:cs typeface="Times New Roman"/>
              </a:rPr>
              <a:t> </a:t>
            </a:r>
            <a:r>
              <a:rPr lang="ar-SA" sz="3200" b="1" dirty="0">
                <a:solidFill>
                  <a:srgbClr val="0F6FC6">
                    <a:lumMod val="20000"/>
                    <a:lumOff val="80000"/>
                  </a:srgbClr>
                </a:solidFill>
                <a:latin typeface="Calibri"/>
                <a:ea typeface="Times New Roman"/>
                <a:cs typeface="Times New Roman"/>
              </a:rPr>
              <a:t>بالصوت و الصوره من خلال عرض كامل للمحتوى (المحتوى التعليمي للفصل التخيلي او الدرس او الندوه التعليميه) على الهواء مباشره من خلال شبكه الانترنت </a:t>
            </a:r>
            <a:r>
              <a:rPr lang="ar-SA" sz="3200" b="1" dirty="0" smtClean="0">
                <a:solidFill>
                  <a:srgbClr val="0F6FC6">
                    <a:lumMod val="20000"/>
                    <a:lumOff val="80000"/>
                  </a:srgbClr>
                </a:solidFill>
                <a:latin typeface="Calibri"/>
                <a:ea typeface="Times New Roman"/>
                <a:cs typeface="Times New Roman"/>
              </a:rPr>
              <a:t>من </a:t>
            </a:r>
            <a:r>
              <a:rPr lang="ar-SA" sz="3200" b="1" dirty="0">
                <a:solidFill>
                  <a:srgbClr val="0F6FC6">
                    <a:lumMod val="20000"/>
                    <a:lumOff val="80000"/>
                  </a:srgbClr>
                </a:solidFill>
                <a:latin typeface="Calibri"/>
                <a:ea typeface="Times New Roman"/>
                <a:cs typeface="Times New Roman"/>
              </a:rPr>
              <a:t>خلال مناقشات تفاعليه بين الطلبه والمعلم وبين الطلبه انفسهم وبين المدارس </a:t>
            </a:r>
            <a:r>
              <a:rPr lang="ar-SA" sz="3200" b="1" dirty="0" smtClean="0">
                <a:solidFill>
                  <a:srgbClr val="0F6FC6">
                    <a:lumMod val="20000"/>
                    <a:lumOff val="80000"/>
                  </a:srgbClr>
                </a:solidFill>
                <a:latin typeface="Calibri"/>
                <a:ea typeface="Times New Roman"/>
                <a:cs typeface="Times New Roman"/>
              </a:rPr>
              <a:t>المختلفه</a:t>
            </a:r>
            <a:endParaRPr lang="en-US" sz="2400" dirty="0">
              <a:solidFill>
                <a:srgbClr val="0F6FC6">
                  <a:lumMod val="20000"/>
                  <a:lumOff val="80000"/>
                </a:srgbClr>
              </a:solidFill>
              <a:latin typeface="Calibri"/>
              <a:ea typeface="Calibri"/>
              <a:cs typeface="Arial"/>
            </a:endParaRPr>
          </a:p>
        </p:txBody>
      </p:sp>
      <p:sp>
        <p:nvSpPr>
          <p:cNvPr id="6" name="Rectangle 2"/>
          <p:cNvSpPr>
            <a:spLocks noChangeArrowheads="1"/>
          </p:cNvSpPr>
          <p:nvPr/>
        </p:nvSpPr>
        <p:spPr bwMode="auto">
          <a:xfrm>
            <a:off x="895927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endParaRPr lang="ar-EG">
              <a:solidFill>
                <a:prstClr val="black"/>
              </a:solidFill>
            </a:endParaRPr>
          </a:p>
        </p:txBody>
      </p:sp>
      <p:pic>
        <p:nvPicPr>
          <p:cNvPr id="8" name="صورة 10" descr="E:\أدوات وأجهزة مستحدثة\ict-3.jpg"/>
          <p:cNvPicPr/>
          <p:nvPr/>
        </p:nvPicPr>
        <p:blipFill>
          <a:blip r:embed="rId4" cstate="print"/>
          <a:srcRect/>
          <a:stretch>
            <a:fillRect/>
          </a:stretch>
        </p:blipFill>
        <p:spPr bwMode="auto">
          <a:xfrm>
            <a:off x="0" y="4077072"/>
            <a:ext cx="3635896" cy="2780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صورة 17" descr="E:\أدوات وأجهزة مستحدثة\us_news_cmp-onlinecourse_3_ox_1139647_36305537_re.jpg"/>
          <p:cNvPicPr/>
          <p:nvPr/>
        </p:nvPicPr>
        <p:blipFill>
          <a:blip r:embed="rId5" cstate="print"/>
          <a:srcRect/>
          <a:stretch>
            <a:fillRect/>
          </a:stretch>
        </p:blipFill>
        <p:spPr bwMode="auto">
          <a:xfrm>
            <a:off x="0" y="1052735"/>
            <a:ext cx="3635896" cy="2877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03034005"/>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ppt_x"/>
                                          </p:val>
                                        </p:tav>
                                        <p:tav tm="100000">
                                          <p:val>
                                            <p:strVal val="#ppt_x"/>
                                          </p:val>
                                        </p:tav>
                                      </p:tavLst>
                                    </p:anim>
                                    <p:anim calcmode="lin" valueType="num">
                                      <p:cBhvr additive="base">
                                        <p:cTn id="12" dur="2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25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71">
                                          <p:stCondLst>
                                            <p:cond delay="0"/>
                                          </p:stCondLst>
                                        </p:cTn>
                                        <p:tgtEl>
                                          <p:spTgt spid="4"/>
                                        </p:tgtEl>
                                      </p:cBhvr>
                                    </p:animEffect>
                                    <p:anim calcmode="lin" valueType="num">
                                      <p:cBhvr>
                                        <p:cTn id="17" dur="224"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8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82" tmFilter="0, 0; 0.125,0.2665; 0.25,0.4; 0.375,0.465; 0.5,0.5;  0.625,0.535; 0.75,0.6; 0.875,0.7335; 1,1">
                                          <p:stCondLst>
                                            <p:cond delay="82"/>
                                          </p:stCondLst>
                                        </p:cTn>
                                        <p:tgtEl>
                                          <p:spTgt spid="4"/>
                                        </p:tgtEl>
                                        <p:attrNameLst>
                                          <p:attrName>ppt_y</p:attrName>
                                        </p:attrNameLst>
                                      </p:cBhvr>
                                      <p:tavLst>
                                        <p:tav tm="0" fmla="#ppt_y-sin(pi*$)/9">
                                          <p:val>
                                            <p:fltVal val="0"/>
                                          </p:val>
                                        </p:tav>
                                        <p:tav tm="100000">
                                          <p:val>
                                            <p:fltVal val="1"/>
                                          </p:val>
                                        </p:tav>
                                      </p:tavLst>
                                    </p:anim>
                                    <p:anim calcmode="lin" valueType="num">
                                      <p:cBhvr>
                                        <p:cTn id="20" dur="2" tmFilter="0, 0; 0.125,0.2665; 0.25,0.4; 0.375,0.465; 0.5,0.5;  0.625,0.535; 0.75,0.6; 0.875,0.7335; 1,1">
                                          <p:stCondLst>
                                            <p:cond delay="163"/>
                                          </p:stCondLst>
                                        </p:cTn>
                                        <p:tgtEl>
                                          <p:spTgt spid="4"/>
                                        </p:tgtEl>
                                        <p:attrNameLst>
                                          <p:attrName>ppt_y</p:attrName>
                                        </p:attrNameLst>
                                      </p:cBhvr>
                                      <p:tavLst>
                                        <p:tav tm="0" fmla="#ppt_y-sin(pi*$)/27">
                                          <p:val>
                                            <p:fltVal val="0"/>
                                          </p:val>
                                        </p:tav>
                                        <p:tav tm="100000">
                                          <p:val>
                                            <p:fltVal val="1"/>
                                          </p:val>
                                        </p:tav>
                                      </p:tavLst>
                                    </p:anim>
                                    <p:anim calcmode="lin" valueType="num">
                                      <p:cBhvr>
                                        <p:cTn id="21" dur="1" tmFilter="0, 0; 0.125,0.2665; 0.25,0.4; 0.375,0.465; 0.5,0.5;  0.625,0.535; 0.75,0.6; 0.875,0.7335; 1,1">
                                          <p:stCondLst>
                                            <p:cond delay="249"/>
                                          </p:stCondLst>
                                        </p:cTn>
                                        <p:tgtEl>
                                          <p:spTgt spid="4"/>
                                        </p:tgtEl>
                                        <p:attrNameLst>
                                          <p:attrName>ppt_y</p:attrName>
                                        </p:attrNameLst>
                                      </p:cBhvr>
                                      <p:tavLst>
                                        <p:tav tm="0" fmla="#ppt_y-sin(pi*$)/81">
                                          <p:val>
                                            <p:fltVal val="0"/>
                                          </p:val>
                                        </p:tav>
                                        <p:tav tm="100000">
                                          <p:val>
                                            <p:fltVal val="1"/>
                                          </p:val>
                                        </p:tav>
                                      </p:tavLst>
                                    </p:anim>
                                    <p:animScale>
                                      <p:cBhvr>
                                        <p:cTn id="22" dur="1">
                                          <p:stCondLst>
                                            <p:cond delay="80"/>
                                          </p:stCondLst>
                                        </p:cTn>
                                        <p:tgtEl>
                                          <p:spTgt spid="4"/>
                                        </p:tgtEl>
                                      </p:cBhvr>
                                      <p:to x="100000" y="60000"/>
                                    </p:animScale>
                                    <p:animScale>
                                      <p:cBhvr>
                                        <p:cTn id="23" dur="1" decel="50000">
                                          <p:stCondLst>
                                            <p:cond delay="83"/>
                                          </p:stCondLst>
                                        </p:cTn>
                                        <p:tgtEl>
                                          <p:spTgt spid="4"/>
                                        </p:tgtEl>
                                      </p:cBhvr>
                                      <p:to x="100000" y="100000"/>
                                    </p:animScale>
                                    <p:animScale>
                                      <p:cBhvr>
                                        <p:cTn id="24" dur="1">
                                          <p:stCondLst>
                                            <p:cond delay="161"/>
                                          </p:stCondLst>
                                        </p:cTn>
                                        <p:tgtEl>
                                          <p:spTgt spid="4"/>
                                        </p:tgtEl>
                                      </p:cBhvr>
                                      <p:to x="100000" y="80000"/>
                                    </p:animScale>
                                    <p:animScale>
                                      <p:cBhvr>
                                        <p:cTn id="25" dur="1" decel="50000">
                                          <p:stCondLst>
                                            <p:cond delay="164"/>
                                          </p:stCondLst>
                                        </p:cTn>
                                        <p:tgtEl>
                                          <p:spTgt spid="4"/>
                                        </p:tgtEl>
                                      </p:cBhvr>
                                      <p:to x="100000" y="100000"/>
                                    </p:animScale>
                                    <p:animScale>
                                      <p:cBhvr>
                                        <p:cTn id="26" dur="1">
                                          <p:stCondLst>
                                            <p:cond delay="249"/>
                                          </p:stCondLst>
                                        </p:cTn>
                                        <p:tgtEl>
                                          <p:spTgt spid="4"/>
                                        </p:tgtEl>
                                      </p:cBhvr>
                                      <p:to x="100000" y="90000"/>
                                    </p:animScale>
                                    <p:animScale>
                                      <p:cBhvr>
                                        <p:cTn id="27" dur="1" decel="50000">
                                          <p:stCondLst>
                                            <p:cond delay="249"/>
                                          </p:stCondLst>
                                        </p:cTn>
                                        <p:tgtEl>
                                          <p:spTgt spid="4"/>
                                        </p:tgtEl>
                                      </p:cBhvr>
                                      <p:to x="100000" y="100000"/>
                                    </p:animScale>
                                    <p:animScale>
                                      <p:cBhvr>
                                        <p:cTn id="28" dur="1">
                                          <p:stCondLst>
                                            <p:cond delay="249"/>
                                          </p:stCondLst>
                                        </p:cTn>
                                        <p:tgtEl>
                                          <p:spTgt spid="4"/>
                                        </p:tgtEl>
                                      </p:cBhvr>
                                      <p:to x="100000" y="95000"/>
                                    </p:animScale>
                                    <p:animScale>
                                      <p:cBhvr>
                                        <p:cTn id="29" dur="1" decel="50000">
                                          <p:stCondLst>
                                            <p:cond delay="249"/>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402</Words>
  <Application>Microsoft Office PowerPoint</Application>
  <PresentationFormat>On-screen Show (4:3)</PresentationFormat>
  <Paragraphs>43</Paragraphs>
  <Slides>13</Slides>
  <Notes>5</Notes>
  <HiddenSlides>0</HiddenSlides>
  <MMClips>1</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Angles</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BMT</dc:creator>
  <cp:lastModifiedBy>BMT</cp:lastModifiedBy>
  <cp:revision>2</cp:revision>
  <dcterms:created xsi:type="dcterms:W3CDTF">2006-08-16T00:00:00Z</dcterms:created>
  <dcterms:modified xsi:type="dcterms:W3CDTF">2020-03-16T20:12:16Z</dcterms:modified>
</cp:coreProperties>
</file>